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Average" panose="02000503040000020003" pitchFamily="2" charset="77"/>
      <p:regular r:id="rId11"/>
    </p:embeddedFon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Nunito" pitchFamily="2" charset="77"/>
      <p:regular r:id="rId16"/>
      <p:bold r:id="rId17"/>
      <p:italic r:id="rId18"/>
      <p:boldItalic r:id="rId19"/>
    </p:embeddedFont>
    <p:embeddedFont>
      <p:font typeface="Oswald" pitchFamily="2" charset="77"/>
      <p:regular r:id="rId20"/>
      <p:bold r:id="rId21"/>
    </p:embeddedFont>
    <p:embeddedFont>
      <p:font typeface="Raleway" pitchFamily="2" charset="77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36FF28-B0C2-4B10-AEDA-770659DB701D}">
  <a:tblStyle styleId="{EA36FF28-B0C2-4B10-AEDA-770659DB70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6" d="100"/>
          <a:sy n="156" d="100"/>
        </p:scale>
        <p:origin x="3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0c31c306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a0c31c306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0c31c31b5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0c31c31b5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Sukti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50e0471f4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50e0471f4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Sukti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0dea6376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0dea6376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to padlet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https://padlet.com/emeseilyes/e08ewnuo7porjcxc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0dea637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0dea637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Padlet link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0c31c306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0c31c306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Sukti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0c31c31b5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0c31c31b5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Meg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0deba5cc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0deba5cc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rgbClr val="5D8C7A">
            <a:alpha val="6816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C7A">
            <a:alpha val="67840"/>
          </a:srgbClr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22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>
                <a:latin typeface="Raleway"/>
                <a:ea typeface="Raleway"/>
                <a:cs typeface="Raleway"/>
                <a:sym typeface="Raleway"/>
              </a:rPr>
              <a:t>Legal Empowerment Learning Lab</a:t>
            </a:r>
            <a:endParaRPr sz="4900"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latin typeface="Raleway"/>
                <a:ea typeface="Raleway"/>
                <a:cs typeface="Raleway"/>
                <a:sym typeface="Raleway"/>
              </a:rPr>
              <a:t>2020-2021</a:t>
            </a:r>
            <a:endParaRPr sz="4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5775" y="3552538"/>
            <a:ext cx="4192425" cy="1016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1593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Oct 202o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59300" y="235050"/>
            <a:ext cx="85206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highlight>
                  <a:srgbClr val="A64D79"/>
                </a:highlight>
                <a:latin typeface="Raleway"/>
                <a:ea typeface="Raleway"/>
                <a:cs typeface="Raleway"/>
                <a:sym typeface="Raleway"/>
              </a:rPr>
              <a:t>Where We Have Been, Where Are We Going</a:t>
            </a:r>
            <a:endParaRPr sz="3000" b="1">
              <a:solidFill>
                <a:schemeClr val="dk1"/>
              </a:solidFill>
              <a:highlight>
                <a:srgbClr val="A64D79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68" name="Google Shape;68;p14"/>
          <p:cNvGraphicFramePr/>
          <p:nvPr/>
        </p:nvGraphicFramePr>
        <p:xfrm>
          <a:off x="170700" y="239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{EA36FF28-B0C2-4B10-AEDA-770659DB701D}</a:tableStyleId>
              </a:tblPr>
              <a:tblGrid>
                <a:gridCol w="65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9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0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0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0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00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00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00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191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2020</a:t>
                      </a:r>
                      <a:endParaRPr sz="20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C7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2021</a:t>
                      </a:r>
                      <a:endParaRPr sz="20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4D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9" name="Google Shape;69;p14"/>
          <p:cNvCxnSpPr/>
          <p:nvPr/>
        </p:nvCxnSpPr>
        <p:spPr>
          <a:xfrm rot="10800000">
            <a:off x="417575" y="1439375"/>
            <a:ext cx="0" cy="954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0" name="Google Shape;70;p14"/>
          <p:cNvSpPr txBox="1"/>
          <p:nvPr/>
        </p:nvSpPr>
        <p:spPr>
          <a:xfrm>
            <a:off x="493775" y="1560476"/>
            <a:ext cx="23157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Introduction to Legal Empowerment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098609" y="3668337"/>
            <a:ext cx="23157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Jan 2021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3098603" y="3993750"/>
            <a:ext cx="15105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Community-led Research Design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4699974" y="1560476"/>
            <a:ext cx="23532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Participatory Data Collection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74" name="Google Shape;74;p14"/>
          <p:cNvCxnSpPr/>
          <p:nvPr/>
        </p:nvCxnSpPr>
        <p:spPr>
          <a:xfrm>
            <a:off x="3020125" y="3140900"/>
            <a:ext cx="2400" cy="701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5" name="Google Shape;75;p14"/>
          <p:cNvSpPr txBox="1"/>
          <p:nvPr/>
        </p:nvSpPr>
        <p:spPr>
          <a:xfrm>
            <a:off x="4618600" y="980425"/>
            <a:ext cx="23532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March 2021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76" name="Google Shape;76;p14"/>
          <p:cNvCxnSpPr/>
          <p:nvPr/>
        </p:nvCxnSpPr>
        <p:spPr>
          <a:xfrm rot="10800000">
            <a:off x="4618600" y="1439375"/>
            <a:ext cx="0" cy="954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7" name="Google Shape;77;p14"/>
          <p:cNvCxnSpPr/>
          <p:nvPr/>
        </p:nvCxnSpPr>
        <p:spPr>
          <a:xfrm>
            <a:off x="5861422" y="3148112"/>
            <a:ext cx="900" cy="527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8" name="Google Shape;78;p14"/>
          <p:cNvCxnSpPr/>
          <p:nvPr/>
        </p:nvCxnSpPr>
        <p:spPr>
          <a:xfrm rot="10800000">
            <a:off x="1566075" y="3113000"/>
            <a:ext cx="5700" cy="757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9" name="Google Shape;79;p14"/>
          <p:cNvSpPr txBox="1"/>
          <p:nvPr/>
        </p:nvSpPr>
        <p:spPr>
          <a:xfrm>
            <a:off x="6046825" y="3207292"/>
            <a:ext cx="23532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Summer 2021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5577175" y="3686725"/>
            <a:ext cx="32925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Shared Struggles, Carrying Complexity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Collective Data Analysis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Ethics and Care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Responding to Delegitimation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What can we nurture into the future?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1458675" y="3846900"/>
            <a:ext cx="1408200" cy="13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Introduction to Participatory Action Research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1572075" y="3466350"/>
            <a:ext cx="1181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Nov 2020</a:t>
            </a: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3" name="Google Shape;83;p14"/>
          <p:cNvCxnSpPr/>
          <p:nvPr/>
        </p:nvCxnSpPr>
        <p:spPr>
          <a:xfrm rot="10800000" flipH="1">
            <a:off x="7790050" y="2731925"/>
            <a:ext cx="375900" cy="3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4" name="Google Shape;84;p14"/>
          <p:cNvSpPr txBox="1"/>
          <p:nvPr/>
        </p:nvSpPr>
        <p:spPr>
          <a:xfrm>
            <a:off x="8172175" y="2404355"/>
            <a:ext cx="23532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Future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338800" y="338125"/>
            <a:ext cx="42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>
                <a:highlight>
                  <a:srgbClr val="A64D79"/>
                </a:highlight>
                <a:latin typeface="Raleway"/>
                <a:ea typeface="Raleway"/>
                <a:cs typeface="Raleway"/>
                <a:sym typeface="Raleway"/>
              </a:rPr>
              <a:t>Roadmap</a:t>
            </a:r>
            <a:endParaRPr sz="4100" b="1">
              <a:solidFill>
                <a:srgbClr val="A64D79"/>
              </a:solidFill>
              <a:highlight>
                <a:srgbClr val="A64D79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4572000" y="1219800"/>
            <a:ext cx="4260300" cy="28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AutoNum type="arabicParenR"/>
            </a:pP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Our week together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AutoNum type="arabicParenR"/>
            </a:pP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Tree of Hope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AutoNum type="arabicParenR"/>
            </a:pP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Break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AutoNum type="arabicParenR"/>
            </a:pP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You and PAR: Pairs 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AutoNum type="arabicParenR"/>
            </a:pP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You and PAR: Collective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AutoNum type="arabicParenR"/>
            </a:pP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 can we continue to nurture into the future?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AutoNum type="arabicParenR"/>
            </a:pP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Dance party!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AutoNum type="arabicParenR"/>
            </a:pP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One word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50" y="1530200"/>
            <a:ext cx="3640097" cy="2329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250" y="3678730"/>
            <a:ext cx="1861677" cy="148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950" y="520575"/>
            <a:ext cx="5817455" cy="407005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4" y="711842"/>
            <a:ext cx="1757925" cy="131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00" y="-85650"/>
            <a:ext cx="1546299" cy="99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287" y="-301325"/>
            <a:ext cx="1757925" cy="124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"/>
          <a:stretch/>
        </p:blipFill>
        <p:spPr>
          <a:xfrm>
            <a:off x="1586900" y="42060"/>
            <a:ext cx="1546298" cy="89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"/>
          <a:stretch/>
        </p:blipFill>
        <p:spPr>
          <a:xfrm>
            <a:off x="-57675" y="1992750"/>
            <a:ext cx="1861674" cy="112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200" y="-336775"/>
            <a:ext cx="1625325" cy="131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2700" y="4087926"/>
            <a:ext cx="1546301" cy="1097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25" y="-303187"/>
            <a:ext cx="747076" cy="12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08"/>
          <a:stretch/>
        </p:blipFill>
        <p:spPr>
          <a:xfrm>
            <a:off x="24625" y="3116900"/>
            <a:ext cx="1625324" cy="93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125" y="4073401"/>
            <a:ext cx="1625325" cy="113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5375" y="4098048"/>
            <a:ext cx="1546300" cy="103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75" y="520571"/>
            <a:ext cx="2005877" cy="165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19900"/>
            <a:ext cx="1507656" cy="106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218" y="4134500"/>
            <a:ext cx="1684808" cy="103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632" y="3054238"/>
            <a:ext cx="1757923" cy="126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050" y="-461201"/>
            <a:ext cx="1861675" cy="140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150" y="2054798"/>
            <a:ext cx="2005877" cy="12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2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650" y="4060649"/>
            <a:ext cx="1461700" cy="112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50" y="341049"/>
            <a:ext cx="4039977" cy="231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425" y="201105"/>
            <a:ext cx="4110351" cy="206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50" y="2831975"/>
            <a:ext cx="4110362" cy="222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968" y="2409775"/>
            <a:ext cx="2364580" cy="2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 rot="-5399555">
            <a:off x="-961639" y="1383788"/>
            <a:ext cx="23157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Solidarities &amp; Struggles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 rot="-5399555">
            <a:off x="-861739" y="3699488"/>
            <a:ext cx="23157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Collaborative Data Analysis</a:t>
            </a:r>
            <a:endParaRPr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 rot="-5399555">
            <a:off x="3577886" y="961788"/>
            <a:ext cx="23157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Ethics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 rot="-5399593">
            <a:off x="3882225" y="3511026"/>
            <a:ext cx="25311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Responding to Delegitimation</a:t>
            </a:r>
            <a:endParaRPr sz="13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311700" y="89725"/>
            <a:ext cx="8520600" cy="7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A64D79"/>
                </a:highlight>
                <a:latin typeface="Raleway"/>
                <a:ea typeface="Raleway"/>
                <a:cs typeface="Raleway"/>
                <a:sym typeface="Raleway"/>
              </a:rPr>
              <a:t>Tree of Hope</a:t>
            </a:r>
            <a:endParaRPr b="1">
              <a:highlight>
                <a:srgbClr val="A64D79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-132600" y="-2692825"/>
            <a:ext cx="8964900" cy="38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2238" y="1036688"/>
            <a:ext cx="2593925" cy="34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6099950" y="4484725"/>
            <a:ext cx="658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© Kspersee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484925" y="1159913"/>
            <a:ext cx="38793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Roots - Our histories</a:t>
            </a:r>
            <a:endParaRPr sz="15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Trunk - Our gifts that keep us standing</a:t>
            </a:r>
            <a:endParaRPr sz="15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Branches -  Our hopes and dreams</a:t>
            </a:r>
            <a:endParaRPr sz="15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Leaves - Our ancestors</a:t>
            </a:r>
            <a:endParaRPr sz="15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Fruits - Legacies passed onto us</a:t>
            </a:r>
            <a:endParaRPr sz="15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Flowers and Seeds - Legacies we hope to leave </a:t>
            </a:r>
            <a:endParaRPr sz="15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311700" y="171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highlight>
                  <a:srgbClr val="A64D79"/>
                </a:highlight>
                <a:latin typeface="Raleway"/>
                <a:ea typeface="Raleway"/>
                <a:cs typeface="Raleway"/>
                <a:sym typeface="Raleway"/>
              </a:rPr>
              <a:t>Reflection </a:t>
            </a:r>
            <a:endParaRPr sz="3400" b="1">
              <a:highlight>
                <a:srgbClr val="A64D79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43" name="Google Shape;143;p19"/>
          <p:cNvGrpSpPr/>
          <p:nvPr/>
        </p:nvGrpSpPr>
        <p:grpSpPr>
          <a:xfrm>
            <a:off x="4885484" y="2701270"/>
            <a:ext cx="261571" cy="260379"/>
            <a:chOff x="4858109" y="2631368"/>
            <a:chExt cx="316442" cy="315000"/>
          </a:xfrm>
        </p:grpSpPr>
        <p:sp>
          <p:nvSpPr>
            <p:cNvPr id="144" name="Google Shape;144;p19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9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/>
              </a:br>
              <a:endParaRPr/>
            </a:p>
          </p:txBody>
        </p:sp>
      </p:grpSp>
      <p:grpSp>
        <p:nvGrpSpPr>
          <p:cNvPr id="146" name="Google Shape;146;p19"/>
          <p:cNvGrpSpPr/>
          <p:nvPr/>
        </p:nvGrpSpPr>
        <p:grpSpPr>
          <a:xfrm>
            <a:off x="2948278" y="2701271"/>
            <a:ext cx="260366" cy="260366"/>
            <a:chOff x="3157188" y="909150"/>
            <a:chExt cx="470400" cy="470400"/>
          </a:xfrm>
        </p:grpSpPr>
        <p:sp>
          <p:nvSpPr>
            <p:cNvPr id="147" name="Google Shape;147;p19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19"/>
          <p:cNvGrpSpPr/>
          <p:nvPr/>
        </p:nvGrpSpPr>
        <p:grpSpPr>
          <a:xfrm>
            <a:off x="4885484" y="2701270"/>
            <a:ext cx="261571" cy="260379"/>
            <a:chOff x="4858109" y="2631368"/>
            <a:chExt cx="316442" cy="315000"/>
          </a:xfrm>
        </p:grpSpPr>
        <p:sp>
          <p:nvSpPr>
            <p:cNvPr id="150" name="Google Shape;150;p19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/>
              </a:br>
              <a:endParaRPr/>
            </a:p>
          </p:txBody>
        </p:sp>
      </p:grpSp>
      <p:grpSp>
        <p:nvGrpSpPr>
          <p:cNvPr id="152" name="Google Shape;152;p19"/>
          <p:cNvGrpSpPr/>
          <p:nvPr/>
        </p:nvGrpSpPr>
        <p:grpSpPr>
          <a:xfrm>
            <a:off x="2948278" y="2701271"/>
            <a:ext cx="260366" cy="260366"/>
            <a:chOff x="3157188" y="909150"/>
            <a:chExt cx="470400" cy="470400"/>
          </a:xfrm>
        </p:grpSpPr>
        <p:sp>
          <p:nvSpPr>
            <p:cNvPr id="153" name="Google Shape;153;p19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19"/>
          <p:cNvSpPr/>
          <p:nvPr/>
        </p:nvSpPr>
        <p:spPr>
          <a:xfrm>
            <a:off x="133125" y="1129050"/>
            <a:ext cx="2885400" cy="28854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27C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 has the Lab stirred up for you in your work?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3169263" y="1129050"/>
            <a:ext cx="2998200" cy="28854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27C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How will you use what you experienced in the LE Lab in your work/life?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6318225" y="1129050"/>
            <a:ext cx="2751600" cy="3088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27C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 continues to feel like an issue that you want to explore more? 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58" name="Google Shape;158;p19"/>
          <p:cNvGrpSpPr/>
          <p:nvPr/>
        </p:nvGrpSpPr>
        <p:grpSpPr>
          <a:xfrm>
            <a:off x="6167478" y="2701283"/>
            <a:ext cx="260366" cy="260366"/>
            <a:chOff x="3157188" y="909150"/>
            <a:chExt cx="470400" cy="470400"/>
          </a:xfrm>
        </p:grpSpPr>
        <p:sp>
          <p:nvSpPr>
            <p:cNvPr id="159" name="Google Shape;159;p19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311700" y="171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highlight>
                  <a:srgbClr val="A64D79"/>
                </a:highlight>
                <a:latin typeface="Raleway"/>
                <a:ea typeface="Raleway"/>
                <a:cs typeface="Raleway"/>
                <a:sym typeface="Raleway"/>
              </a:rPr>
              <a:t>Looking Ahead</a:t>
            </a:r>
            <a:endParaRPr sz="3400" b="1">
              <a:highlight>
                <a:srgbClr val="A64D79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66" name="Google Shape;166;p20"/>
          <p:cNvGrpSpPr/>
          <p:nvPr/>
        </p:nvGrpSpPr>
        <p:grpSpPr>
          <a:xfrm>
            <a:off x="4885484" y="2701270"/>
            <a:ext cx="261571" cy="260379"/>
            <a:chOff x="4858109" y="2631368"/>
            <a:chExt cx="316442" cy="315000"/>
          </a:xfrm>
        </p:grpSpPr>
        <p:sp>
          <p:nvSpPr>
            <p:cNvPr id="167" name="Google Shape;167;p20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/>
              </a:br>
              <a:endParaRPr/>
            </a:p>
          </p:txBody>
        </p:sp>
      </p:grpSp>
      <p:grpSp>
        <p:nvGrpSpPr>
          <p:cNvPr id="169" name="Google Shape;169;p20"/>
          <p:cNvGrpSpPr/>
          <p:nvPr/>
        </p:nvGrpSpPr>
        <p:grpSpPr>
          <a:xfrm>
            <a:off x="2948278" y="2701271"/>
            <a:ext cx="260366" cy="260366"/>
            <a:chOff x="3157188" y="909150"/>
            <a:chExt cx="470400" cy="470400"/>
          </a:xfrm>
        </p:grpSpPr>
        <p:sp>
          <p:nvSpPr>
            <p:cNvPr id="170" name="Google Shape;170;p20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20"/>
          <p:cNvGrpSpPr/>
          <p:nvPr/>
        </p:nvGrpSpPr>
        <p:grpSpPr>
          <a:xfrm>
            <a:off x="4885484" y="2701270"/>
            <a:ext cx="261571" cy="260379"/>
            <a:chOff x="4858109" y="2631368"/>
            <a:chExt cx="316442" cy="315000"/>
          </a:xfrm>
        </p:grpSpPr>
        <p:sp>
          <p:nvSpPr>
            <p:cNvPr id="173" name="Google Shape;173;p20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0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/>
              </a:br>
              <a:endParaRPr/>
            </a:p>
          </p:txBody>
        </p:sp>
      </p:grpSp>
      <p:grpSp>
        <p:nvGrpSpPr>
          <p:cNvPr id="175" name="Google Shape;175;p20"/>
          <p:cNvGrpSpPr/>
          <p:nvPr/>
        </p:nvGrpSpPr>
        <p:grpSpPr>
          <a:xfrm>
            <a:off x="2948278" y="2701271"/>
            <a:ext cx="260366" cy="260366"/>
            <a:chOff x="3157188" y="909150"/>
            <a:chExt cx="470400" cy="470400"/>
          </a:xfrm>
        </p:grpSpPr>
        <p:sp>
          <p:nvSpPr>
            <p:cNvPr id="176" name="Google Shape;176;p20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20"/>
          <p:cNvSpPr/>
          <p:nvPr/>
        </p:nvSpPr>
        <p:spPr>
          <a:xfrm>
            <a:off x="133125" y="1129050"/>
            <a:ext cx="2885400" cy="28854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27C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20"/>
          <p:cNvSpPr/>
          <p:nvPr/>
        </p:nvSpPr>
        <p:spPr>
          <a:xfrm>
            <a:off x="3169263" y="1129050"/>
            <a:ext cx="2998200" cy="28854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27C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6318225" y="1129050"/>
            <a:ext cx="2751600" cy="3088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27C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81" name="Google Shape;181;p20"/>
          <p:cNvGrpSpPr/>
          <p:nvPr/>
        </p:nvGrpSpPr>
        <p:grpSpPr>
          <a:xfrm>
            <a:off x="6167478" y="2701283"/>
            <a:ext cx="260366" cy="260366"/>
            <a:chOff x="3157188" y="909150"/>
            <a:chExt cx="470400" cy="470400"/>
          </a:xfrm>
        </p:grpSpPr>
        <p:sp>
          <p:nvSpPr>
            <p:cNvPr id="182" name="Google Shape;182;p20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Macintosh PowerPoint</Application>
  <PresentationFormat>On-screen Show (16:9)</PresentationFormat>
  <Paragraphs>68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Oswald</vt:lpstr>
      <vt:lpstr>Nunito</vt:lpstr>
      <vt:lpstr>Average</vt:lpstr>
      <vt:lpstr>Arial</vt:lpstr>
      <vt:lpstr>Raleway</vt:lpstr>
      <vt:lpstr>Lato</vt:lpstr>
      <vt:lpstr>Slate</vt:lpstr>
      <vt:lpstr>Legal Empowerment Learning Lab 2020-2021</vt:lpstr>
      <vt:lpstr>PowerPoint Presentation</vt:lpstr>
      <vt:lpstr>Roadmap</vt:lpstr>
      <vt:lpstr>PowerPoint Presentation</vt:lpstr>
      <vt:lpstr>PowerPoint Presentation</vt:lpstr>
      <vt:lpstr>Tree of Hope</vt:lpstr>
      <vt:lpstr>Reflection </vt:lpstr>
      <vt:lpstr>Looking Ahead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Empowerment Learning Lab 2020-2021</dc:title>
  <cp:lastModifiedBy>logan jacobs</cp:lastModifiedBy>
  <cp:revision>1</cp:revision>
  <dcterms:modified xsi:type="dcterms:W3CDTF">2022-05-26T17:50:22Z</dcterms:modified>
</cp:coreProperties>
</file>