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verage" panose="02000503040000020003" pitchFamily="2" charset="77"/>
      <p:regular r:id="rId27"/>
    </p:embeddedFont>
    <p:embeddedFont>
      <p:font typeface="Calibri" panose="020F0502020204030204" pitchFamily="34" charset="0"/>
      <p:regular r:id="rId28"/>
      <p:bold r:id="rId29"/>
      <p:italic r:id="rId30"/>
      <p:boldItalic r:id="rId31"/>
    </p:embeddedFont>
    <p:embeddedFont>
      <p:font typeface="Montserrat" pitchFamily="2" charset="77"/>
      <p:regular r:id="rId32"/>
      <p:bold r:id="rId33"/>
      <p:italic r:id="rId34"/>
      <p:boldItalic r:id="rId35"/>
    </p:embeddedFont>
    <p:embeddedFont>
      <p:font typeface="Oswald" pitchFamily="2" charset="77"/>
      <p:regular r:id="rId36"/>
      <p:bold r:id="rId37"/>
    </p:embeddedFont>
    <p:embeddedFont>
      <p:font typeface="Raleway" pitchFamily="2" charset="77"/>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0c31c306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0c31c30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04fd245a4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04fd245a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04fd245a4_0_1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04fd245a4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Opening Question: What comes to mind when you hear the phrase “research ethics”? [type in the chat—read some out]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04ec08d0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04ec08d0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04ec08d0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04ec08d0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Historically, “research ethics” have been bound up in extractive forms of research</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Research institutions have been the home of some of the worst forms of extractive and exploitative research, in which oppressed communities were used as research “subjects” with the benefits going to oppressors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Following WWII, decolonial struggles, and the civil rights movement, there was a push to reexamine research ethics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Nuremberg War Crime Trials</a:t>
            </a:r>
            <a:endParaRPr sz="1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r>
              <a:rPr lang="en" sz="12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Nuremberg code was drafted as a set of standards for judging physicians and scientists who had conducted biomedical experiments on concentration camp prisoners</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Belmont Report in US—identified core principles to protect research subjects; similar to formulations used globally [see next slide]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04ec08d0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04ec08d0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04ec08d0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04ec08d0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Designed to deal with most severe abuses</a:t>
            </a:r>
            <a:endParaRPr b="1"/>
          </a:p>
          <a:p>
            <a:pPr marL="0" lvl="0" indent="0" algn="l" rtl="0">
              <a:spcBef>
                <a:spcPts val="0"/>
              </a:spcBef>
              <a:spcAft>
                <a:spcPts val="0"/>
              </a:spcAft>
              <a:buNone/>
            </a:pPr>
            <a:r>
              <a:rPr lang="en" b="1"/>
              <a:t>But at individual level</a:t>
            </a:r>
            <a:endParaRPr b="1"/>
          </a:p>
          <a:p>
            <a:pPr marL="0" lvl="0" indent="0" algn="l" rtl="0">
              <a:spcBef>
                <a:spcPts val="0"/>
              </a:spcBef>
              <a:spcAft>
                <a:spcPts val="0"/>
              </a:spcAft>
              <a:buNone/>
            </a:pPr>
            <a:r>
              <a:rPr lang="en" b="1"/>
              <a:t>And without disrupting structural injustice, inequality and ongoing harm</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04ec08d0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e04ec08d0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your thoughts to the chat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04ec08d0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04ec08d0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04ec08d0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04ec08d0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chemeClr val="dk1"/>
                </a:solidFill>
                <a:latin typeface="Average"/>
                <a:ea typeface="Average"/>
                <a:cs typeface="Average"/>
                <a:sym typeface="Average"/>
              </a:rPr>
              <a:t>Potential elements for an Ethics Protocol</a:t>
            </a:r>
            <a:endParaRPr sz="1300" b="1">
              <a:solidFill>
                <a:schemeClr val="dk1"/>
              </a:solidFill>
              <a:latin typeface="Average"/>
              <a:ea typeface="Average"/>
              <a:cs typeface="Average"/>
              <a:sym typeface="Average"/>
            </a:endParaRPr>
          </a:p>
          <a:p>
            <a:pPr marL="914400" lvl="1" indent="-311150" algn="l" rtl="0">
              <a:lnSpc>
                <a:spcPct val="115000"/>
              </a:lnSpc>
              <a:spcBef>
                <a:spcPts val="1600"/>
              </a:spcBef>
              <a:spcAft>
                <a:spcPts val="0"/>
              </a:spcAft>
              <a:buClr>
                <a:schemeClr val="dk1"/>
              </a:buClr>
              <a:buSzPts val="1300"/>
              <a:buFont typeface="Average"/>
              <a:buChar char="○"/>
            </a:pPr>
            <a:r>
              <a:rPr lang="en" sz="1300" b="1">
                <a:solidFill>
                  <a:schemeClr val="dk1"/>
                </a:solidFill>
                <a:latin typeface="Average"/>
                <a:ea typeface="Average"/>
                <a:cs typeface="Average"/>
                <a:sym typeface="Average"/>
              </a:rPr>
              <a:t>Respect for individual autonomy </a:t>
            </a:r>
            <a:r>
              <a:rPr lang="en" sz="1300" b="1" u="sng">
                <a:solidFill>
                  <a:schemeClr val="dk1"/>
                </a:solidFill>
                <a:latin typeface="Average"/>
                <a:ea typeface="Average"/>
                <a:cs typeface="Average"/>
                <a:sym typeface="Average"/>
              </a:rPr>
              <a:t>and community integrity</a:t>
            </a:r>
            <a:endParaRPr sz="1300" b="1" u="sng">
              <a:solidFill>
                <a:schemeClr val="dk1"/>
              </a:solidFill>
              <a:latin typeface="Average"/>
              <a:ea typeface="Average"/>
              <a:cs typeface="Average"/>
              <a:sym typeface="Average"/>
            </a:endParaRPr>
          </a:p>
          <a:p>
            <a:pPr marL="914400" lvl="1" indent="-311150" algn="l" rtl="0">
              <a:lnSpc>
                <a:spcPct val="115000"/>
              </a:lnSpc>
              <a:spcBef>
                <a:spcPts val="0"/>
              </a:spcBef>
              <a:spcAft>
                <a:spcPts val="0"/>
              </a:spcAft>
              <a:buClr>
                <a:schemeClr val="dk1"/>
              </a:buClr>
              <a:buSzPts val="1300"/>
              <a:buFont typeface="Average"/>
              <a:buChar char="○"/>
            </a:pPr>
            <a:r>
              <a:rPr lang="en" sz="1300" b="1">
                <a:solidFill>
                  <a:schemeClr val="dk1"/>
                </a:solidFill>
                <a:latin typeface="Average"/>
                <a:ea typeface="Average"/>
                <a:cs typeface="Average"/>
                <a:sym typeface="Average"/>
              </a:rPr>
              <a:t>Beneficence</a:t>
            </a:r>
            <a:endParaRPr sz="1300" b="1">
              <a:solidFill>
                <a:schemeClr val="dk1"/>
              </a:solidFill>
              <a:latin typeface="Average"/>
              <a:ea typeface="Average"/>
              <a:cs typeface="Average"/>
              <a:sym typeface="Average"/>
            </a:endParaRPr>
          </a:p>
          <a:p>
            <a:pPr marL="914400" lvl="1" indent="-311150" algn="l" rtl="0">
              <a:lnSpc>
                <a:spcPct val="115000"/>
              </a:lnSpc>
              <a:spcBef>
                <a:spcPts val="0"/>
              </a:spcBef>
              <a:spcAft>
                <a:spcPts val="0"/>
              </a:spcAft>
              <a:buClr>
                <a:schemeClr val="dk1"/>
              </a:buClr>
              <a:buSzPts val="1300"/>
              <a:buFont typeface="Average"/>
              <a:buChar char="○"/>
            </a:pPr>
            <a:r>
              <a:rPr lang="en" sz="1300" b="1">
                <a:solidFill>
                  <a:schemeClr val="dk1"/>
                </a:solidFill>
                <a:latin typeface="Average"/>
                <a:ea typeface="Average"/>
                <a:cs typeface="Average"/>
                <a:sym typeface="Average"/>
              </a:rPr>
              <a:t>Justice</a:t>
            </a:r>
            <a:endParaRPr sz="1300" b="1">
              <a:solidFill>
                <a:schemeClr val="dk1"/>
              </a:solidFill>
              <a:latin typeface="Average"/>
              <a:ea typeface="Average"/>
              <a:cs typeface="Average"/>
              <a:sym typeface="Average"/>
            </a:endParaRPr>
          </a:p>
          <a:p>
            <a:pPr marL="914400" lvl="1" indent="-311150" algn="l" rtl="0">
              <a:lnSpc>
                <a:spcPct val="115000"/>
              </a:lnSpc>
              <a:spcBef>
                <a:spcPts val="0"/>
              </a:spcBef>
              <a:spcAft>
                <a:spcPts val="0"/>
              </a:spcAft>
              <a:buClr>
                <a:schemeClr val="dk1"/>
              </a:buClr>
              <a:buSzPts val="1300"/>
              <a:buFont typeface="Average"/>
              <a:buChar char="○"/>
            </a:pPr>
            <a:r>
              <a:rPr lang="en" sz="1300" b="1">
                <a:solidFill>
                  <a:schemeClr val="dk1"/>
                </a:solidFill>
                <a:latin typeface="Average"/>
                <a:ea typeface="Average"/>
                <a:cs typeface="Average"/>
                <a:sym typeface="Average"/>
              </a:rPr>
              <a:t>Safety and security</a:t>
            </a:r>
            <a:endParaRPr sz="1300" b="1">
              <a:solidFill>
                <a:schemeClr val="dk1"/>
              </a:solidFill>
              <a:latin typeface="Average"/>
              <a:ea typeface="Average"/>
              <a:cs typeface="Average"/>
              <a:sym typeface="Average"/>
            </a:endParaRPr>
          </a:p>
          <a:p>
            <a:pPr marL="914400" lvl="1" indent="-311150" algn="l" rtl="0">
              <a:lnSpc>
                <a:spcPct val="115000"/>
              </a:lnSpc>
              <a:spcBef>
                <a:spcPts val="0"/>
              </a:spcBef>
              <a:spcAft>
                <a:spcPts val="0"/>
              </a:spcAft>
              <a:buClr>
                <a:schemeClr val="dk1"/>
              </a:buClr>
              <a:buSzPts val="1300"/>
              <a:buFont typeface="Average"/>
              <a:buChar char="○"/>
            </a:pPr>
            <a:r>
              <a:rPr lang="en" sz="1300" b="1">
                <a:solidFill>
                  <a:schemeClr val="dk1"/>
                </a:solidFill>
                <a:latin typeface="Average"/>
                <a:ea typeface="Average"/>
                <a:cs typeface="Average"/>
                <a:sym typeface="Average"/>
              </a:rPr>
              <a:t>No Deception or Exaggeration</a:t>
            </a:r>
            <a:endParaRPr sz="1300" b="1">
              <a:solidFill>
                <a:schemeClr val="dk1"/>
              </a:solidFill>
              <a:latin typeface="Average"/>
              <a:ea typeface="Average"/>
              <a:cs typeface="Average"/>
              <a:sym typeface="Average"/>
            </a:endParaRPr>
          </a:p>
          <a:p>
            <a:pPr marL="914400" lvl="1" indent="-311150" algn="l" rtl="0">
              <a:lnSpc>
                <a:spcPct val="115000"/>
              </a:lnSpc>
              <a:spcBef>
                <a:spcPts val="0"/>
              </a:spcBef>
              <a:spcAft>
                <a:spcPts val="0"/>
              </a:spcAft>
              <a:buClr>
                <a:schemeClr val="dk1"/>
              </a:buClr>
              <a:buSzPts val="1300"/>
              <a:buFont typeface="Average"/>
              <a:buChar char="○"/>
            </a:pPr>
            <a:r>
              <a:rPr lang="en" sz="1300" b="1">
                <a:solidFill>
                  <a:schemeClr val="dk1"/>
                </a:solidFill>
                <a:latin typeface="Average"/>
                <a:ea typeface="Average"/>
                <a:cs typeface="Average"/>
                <a:sym typeface="Average"/>
              </a:rPr>
              <a:t>Feminist Ethics of Wellbeing and Care</a:t>
            </a:r>
            <a:endParaRPr sz="1300" b="1">
              <a:solidFill>
                <a:schemeClr val="dk1"/>
              </a:solidFill>
              <a:latin typeface="Average"/>
              <a:ea typeface="Average"/>
              <a:cs typeface="Average"/>
              <a:sym typeface="Average"/>
            </a:endParaRPr>
          </a:p>
          <a:p>
            <a:pPr marL="914400" lvl="1" indent="-311150" algn="l" rtl="0">
              <a:lnSpc>
                <a:spcPct val="115000"/>
              </a:lnSpc>
              <a:spcBef>
                <a:spcPts val="0"/>
              </a:spcBef>
              <a:spcAft>
                <a:spcPts val="0"/>
              </a:spcAft>
              <a:buClr>
                <a:schemeClr val="dk1"/>
              </a:buClr>
              <a:buSzPts val="1300"/>
              <a:buFont typeface="Average"/>
              <a:buChar char="○"/>
            </a:pPr>
            <a:r>
              <a:rPr lang="en" sz="1300" b="1">
                <a:solidFill>
                  <a:schemeClr val="dk1"/>
                </a:solidFill>
                <a:latin typeface="Average"/>
                <a:ea typeface="Average"/>
                <a:cs typeface="Average"/>
                <a:sym typeface="Average"/>
              </a:rPr>
              <a:t>Commitment to Reflexively Examining Hidden Power in PAR</a:t>
            </a:r>
            <a:endParaRPr sz="1300" b="1">
              <a:solidFill>
                <a:schemeClr val="dk1"/>
              </a:solidFill>
              <a:latin typeface="Average"/>
              <a:ea typeface="Average"/>
              <a:cs typeface="Average"/>
              <a:sym typeface="Average"/>
            </a:endParaRPr>
          </a:p>
          <a:p>
            <a:pPr marL="0" lvl="0" indent="0" algn="l" rtl="0">
              <a:spcBef>
                <a:spcPts val="16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0a591027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0a59102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50e0471f4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50e0471f4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Sukti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04fd245a4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04fd245a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04fd245a4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04fd245a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04fd245a4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04fd245a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Each group can type in the boxes the forces that killed Amina and draw connection among them. They can move the labels to different places.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0c31c306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a0c31c306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50e0471f4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50e0471f4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04fd245a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04fd245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f7b7777a2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f7b7777a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Meg--Random Pairs for 10 mins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0c31c31b5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0c31c31b5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04fd245a4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04fd245a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e04fd245a4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e04fd245a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04fd245a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04fd245a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04fd245a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e04fd245a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5D8C7A">
            <a:alpha val="6816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8C7A">
            <a:alpha val="67840"/>
          </a:srgbClr>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311700" y="445025"/>
            <a:ext cx="8520600" cy="2287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4900" b="1">
                <a:latin typeface="Raleway"/>
                <a:ea typeface="Raleway"/>
                <a:cs typeface="Raleway"/>
                <a:sym typeface="Raleway"/>
              </a:rPr>
              <a:t>Legal Empowerment Learning Lab</a:t>
            </a:r>
            <a:endParaRPr sz="4900" b="1">
              <a:latin typeface="Raleway"/>
              <a:ea typeface="Raleway"/>
              <a:cs typeface="Raleway"/>
              <a:sym typeface="Raleway"/>
            </a:endParaRPr>
          </a:p>
          <a:p>
            <a:pPr marL="457200" lvl="0" indent="0" algn="ctr" rtl="0">
              <a:spcBef>
                <a:spcPts val="0"/>
              </a:spcBef>
              <a:spcAft>
                <a:spcPts val="0"/>
              </a:spcAft>
              <a:buNone/>
            </a:pPr>
            <a:r>
              <a:rPr lang="en" sz="4900">
                <a:latin typeface="Raleway"/>
                <a:ea typeface="Raleway"/>
                <a:cs typeface="Raleway"/>
                <a:sym typeface="Raleway"/>
              </a:rPr>
              <a:t>2020-2021</a:t>
            </a:r>
            <a:endParaRPr sz="4900">
              <a:latin typeface="Raleway"/>
              <a:ea typeface="Raleway"/>
              <a:cs typeface="Raleway"/>
              <a:sym typeface="Raleway"/>
            </a:endParaRPr>
          </a:p>
        </p:txBody>
      </p:sp>
      <p:sp>
        <p:nvSpPr>
          <p:cNvPr id="60" name="Google Shape;60;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	</a:t>
            </a:r>
            <a:endParaRPr/>
          </a:p>
          <a:p>
            <a:pPr marL="0" lvl="0" indent="0" algn="l" rtl="0">
              <a:spcBef>
                <a:spcPts val="1600"/>
              </a:spcBef>
              <a:spcAft>
                <a:spcPts val="1600"/>
              </a:spcAft>
              <a:buNone/>
            </a:pPr>
            <a:r>
              <a:rPr lang="en"/>
              <a:t>		</a:t>
            </a:r>
            <a:endParaRPr/>
          </a:p>
        </p:txBody>
      </p:sp>
      <p:pic>
        <p:nvPicPr>
          <p:cNvPr id="61" name="Google Shape;61;p13"/>
          <p:cNvPicPr preferRelativeResize="0"/>
          <p:nvPr/>
        </p:nvPicPr>
        <p:blipFill>
          <a:blip r:embed="rId3">
            <a:alphaModFix/>
          </a:blip>
          <a:stretch>
            <a:fillRect/>
          </a:stretch>
        </p:blipFill>
        <p:spPr>
          <a:xfrm>
            <a:off x="2475775" y="3552538"/>
            <a:ext cx="4192425" cy="10163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136" name="Google Shape;136;p22"/>
          <p:cNvSpPr txBox="1">
            <a:spLocks noGrp="1"/>
          </p:cNvSpPr>
          <p:nvPr>
            <p:ph type="body" idx="1"/>
          </p:nvPr>
        </p:nvSpPr>
        <p:spPr>
          <a:xfrm>
            <a:off x="311700" y="1152475"/>
            <a:ext cx="36138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1"/>
              <a:t>Constructing</a:t>
            </a:r>
            <a:endParaRPr sz="3800" b="1"/>
          </a:p>
          <a:p>
            <a:pPr marL="0" lvl="0" indent="0" algn="ctr" rtl="0">
              <a:spcBef>
                <a:spcPts val="1600"/>
              </a:spcBef>
              <a:spcAft>
                <a:spcPts val="1600"/>
              </a:spcAft>
              <a:buNone/>
            </a:pPr>
            <a:r>
              <a:rPr lang="en" sz="3800" b="1"/>
              <a:t>Knowledge</a:t>
            </a:r>
            <a:endParaRPr sz="3800" b="1"/>
          </a:p>
        </p:txBody>
      </p:sp>
      <p:pic>
        <p:nvPicPr>
          <p:cNvPr id="137" name="Google Shape;137;p22"/>
          <p:cNvPicPr preferRelativeResize="0"/>
          <p:nvPr/>
        </p:nvPicPr>
        <p:blipFill>
          <a:blip r:embed="rId3">
            <a:alphaModFix/>
          </a:blip>
          <a:stretch>
            <a:fillRect/>
          </a:stretch>
        </p:blipFill>
        <p:spPr>
          <a:xfrm>
            <a:off x="3989750" y="0"/>
            <a:ext cx="5051749" cy="5051750"/>
          </a:xfrm>
          <a:prstGeom prst="rect">
            <a:avLst/>
          </a:prstGeom>
          <a:noFill/>
          <a:ln>
            <a:noFill/>
          </a:ln>
        </p:spPr>
      </p:pic>
      <p:pic>
        <p:nvPicPr>
          <p:cNvPr id="138" name="Google Shape;138;p22"/>
          <p:cNvPicPr preferRelativeResize="0"/>
          <p:nvPr/>
        </p:nvPicPr>
        <p:blipFill>
          <a:blip r:embed="rId4">
            <a:alphaModFix/>
          </a:blip>
          <a:stretch>
            <a:fillRect/>
          </a:stretch>
        </p:blipFill>
        <p:spPr>
          <a:xfrm>
            <a:off x="5296425" y="1017725"/>
            <a:ext cx="2438400" cy="325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1875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
        <p:nvSpPr>
          <p:cNvPr id="144" name="Google Shape;144;p23"/>
          <p:cNvSpPr txBox="1">
            <a:spLocks noGrp="1"/>
          </p:cNvSpPr>
          <p:nvPr>
            <p:ph type="body" idx="1"/>
          </p:nvPr>
        </p:nvSpPr>
        <p:spPr>
          <a:xfrm>
            <a:off x="311700" y="1152475"/>
            <a:ext cx="31173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500">
              <a:solidFill>
                <a:schemeClr val="dk1"/>
              </a:solidFill>
              <a:latin typeface="Arial"/>
              <a:ea typeface="Arial"/>
              <a:cs typeface="Arial"/>
              <a:sym typeface="Arial"/>
            </a:endParaRPr>
          </a:p>
          <a:p>
            <a:pPr marL="0" lvl="0" indent="0" algn="ctr" rtl="0">
              <a:lnSpc>
                <a:spcPct val="100000"/>
              </a:lnSpc>
              <a:spcBef>
                <a:spcPts val="0"/>
              </a:spcBef>
              <a:spcAft>
                <a:spcPts val="0"/>
              </a:spcAft>
              <a:buNone/>
            </a:pPr>
            <a:endParaRPr sz="2500">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 sz="2500">
                <a:solidFill>
                  <a:schemeClr val="dk1"/>
                </a:solidFill>
                <a:latin typeface="Arial"/>
                <a:ea typeface="Arial"/>
                <a:cs typeface="Arial"/>
                <a:sym typeface="Arial"/>
              </a:rPr>
              <a:t>Research Ethics </a:t>
            </a:r>
            <a:endParaRPr sz="2500">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 sz="2500">
                <a:solidFill>
                  <a:schemeClr val="dk1"/>
                </a:solidFill>
                <a:latin typeface="Arial"/>
                <a:ea typeface="Arial"/>
                <a:cs typeface="Arial"/>
                <a:sym typeface="Arial"/>
              </a:rPr>
              <a:t>in PAR</a:t>
            </a:r>
            <a:endParaRPr sz="2500">
              <a:solidFill>
                <a:schemeClr val="dk1"/>
              </a:solidFill>
              <a:latin typeface="Arial"/>
              <a:ea typeface="Arial"/>
              <a:cs typeface="Arial"/>
              <a:sym typeface="Arial"/>
            </a:endParaRPr>
          </a:p>
          <a:p>
            <a:pPr marL="0" lvl="0" indent="0" algn="ctr" rtl="0">
              <a:lnSpc>
                <a:spcPct val="100000"/>
              </a:lnSpc>
              <a:spcBef>
                <a:spcPts val="0"/>
              </a:spcBef>
              <a:spcAft>
                <a:spcPts val="0"/>
              </a:spcAft>
              <a:buNone/>
            </a:pPr>
            <a:endParaRPr sz="2500">
              <a:solidFill>
                <a:schemeClr val="dk1"/>
              </a:solidFill>
              <a:latin typeface="Arial"/>
              <a:ea typeface="Arial"/>
              <a:cs typeface="Arial"/>
              <a:sym typeface="Arial"/>
            </a:endParaRPr>
          </a:p>
          <a:p>
            <a:pPr marL="0" lvl="0" indent="0" algn="ctr" rtl="0">
              <a:lnSpc>
                <a:spcPct val="100000"/>
              </a:lnSpc>
              <a:spcBef>
                <a:spcPts val="0"/>
              </a:spcBef>
              <a:spcAft>
                <a:spcPts val="0"/>
              </a:spcAft>
              <a:buNone/>
            </a:pPr>
            <a:r>
              <a:rPr lang="en" sz="2500">
                <a:solidFill>
                  <a:schemeClr val="dk1"/>
                </a:solidFill>
                <a:latin typeface="Arial"/>
                <a:ea typeface="Arial"/>
                <a:cs typeface="Arial"/>
                <a:sym typeface="Arial"/>
              </a:rPr>
              <a:t>Consent, Confidentiality, Safety and Care</a:t>
            </a:r>
            <a:endParaRPr sz="3000">
              <a:solidFill>
                <a:schemeClr val="dk1"/>
              </a:solidFill>
              <a:latin typeface="Oswald"/>
              <a:ea typeface="Oswald"/>
              <a:cs typeface="Oswald"/>
              <a:sym typeface="Oswald"/>
            </a:endParaRPr>
          </a:p>
          <a:p>
            <a:pPr marL="0" lvl="0" indent="0" algn="l" rtl="0">
              <a:spcBef>
                <a:spcPts val="0"/>
              </a:spcBef>
              <a:spcAft>
                <a:spcPts val="1600"/>
              </a:spcAft>
              <a:buNone/>
            </a:pPr>
            <a:endParaRPr sz="2500">
              <a:solidFill>
                <a:srgbClr val="FFFFFF"/>
              </a:solidFill>
              <a:latin typeface="Arial"/>
              <a:ea typeface="Arial"/>
              <a:cs typeface="Arial"/>
              <a:sym typeface="Arial"/>
            </a:endParaRPr>
          </a:p>
        </p:txBody>
      </p:sp>
      <p:sp>
        <p:nvSpPr>
          <p:cNvPr id="145" name="Google Shape;145;p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6" name="Google Shape;146;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75038" y="398438"/>
            <a:ext cx="5309174" cy="3981888"/>
          </a:xfrm>
          <a:prstGeom prst="rect">
            <a:avLst/>
          </a:prstGeom>
          <a:noFill/>
          <a:ln>
            <a:noFill/>
          </a:ln>
        </p:spPr>
      </p:pic>
      <p:sp>
        <p:nvSpPr>
          <p:cNvPr id="147" name="Google Shape;147;p23"/>
          <p:cNvSpPr txBox="1"/>
          <p:nvPr/>
        </p:nvSpPr>
        <p:spPr>
          <a:xfrm>
            <a:off x="4235300" y="4484425"/>
            <a:ext cx="4695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Photo: community co-learning workshop on the right to water in Cadouche, Haiti, 2018</a:t>
            </a:r>
            <a:endParaRPr>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do you think of when you hear the phrase “research ethics?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a:t>
            </a:r>
            <a:r>
              <a:rPr lang="en" sz="2600"/>
              <a:t>Research ethics” bound up in extractive &amp; abusive research</a:t>
            </a:r>
            <a:endParaRPr sz="2600"/>
          </a:p>
          <a:p>
            <a:pPr marL="0" lvl="0" indent="0" algn="l" rtl="0">
              <a:spcBef>
                <a:spcPts val="0"/>
              </a:spcBef>
              <a:spcAft>
                <a:spcPts val="0"/>
              </a:spcAft>
              <a:buNone/>
            </a:pPr>
            <a:endParaRPr/>
          </a:p>
        </p:txBody>
      </p:sp>
      <p:sp>
        <p:nvSpPr>
          <p:cNvPr id="158" name="Google Shape;158;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Research on enslaved people and colonized populations was at heart of US and European medical and social science for centuries</a:t>
            </a:r>
            <a:endParaRPr b="1">
              <a:solidFill>
                <a:schemeClr val="dk1"/>
              </a:solidFill>
            </a:endParaRPr>
          </a:p>
          <a:p>
            <a:pPr marL="0" lvl="0" indent="0" algn="l" rtl="0">
              <a:spcBef>
                <a:spcPts val="1600"/>
              </a:spcBef>
              <a:spcAft>
                <a:spcPts val="0"/>
              </a:spcAft>
              <a:buNone/>
            </a:pPr>
            <a:r>
              <a:rPr lang="en" b="1">
                <a:solidFill>
                  <a:schemeClr val="dk1"/>
                </a:solidFill>
              </a:rPr>
              <a:t>Settler colonialists experimented on Native American/First Nations communities.  In US, continued unjust experiments through the Indian Health Service</a:t>
            </a:r>
            <a:endParaRPr b="1">
              <a:solidFill>
                <a:schemeClr val="dk1"/>
              </a:solidFill>
            </a:endParaRPr>
          </a:p>
          <a:p>
            <a:pPr marL="0" lvl="0" indent="0" algn="l" rtl="0">
              <a:spcBef>
                <a:spcPts val="1600"/>
              </a:spcBef>
              <a:spcAft>
                <a:spcPts val="0"/>
              </a:spcAft>
              <a:buNone/>
            </a:pPr>
            <a:r>
              <a:rPr lang="en" b="1">
                <a:solidFill>
                  <a:schemeClr val="dk1"/>
                </a:solidFill>
              </a:rPr>
              <a:t>Colonial medicine often entailed forced examinations and research and experimental treatments</a:t>
            </a:r>
            <a:endParaRPr b="1">
              <a:solidFill>
                <a:schemeClr val="dk1"/>
              </a:solidFill>
            </a:endParaRPr>
          </a:p>
          <a:p>
            <a:pPr marL="0" lvl="0" indent="0" algn="l" rtl="0">
              <a:spcBef>
                <a:spcPts val="1600"/>
              </a:spcBef>
              <a:spcAft>
                <a:spcPts val="1600"/>
              </a:spcAft>
              <a:buNone/>
            </a:pPr>
            <a:endParaRPr b="1">
              <a:solidFill>
                <a:schemeClr val="dk1"/>
              </a:solidFill>
            </a:endParaRPr>
          </a:p>
        </p:txBody>
      </p:sp>
      <p:sp>
        <p:nvSpPr>
          <p:cNvPr id="159" name="Google Shape;159;p25"/>
          <p:cNvSpPr txBox="1">
            <a:spLocks noGrp="1"/>
          </p:cNvSpPr>
          <p:nvPr>
            <p:ph type="body" idx="2"/>
          </p:nvPr>
        </p:nvSpPr>
        <p:spPr>
          <a:xfrm>
            <a:off x="4661625" y="11853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1600"/>
              </a:spcBef>
              <a:spcAft>
                <a:spcPts val="1600"/>
              </a:spcAft>
              <a:buNone/>
            </a:pPr>
            <a:r>
              <a:rPr lang="en" b="1">
                <a:solidFill>
                  <a:schemeClr val="dk1"/>
                </a:solidFill>
              </a:rPr>
              <a:t>This context often forgotten through “colonial unknowing” (Sheeva Sabati) </a:t>
            </a:r>
            <a:endParaRPr/>
          </a:p>
        </p:txBody>
      </p:sp>
      <p:pic>
        <p:nvPicPr>
          <p:cNvPr id="160" name="Google Shape;160;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04746" y="1185365"/>
            <a:ext cx="3999901" cy="2412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2600" b="1">
                <a:latin typeface="Average"/>
                <a:ea typeface="Average"/>
                <a:cs typeface="Average"/>
                <a:sym typeface="Average"/>
              </a:rPr>
              <a:t>Calls for Accountability Led to Changes in Research Ethics</a:t>
            </a:r>
            <a:endParaRPr sz="3800" b="1"/>
          </a:p>
        </p:txBody>
      </p:sp>
      <p:sp>
        <p:nvSpPr>
          <p:cNvPr id="166" name="Google Shape;166;p26"/>
          <p:cNvSpPr txBox="1">
            <a:spLocks noGrp="1"/>
          </p:cNvSpPr>
          <p:nvPr>
            <p:ph type="body" idx="1"/>
          </p:nvPr>
        </p:nvSpPr>
        <p:spPr>
          <a:xfrm>
            <a:off x="1989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a:p>
            <a:pPr marL="0" lvl="0" indent="0" algn="l" rtl="0">
              <a:spcBef>
                <a:spcPts val="1600"/>
              </a:spcBef>
              <a:spcAft>
                <a:spcPts val="0"/>
              </a:spcAft>
              <a:buNone/>
            </a:pPr>
            <a:r>
              <a:rPr lang="en" sz="1800" b="1">
                <a:solidFill>
                  <a:schemeClr val="dk1"/>
                </a:solidFill>
              </a:rPr>
              <a:t>Nazi science → Nuremberg War Crimes Trials</a:t>
            </a:r>
            <a:endParaRPr sz="1800" b="1">
              <a:solidFill>
                <a:schemeClr val="dk1"/>
              </a:solidFill>
            </a:endParaRPr>
          </a:p>
          <a:p>
            <a:pPr marL="0" lvl="0" indent="0" algn="l" rtl="0">
              <a:spcBef>
                <a:spcPts val="1600"/>
              </a:spcBef>
              <a:spcAft>
                <a:spcPts val="0"/>
              </a:spcAft>
              <a:buNone/>
            </a:pPr>
            <a:r>
              <a:rPr lang="en" sz="1800" b="1">
                <a:solidFill>
                  <a:schemeClr val="dk1"/>
                </a:solidFill>
              </a:rPr>
              <a:t>Decolonization → Postcolonial Research Ethics</a:t>
            </a:r>
            <a:endParaRPr sz="1800" b="1">
              <a:solidFill>
                <a:schemeClr val="dk1"/>
              </a:solidFill>
            </a:endParaRPr>
          </a:p>
          <a:p>
            <a:pPr marL="0" lvl="0" indent="0" algn="l" rtl="0">
              <a:spcBef>
                <a:spcPts val="1600"/>
              </a:spcBef>
              <a:spcAft>
                <a:spcPts val="0"/>
              </a:spcAft>
              <a:buNone/>
            </a:pPr>
            <a:r>
              <a:rPr lang="en" sz="1800" b="1">
                <a:solidFill>
                  <a:schemeClr val="dk1"/>
                </a:solidFill>
              </a:rPr>
              <a:t>U.S. Pub. Health Svc. syphilis study → Belmont Report; IRBs</a:t>
            </a:r>
            <a:endParaRPr sz="1800" b="1">
              <a:solidFill>
                <a:schemeClr val="dk1"/>
              </a:solidFill>
            </a:endParaRPr>
          </a:p>
          <a:p>
            <a:pPr marL="0" lvl="0" indent="0" algn="l" rtl="0">
              <a:spcBef>
                <a:spcPts val="1600"/>
              </a:spcBef>
              <a:spcAft>
                <a:spcPts val="0"/>
              </a:spcAft>
              <a:buNone/>
            </a:pPr>
            <a:endParaRPr sz="1800" b="1" i="1">
              <a:solidFill>
                <a:schemeClr val="dk1"/>
              </a:solidFill>
            </a:endParaRPr>
          </a:p>
          <a:p>
            <a:pPr marL="0" lvl="0" indent="0" algn="ctr" rtl="0">
              <a:spcBef>
                <a:spcPts val="1600"/>
              </a:spcBef>
              <a:spcAft>
                <a:spcPts val="0"/>
              </a:spcAft>
              <a:buNone/>
            </a:pPr>
            <a:r>
              <a:rPr lang="en" sz="1800" b="1" i="1">
                <a:solidFill>
                  <a:schemeClr val="dk1"/>
                </a:solidFill>
              </a:rPr>
              <a:t>But the background power dynamics and forces of oppression remain.</a:t>
            </a:r>
            <a:r>
              <a:rPr lang="en" sz="1800" b="1">
                <a:solidFill>
                  <a:schemeClr val="dk1"/>
                </a:solidFill>
              </a:rPr>
              <a:t> </a:t>
            </a:r>
            <a:endParaRPr sz="1800" b="1">
              <a:solidFill>
                <a:schemeClr val="dk1"/>
              </a:solidFill>
            </a:endParaRPr>
          </a:p>
          <a:p>
            <a:pPr marL="0" lvl="0" indent="0" algn="l" rtl="0">
              <a:spcBef>
                <a:spcPts val="1600"/>
              </a:spcBef>
              <a:spcAft>
                <a:spcPts val="0"/>
              </a:spcAft>
              <a:buNone/>
            </a:pPr>
            <a:r>
              <a:rPr lang="en" b="1">
                <a:solidFill>
                  <a:schemeClr val="dk1"/>
                </a:solidFill>
              </a:rPr>
              <a:t> Example: U.S. Torture Program used experimental forms of torture on Muslim men between 2002-2008</a:t>
            </a:r>
            <a:endParaRPr b="1">
              <a:solidFill>
                <a:schemeClr val="dk1"/>
              </a:solidFill>
            </a:endParaRPr>
          </a:p>
          <a:p>
            <a:pPr marL="0" lvl="0" indent="0" algn="l" rtl="0">
              <a:spcBef>
                <a:spcPts val="1600"/>
              </a:spcBef>
              <a:spcAft>
                <a:spcPts val="1600"/>
              </a:spcAft>
              <a:buNone/>
            </a:pPr>
            <a:endParaRPr/>
          </a:p>
        </p:txBody>
      </p:sp>
      <p:sp>
        <p:nvSpPr>
          <p:cNvPr id="167" name="Google Shape;167;p26"/>
          <p:cNvSpPr txBox="1">
            <a:spLocks noGrp="1"/>
          </p:cNvSpPr>
          <p:nvPr>
            <p:ph type="body" idx="2"/>
          </p:nvPr>
        </p:nvSpPr>
        <p:spPr>
          <a:xfrm>
            <a:off x="6123300" y="1152475"/>
            <a:ext cx="3090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68" name="Google Shape;168;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219450" y="1017725"/>
            <a:ext cx="2864524" cy="2288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311700" y="193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Core Elements of Modern Research Ethics</a:t>
            </a:r>
            <a:endParaRPr/>
          </a:p>
          <a:p>
            <a:pPr marL="0" lvl="0" indent="0" algn="ctr" rtl="0">
              <a:spcBef>
                <a:spcPts val="0"/>
              </a:spcBef>
              <a:spcAft>
                <a:spcPts val="0"/>
              </a:spcAft>
              <a:buNone/>
            </a:pPr>
            <a:endParaRPr/>
          </a:p>
        </p:txBody>
      </p:sp>
      <p:sp>
        <p:nvSpPr>
          <p:cNvPr id="174" name="Google Shape;174;p27"/>
          <p:cNvSpPr txBox="1">
            <a:spLocks noGrp="1"/>
          </p:cNvSpPr>
          <p:nvPr>
            <p:ph type="body" idx="1"/>
          </p:nvPr>
        </p:nvSpPr>
        <p:spPr>
          <a:xfrm>
            <a:off x="311700" y="931500"/>
            <a:ext cx="3999900" cy="309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dk1"/>
                </a:solidFill>
              </a:rPr>
              <a:t>o</a:t>
            </a:r>
            <a:r>
              <a:rPr lang="en" sz="1600">
                <a:solidFill>
                  <a:schemeClr val="dk1"/>
                </a:solidFill>
              </a:rPr>
              <a:t>   “</a:t>
            </a:r>
            <a:r>
              <a:rPr lang="en" sz="1600" b="1">
                <a:solidFill>
                  <a:schemeClr val="dk1"/>
                </a:solidFill>
              </a:rPr>
              <a:t>Respect for persons”</a:t>
            </a: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Respect for autonomy</a:t>
            </a: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Protection for those with diminished autonomy</a:t>
            </a:r>
            <a:endParaRPr sz="1600" b="1">
              <a:solidFill>
                <a:schemeClr val="dk1"/>
              </a:solidFill>
            </a:endParaRPr>
          </a:p>
          <a:p>
            <a:pPr marL="45720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0"/>
              </a:spcBef>
              <a:spcAft>
                <a:spcPts val="0"/>
              </a:spcAft>
              <a:buNone/>
            </a:pPr>
            <a:r>
              <a:rPr lang="en" sz="1600" b="1">
                <a:solidFill>
                  <a:schemeClr val="dk1"/>
                </a:solidFill>
              </a:rPr>
              <a:t>o   “Beneficence”</a:t>
            </a: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Do no harm</a:t>
            </a: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Maximize benefits</a:t>
            </a: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Minimize harms</a:t>
            </a:r>
            <a:endParaRPr sz="1600" b="1">
              <a:solidFill>
                <a:schemeClr val="dk1"/>
              </a:solidFill>
            </a:endParaRPr>
          </a:p>
          <a:p>
            <a:pPr marL="457200" lvl="0" indent="0" algn="l" rtl="0">
              <a:lnSpc>
                <a:spcPct val="100000"/>
              </a:lnSpc>
              <a:spcBef>
                <a:spcPts val="0"/>
              </a:spcBef>
              <a:spcAft>
                <a:spcPts val="0"/>
              </a:spcAft>
              <a:buNone/>
            </a:pPr>
            <a:endParaRPr sz="1600" b="1">
              <a:solidFill>
                <a:schemeClr val="dk1"/>
              </a:solidFill>
            </a:endParaRPr>
          </a:p>
          <a:p>
            <a:pPr marL="0" lvl="0" indent="0" algn="l" rtl="0">
              <a:lnSpc>
                <a:spcPct val="100000"/>
              </a:lnSpc>
              <a:spcBef>
                <a:spcPts val="0"/>
              </a:spcBef>
              <a:spcAft>
                <a:spcPts val="0"/>
              </a:spcAft>
              <a:buNone/>
            </a:pPr>
            <a:r>
              <a:rPr lang="en" sz="1600" b="1">
                <a:solidFill>
                  <a:schemeClr val="dk1"/>
                </a:solidFill>
              </a:rPr>
              <a:t>o   “Justice”</a:t>
            </a:r>
            <a:endParaRPr sz="1600" b="1">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b="1">
                <a:solidFill>
                  <a:schemeClr val="dk1"/>
                </a:solidFill>
              </a:rPr>
              <a:t>Who enjoys the benefits of research</a:t>
            </a:r>
            <a:endParaRPr sz="1600" b="1">
              <a:solidFill>
                <a:schemeClr val="dk1"/>
              </a:solidFill>
            </a:endParaRPr>
          </a:p>
        </p:txBody>
      </p:sp>
      <p:sp>
        <p:nvSpPr>
          <p:cNvPr id="175" name="Google Shape;175;p27"/>
          <p:cNvSpPr txBox="1">
            <a:spLocks noGrp="1"/>
          </p:cNvSpPr>
          <p:nvPr>
            <p:ph type="body" idx="2"/>
          </p:nvPr>
        </p:nvSpPr>
        <p:spPr>
          <a:xfrm>
            <a:off x="5255975" y="1152475"/>
            <a:ext cx="3576300" cy="30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Informed Consent</a:t>
            </a:r>
            <a:endParaRPr b="1">
              <a:solidFill>
                <a:schemeClr val="dk1"/>
              </a:solidFill>
            </a:endParaRPr>
          </a:p>
          <a:p>
            <a:pPr marL="0" lvl="0" indent="0" algn="l" rtl="0">
              <a:spcBef>
                <a:spcPts val="0"/>
              </a:spcBef>
              <a:spcAft>
                <a:spcPts val="0"/>
              </a:spcAft>
              <a:buNone/>
            </a:pPr>
            <a:r>
              <a:rPr lang="en" b="1">
                <a:solidFill>
                  <a:schemeClr val="dk1"/>
                </a:solidFill>
              </a:rPr>
              <a:t>o   Information</a:t>
            </a:r>
            <a:endParaRPr b="1">
              <a:solidFill>
                <a:schemeClr val="dk1"/>
              </a:solidFill>
            </a:endParaRPr>
          </a:p>
          <a:p>
            <a:pPr marL="0" lvl="0" indent="0" algn="l" rtl="0">
              <a:spcBef>
                <a:spcPts val="0"/>
              </a:spcBef>
              <a:spcAft>
                <a:spcPts val="0"/>
              </a:spcAft>
              <a:buNone/>
            </a:pPr>
            <a:r>
              <a:rPr lang="en" b="1">
                <a:solidFill>
                  <a:schemeClr val="dk1"/>
                </a:solidFill>
              </a:rPr>
              <a:t>o   Comprehension</a:t>
            </a:r>
            <a:endParaRPr b="1">
              <a:solidFill>
                <a:schemeClr val="dk1"/>
              </a:solidFill>
            </a:endParaRPr>
          </a:p>
          <a:p>
            <a:pPr marL="0" lvl="0" indent="0" algn="l" rtl="0">
              <a:spcBef>
                <a:spcPts val="0"/>
              </a:spcBef>
              <a:spcAft>
                <a:spcPts val="0"/>
              </a:spcAft>
              <a:buNone/>
            </a:pPr>
            <a:r>
              <a:rPr lang="en" b="1">
                <a:solidFill>
                  <a:schemeClr val="dk1"/>
                </a:solidFill>
              </a:rPr>
              <a:t>o   Voluntariness</a:t>
            </a:r>
            <a:endParaRPr b="1">
              <a:solidFill>
                <a:schemeClr val="dk1"/>
              </a:solidFill>
            </a:endParaRPr>
          </a:p>
          <a:p>
            <a:pPr marL="0" lvl="0" indent="0" algn="l" rtl="0">
              <a:spcBef>
                <a:spcPts val="0"/>
              </a:spcBef>
              <a:spcAft>
                <a:spcPts val="1600"/>
              </a:spcAft>
              <a:buNone/>
            </a:pPr>
            <a:endParaRPr/>
          </a:p>
        </p:txBody>
      </p:sp>
      <p:pic>
        <p:nvPicPr>
          <p:cNvPr id="176" name="Google Shape;176;p27"/>
          <p:cNvPicPr preferRelativeResize="0"/>
          <p:nvPr/>
        </p:nvPicPr>
        <p:blipFill>
          <a:blip r:embed="rId3">
            <a:alphaModFix/>
          </a:blip>
          <a:stretch>
            <a:fillRect/>
          </a:stretch>
        </p:blipFill>
        <p:spPr>
          <a:xfrm>
            <a:off x="5126450" y="984825"/>
            <a:ext cx="3510825" cy="1973075"/>
          </a:xfrm>
          <a:prstGeom prst="rect">
            <a:avLst/>
          </a:prstGeom>
          <a:noFill/>
          <a:ln>
            <a:noFill/>
          </a:ln>
        </p:spPr>
      </p:pic>
      <p:sp>
        <p:nvSpPr>
          <p:cNvPr id="177" name="Google Shape;177;p27"/>
          <p:cNvSpPr txBox="1"/>
          <p:nvPr/>
        </p:nvSpPr>
        <p:spPr>
          <a:xfrm>
            <a:off x="280125" y="4311575"/>
            <a:ext cx="8755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latin typeface="Average"/>
                <a:ea typeface="Average"/>
                <a:cs typeface="Average"/>
                <a:sym typeface="Average"/>
              </a:rPr>
              <a:t>Designed to deal with most severe abuses--but at an individual level</a:t>
            </a:r>
            <a:endParaRPr sz="1800" b="1">
              <a:solidFill>
                <a:schemeClr val="dk1"/>
              </a:solidFill>
              <a:latin typeface="Average"/>
              <a:ea typeface="Average"/>
              <a:cs typeface="Average"/>
              <a:sym typeface="Average"/>
            </a:endParaRPr>
          </a:p>
          <a:p>
            <a:pPr marL="0" lvl="0" indent="0" algn="ctr" rtl="0">
              <a:spcBef>
                <a:spcPts val="0"/>
              </a:spcBef>
              <a:spcAft>
                <a:spcPts val="0"/>
              </a:spcAft>
              <a:buNone/>
            </a:pPr>
            <a:r>
              <a:rPr lang="en" sz="1800" b="1">
                <a:solidFill>
                  <a:schemeClr val="dk1"/>
                </a:solidFill>
                <a:latin typeface="Average"/>
                <a:ea typeface="Average"/>
                <a:cs typeface="Average"/>
                <a:sym typeface="Average"/>
              </a:rPr>
              <a:t>And without disrupting structural violence, injustice, and ongoing harm</a:t>
            </a:r>
            <a:endParaRPr sz="1800" b="1">
              <a:solidFill>
                <a:schemeClr val="dk1"/>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might Research Ethics be different in PAR?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Some ways research ethics are different in PAR</a:t>
            </a:r>
            <a:endParaRPr/>
          </a:p>
        </p:txBody>
      </p:sp>
      <p:sp>
        <p:nvSpPr>
          <p:cNvPr id="188" name="Google Shape;188;p29"/>
          <p:cNvSpPr txBox="1">
            <a:spLocks noGrp="1"/>
          </p:cNvSpPr>
          <p:nvPr>
            <p:ph type="body" idx="1"/>
          </p:nvPr>
        </p:nvSpPr>
        <p:spPr>
          <a:xfrm>
            <a:off x="311700" y="1017725"/>
            <a:ext cx="4520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PAR begins with the ethics the community already has</a:t>
            </a:r>
            <a:endParaRPr b="1">
              <a:solidFill>
                <a:schemeClr val="dk1"/>
              </a:solidFill>
            </a:endParaRPr>
          </a:p>
          <a:p>
            <a:pPr marL="0" lvl="0" indent="0" algn="l" rtl="0">
              <a:spcBef>
                <a:spcPts val="1600"/>
              </a:spcBef>
              <a:spcAft>
                <a:spcPts val="0"/>
              </a:spcAft>
              <a:buNone/>
            </a:pPr>
            <a:r>
              <a:rPr lang="en" b="1">
                <a:solidFill>
                  <a:schemeClr val="dk1"/>
                </a:solidFill>
              </a:rPr>
              <a:t>No “research subjects”—all are co-researchers or partners in research</a:t>
            </a:r>
            <a:endParaRPr b="1">
              <a:solidFill>
                <a:schemeClr val="dk1"/>
              </a:solidFill>
            </a:endParaRPr>
          </a:p>
          <a:p>
            <a:pPr marL="0" lvl="0" indent="0" algn="l" rtl="0">
              <a:spcBef>
                <a:spcPts val="1600"/>
              </a:spcBef>
              <a:spcAft>
                <a:spcPts val="0"/>
              </a:spcAft>
              <a:buNone/>
            </a:pPr>
            <a:r>
              <a:rPr lang="en" b="1">
                <a:solidFill>
                  <a:schemeClr val="dk1"/>
                </a:solidFill>
              </a:rPr>
              <a:t>Research is aimed directly at benefiting those conducting the research—it’s not only about knowledge, but also about shifting power &amp; seeking justice</a:t>
            </a:r>
            <a:endParaRPr b="1">
              <a:solidFill>
                <a:schemeClr val="dk1"/>
              </a:solidFill>
            </a:endParaRPr>
          </a:p>
          <a:p>
            <a:pPr marL="0" lvl="0" indent="0" algn="l" rtl="0">
              <a:spcBef>
                <a:spcPts val="1600"/>
              </a:spcBef>
              <a:spcAft>
                <a:spcPts val="0"/>
              </a:spcAft>
              <a:buNone/>
            </a:pPr>
            <a:r>
              <a:rPr lang="en" b="1">
                <a:solidFill>
                  <a:schemeClr val="dk1"/>
                </a:solidFill>
              </a:rPr>
              <a:t>Ethics are important for community as a whole, not only individuals</a:t>
            </a:r>
            <a:endParaRPr b="1">
              <a:solidFill>
                <a:schemeClr val="dk1"/>
              </a:solidFill>
            </a:endParaRPr>
          </a:p>
          <a:p>
            <a:pPr marL="0" lvl="0" indent="0" algn="l" rtl="0">
              <a:spcBef>
                <a:spcPts val="1600"/>
              </a:spcBef>
              <a:spcAft>
                <a:spcPts val="0"/>
              </a:spcAft>
              <a:buNone/>
            </a:pPr>
            <a:r>
              <a:rPr lang="en" b="1">
                <a:solidFill>
                  <a:schemeClr val="dk1"/>
                </a:solidFill>
              </a:rPr>
              <a:t>Ethics are woven throughout the PAR process</a:t>
            </a:r>
            <a:endParaRPr b="1">
              <a:solidFill>
                <a:schemeClr val="dk1"/>
              </a:solidFill>
            </a:endParaRPr>
          </a:p>
          <a:p>
            <a:pPr marL="0" lvl="0" indent="0" algn="l" rtl="0">
              <a:spcBef>
                <a:spcPts val="1600"/>
              </a:spcBef>
              <a:spcAft>
                <a:spcPts val="0"/>
              </a:spcAft>
              <a:buNone/>
            </a:pPr>
            <a:r>
              <a:rPr lang="en" b="1">
                <a:solidFill>
                  <a:schemeClr val="dk1"/>
                </a:solidFill>
              </a:rPr>
              <a:t>PAR’s ethics take into account structural injustice and seek to shift power</a:t>
            </a:r>
            <a:endParaRPr b="1">
              <a:solidFill>
                <a:schemeClr val="dk1"/>
              </a:solidFill>
            </a:endParaRPr>
          </a:p>
          <a:p>
            <a:pPr marL="0" lvl="0" indent="0" algn="l" rtl="0">
              <a:spcBef>
                <a:spcPts val="1600"/>
              </a:spcBef>
              <a:spcAft>
                <a:spcPts val="0"/>
              </a:spcAft>
              <a:buNone/>
            </a:pPr>
            <a:endParaRPr b="1">
              <a:solidFill>
                <a:schemeClr val="dk1"/>
              </a:solidFill>
            </a:endParaRPr>
          </a:p>
          <a:p>
            <a:pPr marL="0" lvl="0" indent="0" algn="l" rtl="0">
              <a:spcBef>
                <a:spcPts val="1600"/>
              </a:spcBef>
              <a:spcAft>
                <a:spcPts val="1600"/>
              </a:spcAft>
              <a:buNone/>
            </a:pPr>
            <a:endParaRPr/>
          </a:p>
        </p:txBody>
      </p:sp>
      <p:sp>
        <p:nvSpPr>
          <p:cNvPr id="189" name="Google Shape;189;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90" name="Google Shape;190;p29"/>
          <p:cNvPicPr preferRelativeResize="0"/>
          <p:nvPr/>
        </p:nvPicPr>
        <p:blipFill>
          <a:blip r:embed="rId3">
            <a:alphaModFix/>
          </a:blip>
          <a:stretch>
            <a:fillRect/>
          </a:stretch>
        </p:blipFill>
        <p:spPr>
          <a:xfrm>
            <a:off x="5123928" y="1191275"/>
            <a:ext cx="2422600" cy="1558250"/>
          </a:xfrm>
          <a:prstGeom prst="rect">
            <a:avLst/>
          </a:prstGeom>
          <a:noFill/>
          <a:ln>
            <a:noFill/>
          </a:ln>
        </p:spPr>
      </p:pic>
      <p:pic>
        <p:nvPicPr>
          <p:cNvPr id="191" name="Google Shape;191;p29"/>
          <p:cNvPicPr preferRelativeResize="0"/>
          <p:nvPr/>
        </p:nvPicPr>
        <p:blipFill>
          <a:blip r:embed="rId4">
            <a:alphaModFix/>
          </a:blip>
          <a:stretch>
            <a:fillRect/>
          </a:stretch>
        </p:blipFill>
        <p:spPr>
          <a:xfrm>
            <a:off x="6601514" y="2859050"/>
            <a:ext cx="2230786" cy="1709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fade">
                                      <p:cBhvr>
                                        <p:cTn id="7" dur="1000"/>
                                        <p:tgtEl>
                                          <p:spTgt spid="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Effect transition="in" filter="fade">
                                      <p:cBhvr>
                                        <p:cTn id="12" dur="1000"/>
                                        <p:tgtEl>
                                          <p:spTgt spid="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Effect transition="in" filter="fade">
                                      <p:cBhvr>
                                        <p:cTn id="17" dur="1000"/>
                                        <p:tgtEl>
                                          <p:spTgt spid="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8">
                                            <p:txEl>
                                              <p:pRg st="3" end="3"/>
                                            </p:txEl>
                                          </p:spTgt>
                                        </p:tgtEl>
                                        <p:attrNameLst>
                                          <p:attrName>style.visibility</p:attrName>
                                        </p:attrNameLst>
                                      </p:cBhvr>
                                      <p:to>
                                        <p:strVal val="visible"/>
                                      </p:to>
                                    </p:set>
                                    <p:animEffect transition="in" filter="fade">
                                      <p:cBhvr>
                                        <p:cTn id="22" dur="1000"/>
                                        <p:tgtEl>
                                          <p:spTgt spid="1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8">
                                            <p:txEl>
                                              <p:pRg st="4" end="4"/>
                                            </p:txEl>
                                          </p:spTgt>
                                        </p:tgtEl>
                                        <p:attrNameLst>
                                          <p:attrName>style.visibility</p:attrName>
                                        </p:attrNameLst>
                                      </p:cBhvr>
                                      <p:to>
                                        <p:strVal val="visible"/>
                                      </p:to>
                                    </p:set>
                                    <p:animEffect transition="in" filter="fade">
                                      <p:cBhvr>
                                        <p:cTn id="27" dur="1000"/>
                                        <p:tgtEl>
                                          <p:spTgt spid="1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8">
                                            <p:txEl>
                                              <p:pRg st="5" end="5"/>
                                            </p:txEl>
                                          </p:spTgt>
                                        </p:tgtEl>
                                        <p:attrNameLst>
                                          <p:attrName>style.visibility</p:attrName>
                                        </p:attrNameLst>
                                      </p:cBhvr>
                                      <p:to>
                                        <p:strVal val="visible"/>
                                      </p:to>
                                    </p:set>
                                    <p:animEffect transition="in" filter="fade">
                                      <p:cBhvr>
                                        <p:cTn id="32" dur="1000"/>
                                        <p:tgtEl>
                                          <p:spTgt spid="1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8">
                                            <p:txEl>
                                              <p:pRg st="6" end="6"/>
                                            </p:txEl>
                                          </p:spTgt>
                                        </p:tgtEl>
                                        <p:attrNameLst>
                                          <p:attrName>style.visibility</p:attrName>
                                        </p:attrNameLst>
                                      </p:cBhvr>
                                      <p:to>
                                        <p:strVal val="visible"/>
                                      </p:to>
                                    </p:set>
                                    <p:animEffect transition="in" filter="fade">
                                      <p:cBhvr>
                                        <p:cTn id="37" dur="1000"/>
                                        <p:tgtEl>
                                          <p:spTgt spid="1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8">
                                            <p:txEl>
                                              <p:pRg st="7" end="7"/>
                                            </p:txEl>
                                          </p:spTgt>
                                        </p:tgtEl>
                                        <p:attrNameLst>
                                          <p:attrName>style.visibility</p:attrName>
                                        </p:attrNameLst>
                                      </p:cBhvr>
                                      <p:to>
                                        <p:strVal val="visible"/>
                                      </p:to>
                                    </p:set>
                                    <p:animEffect transition="in" filter="fade">
                                      <p:cBhvr>
                                        <p:cTn id="42" dur="1000"/>
                                        <p:tgtEl>
                                          <p:spTgt spid="18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Creating an Ethics Protocol</a:t>
            </a:r>
            <a:endParaRPr/>
          </a:p>
        </p:txBody>
      </p:sp>
      <p:sp>
        <p:nvSpPr>
          <p:cNvPr id="197" name="Google Shape;197;p30"/>
          <p:cNvSpPr txBox="1">
            <a:spLocks noGrp="1"/>
          </p:cNvSpPr>
          <p:nvPr>
            <p:ph type="body" idx="1"/>
          </p:nvPr>
        </p:nvSpPr>
        <p:spPr>
          <a:xfrm>
            <a:off x="311700" y="1017725"/>
            <a:ext cx="4209600" cy="3713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b="1">
                <a:solidFill>
                  <a:schemeClr val="dk1"/>
                </a:solidFill>
              </a:rPr>
              <a:t>If PAR is built on the ways communities already care for each other, can we identify those caring ways, amplify them, and agree to them as guiding our PAR?</a:t>
            </a:r>
            <a:endParaRPr sz="1800" b="1">
              <a:solidFill>
                <a:schemeClr val="dk1"/>
              </a:solidFill>
            </a:endParaRPr>
          </a:p>
          <a:p>
            <a:pPr marL="457200" lvl="0" indent="-342900" algn="l" rtl="0">
              <a:spcBef>
                <a:spcPts val="1000"/>
              </a:spcBef>
              <a:spcAft>
                <a:spcPts val="0"/>
              </a:spcAft>
              <a:buClr>
                <a:schemeClr val="dk1"/>
              </a:buClr>
              <a:buSzPts val="1800"/>
              <a:buChar char="●"/>
            </a:pPr>
            <a:r>
              <a:rPr lang="en" sz="1800" b="1">
                <a:solidFill>
                  <a:schemeClr val="dk1"/>
                </a:solidFill>
              </a:rPr>
              <a:t>What is an Ethics Protocol?</a:t>
            </a:r>
            <a:endParaRPr sz="1800" b="1">
              <a:solidFill>
                <a:schemeClr val="dk1"/>
              </a:solidFill>
            </a:endParaRPr>
          </a:p>
          <a:p>
            <a:pPr marL="457200" lvl="0" indent="-342900" algn="l" rtl="0">
              <a:spcBef>
                <a:spcPts val="1000"/>
              </a:spcBef>
              <a:spcAft>
                <a:spcPts val="0"/>
              </a:spcAft>
              <a:buClr>
                <a:schemeClr val="dk1"/>
              </a:buClr>
              <a:buSzPts val="1800"/>
              <a:buChar char="●"/>
            </a:pPr>
            <a:r>
              <a:rPr lang="en" sz="1800" b="1">
                <a:solidFill>
                  <a:schemeClr val="dk1"/>
                </a:solidFill>
              </a:rPr>
              <a:t>Some communities already have formal protocols or IRBs</a:t>
            </a:r>
            <a:endParaRPr sz="1800" b="1">
              <a:solidFill>
                <a:schemeClr val="dk1"/>
              </a:solidFill>
            </a:endParaRPr>
          </a:p>
          <a:p>
            <a:pPr marL="457200" lvl="0" indent="-342900" algn="l" rtl="0">
              <a:spcBef>
                <a:spcPts val="1000"/>
              </a:spcBef>
              <a:spcAft>
                <a:spcPts val="0"/>
              </a:spcAft>
              <a:buClr>
                <a:schemeClr val="dk1"/>
              </a:buClr>
              <a:buSzPts val="1800"/>
              <a:buChar char="●"/>
            </a:pPr>
            <a:r>
              <a:rPr lang="en" sz="1800" b="1">
                <a:solidFill>
                  <a:schemeClr val="dk1"/>
                </a:solidFill>
              </a:rPr>
              <a:t>What are some elements to consider for inclusion and how might they be re/envisioned in PAR?</a:t>
            </a:r>
            <a:endParaRPr sz="1800" b="1">
              <a:solidFill>
                <a:schemeClr val="dk1"/>
              </a:solidFill>
            </a:endParaRPr>
          </a:p>
          <a:p>
            <a:pPr marL="0" lvl="0" indent="0" algn="l" rtl="0">
              <a:spcBef>
                <a:spcPts val="1000"/>
              </a:spcBef>
              <a:spcAft>
                <a:spcPts val="1600"/>
              </a:spcAft>
              <a:buNone/>
            </a:pPr>
            <a:endParaRPr sz="1100" b="1">
              <a:solidFill>
                <a:schemeClr val="dk1"/>
              </a:solidFill>
            </a:endParaRPr>
          </a:p>
        </p:txBody>
      </p:sp>
      <p:sp>
        <p:nvSpPr>
          <p:cNvPr id="198" name="Google Shape;198;p30"/>
          <p:cNvSpPr txBox="1">
            <a:spLocks noGrp="1"/>
          </p:cNvSpPr>
          <p:nvPr>
            <p:ph type="body" idx="2"/>
          </p:nvPr>
        </p:nvSpPr>
        <p:spPr>
          <a:xfrm>
            <a:off x="4756500" y="4384375"/>
            <a:ext cx="4075800" cy="44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solidFill>
                  <a:schemeClr val="dk1"/>
                </a:solidFill>
                <a:latin typeface="Montserrat"/>
                <a:ea typeface="Montserrat"/>
                <a:cs typeface="Montserrat"/>
                <a:sym typeface="Montserrat"/>
              </a:rPr>
              <a:t>Photo: Juan Arredondo/Getty Images/Images of Empowerment</a:t>
            </a:r>
            <a:endParaRPr>
              <a:solidFill>
                <a:schemeClr val="dk1"/>
              </a:solidFill>
            </a:endParaRPr>
          </a:p>
        </p:txBody>
      </p:sp>
      <p:pic>
        <p:nvPicPr>
          <p:cNvPr id="199" name="Google Shape;199;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61937" y="1268025"/>
            <a:ext cx="4464924" cy="29766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06" name="Google Shape;206;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7" name="Google Shape;207;p31"/>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8" name="Google Shape;208;p31"/>
          <p:cNvSpPr txBox="1"/>
          <p:nvPr/>
        </p:nvSpPr>
        <p:spPr>
          <a:xfrm>
            <a:off x="6144000" y="812125"/>
            <a:ext cx="3000000" cy="1185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 sz="1300" b="1" i="1">
                <a:solidFill>
                  <a:srgbClr val="FFFFFF"/>
                </a:solidFill>
              </a:rPr>
              <a:t>At the end of the Research Project, all data shall be given to the Navajo Nation Data Resource Center. (Intellectual &amp; Cultural Property owned by the Navajo Nation)</a:t>
            </a:r>
            <a:endParaRPr sz="1300" b="1" i="1">
              <a:solidFill>
                <a:srgbClr val="FFFFFF"/>
              </a:solidFill>
            </a:endParaRPr>
          </a:p>
        </p:txBody>
      </p:sp>
      <p:sp>
        <p:nvSpPr>
          <p:cNvPr id="209" name="Google Shape;209;p31"/>
          <p:cNvSpPr txBox="1"/>
          <p:nvPr/>
        </p:nvSpPr>
        <p:spPr>
          <a:xfrm>
            <a:off x="5266075" y="4463750"/>
            <a:ext cx="3566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https://www.nnhrrb.navajo-nsn.gov/aboutNNHRRB.html</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338800" y="338125"/>
            <a:ext cx="426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b="1">
                <a:highlight>
                  <a:srgbClr val="A64D79"/>
                </a:highlight>
                <a:latin typeface="Raleway"/>
                <a:ea typeface="Raleway"/>
                <a:cs typeface="Raleway"/>
                <a:sym typeface="Raleway"/>
              </a:rPr>
              <a:t>Today: Accountability and Ethics</a:t>
            </a:r>
            <a:endParaRPr sz="3100" b="1">
              <a:solidFill>
                <a:srgbClr val="A64D79"/>
              </a:solidFill>
              <a:highlight>
                <a:srgbClr val="A64D79"/>
              </a:highlight>
              <a:latin typeface="Raleway"/>
              <a:ea typeface="Raleway"/>
              <a:cs typeface="Raleway"/>
              <a:sym typeface="Raleway"/>
            </a:endParaRPr>
          </a:p>
        </p:txBody>
      </p:sp>
      <p:sp>
        <p:nvSpPr>
          <p:cNvPr id="67" name="Google Shape;67;p14"/>
          <p:cNvSpPr txBox="1">
            <a:spLocks noGrp="1"/>
          </p:cNvSpPr>
          <p:nvPr>
            <p:ph type="body" idx="1"/>
          </p:nvPr>
        </p:nvSpPr>
        <p:spPr>
          <a:xfrm>
            <a:off x="4572000" y="1454600"/>
            <a:ext cx="4260300" cy="2827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Raleway"/>
              <a:buAutoNum type="arabicPeriod"/>
            </a:pPr>
            <a:r>
              <a:rPr lang="en" sz="1900">
                <a:solidFill>
                  <a:schemeClr val="dk1"/>
                </a:solidFill>
                <a:latin typeface="Raleway"/>
                <a:ea typeface="Raleway"/>
                <a:cs typeface="Raleway"/>
                <a:sym typeface="Raleway"/>
              </a:rPr>
              <a:t>Opening Meditation</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rabicPeriod"/>
            </a:pPr>
            <a:r>
              <a:rPr lang="en" sz="1900">
                <a:solidFill>
                  <a:schemeClr val="dk1"/>
                </a:solidFill>
                <a:latin typeface="Raleway"/>
                <a:ea typeface="Raleway"/>
                <a:cs typeface="Raleway"/>
                <a:sym typeface="Raleway"/>
              </a:rPr>
              <a:t>Tea Time</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rabicPeriod"/>
            </a:pPr>
            <a:r>
              <a:rPr lang="en" sz="1900">
                <a:solidFill>
                  <a:schemeClr val="dk1"/>
                </a:solidFill>
                <a:latin typeface="Raleway"/>
                <a:ea typeface="Raleway"/>
                <a:cs typeface="Raleway"/>
                <a:sym typeface="Raleway"/>
              </a:rPr>
              <a:t>Reflective Walk in a Photo Gallery</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rabicPeriod"/>
            </a:pPr>
            <a:r>
              <a:rPr lang="en" sz="1900">
                <a:solidFill>
                  <a:schemeClr val="dk1"/>
                </a:solidFill>
                <a:latin typeface="Raleway"/>
                <a:ea typeface="Raleway"/>
                <a:cs typeface="Raleway"/>
                <a:sym typeface="Raleway"/>
              </a:rPr>
              <a:t>Ethics in PAR: Consent, Confidentiality, Safety and Care</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rabicPeriod"/>
            </a:pPr>
            <a:r>
              <a:rPr lang="en" sz="1900">
                <a:solidFill>
                  <a:schemeClr val="dk1"/>
                </a:solidFill>
                <a:latin typeface="Raleway"/>
                <a:ea typeface="Raleway"/>
                <a:cs typeface="Raleway"/>
                <a:sym typeface="Raleway"/>
              </a:rPr>
              <a:t>Break</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rabicPeriod"/>
            </a:pPr>
            <a:r>
              <a:rPr lang="en" sz="1900">
                <a:solidFill>
                  <a:schemeClr val="dk1"/>
                </a:solidFill>
                <a:latin typeface="Raleway"/>
                <a:ea typeface="Raleway"/>
                <a:cs typeface="Raleway"/>
                <a:sym typeface="Raleway"/>
              </a:rPr>
              <a:t>Spider Web: Faces of Power</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rabicPeriod"/>
            </a:pPr>
            <a:r>
              <a:rPr lang="en" sz="1900">
                <a:solidFill>
                  <a:schemeClr val="dk1"/>
                </a:solidFill>
                <a:latin typeface="Raleway"/>
                <a:ea typeface="Raleway"/>
                <a:cs typeface="Raleway"/>
                <a:sym typeface="Raleway"/>
              </a:rPr>
              <a:t>Closing Circle</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rabicPeriod"/>
            </a:pPr>
            <a:r>
              <a:rPr lang="en" sz="1900">
                <a:solidFill>
                  <a:schemeClr val="dk1"/>
                </a:solidFill>
                <a:latin typeface="Raleway"/>
                <a:ea typeface="Raleway"/>
                <a:cs typeface="Raleway"/>
                <a:sym typeface="Raleway"/>
              </a:rPr>
              <a:t>One Word</a:t>
            </a:r>
            <a:endParaRPr sz="1900">
              <a:solidFill>
                <a:schemeClr val="dk1"/>
              </a:solidFill>
              <a:latin typeface="Raleway"/>
              <a:ea typeface="Raleway"/>
              <a:cs typeface="Raleway"/>
              <a:sym typeface="Raleway"/>
            </a:endParaRPr>
          </a:p>
          <a:p>
            <a:pPr marL="457200" lvl="0" indent="0" algn="l" rtl="0">
              <a:spcBef>
                <a:spcPts val="1600"/>
              </a:spcBef>
              <a:spcAft>
                <a:spcPts val="1600"/>
              </a:spcAft>
              <a:buNone/>
            </a:pPr>
            <a:endParaRPr/>
          </a:p>
        </p:txBody>
      </p:sp>
      <p:pic>
        <p:nvPicPr>
          <p:cNvPr id="68" name="Google Shape;68;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2850" y="1530200"/>
            <a:ext cx="3640097" cy="2329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Break</a:t>
            </a:r>
            <a:endParaRPr/>
          </a:p>
        </p:txBody>
      </p:sp>
      <p:sp>
        <p:nvSpPr>
          <p:cNvPr id="215" name="Google Shape;215;p32"/>
          <p:cNvSpPr txBox="1">
            <a:spLocks noGrp="1"/>
          </p:cNvSpPr>
          <p:nvPr>
            <p:ph type="subTitle" idx="4294967295"/>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216" name="Google Shape;216;p32"/>
          <p:cNvPicPr preferRelativeResize="0"/>
          <p:nvPr/>
        </p:nvPicPr>
        <p:blipFill>
          <a:blip r:embed="rId3">
            <a:alphaModFix/>
          </a:blip>
          <a:stretch>
            <a:fillRect/>
          </a:stretch>
        </p:blipFill>
        <p:spPr>
          <a:xfrm>
            <a:off x="2432522" y="658400"/>
            <a:ext cx="6384775" cy="3532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3"/>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Forces that Trap Us During PAR: </a:t>
            </a:r>
            <a:endParaRPr/>
          </a:p>
          <a:p>
            <a:pPr marL="0" lvl="0" indent="0" algn="ctr" rtl="0">
              <a:spcBef>
                <a:spcPts val="0"/>
              </a:spcBef>
              <a:spcAft>
                <a:spcPts val="0"/>
              </a:spcAft>
              <a:buNone/>
            </a:pPr>
            <a:r>
              <a:rPr lang="en"/>
              <a:t>Faces of Power</a:t>
            </a:r>
            <a:endParaRPr/>
          </a:p>
        </p:txBody>
      </p:sp>
      <p:sp>
        <p:nvSpPr>
          <p:cNvPr id="222" name="Google Shape;222;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 </a:t>
            </a:r>
            <a:endParaRPr/>
          </a:p>
        </p:txBody>
      </p:sp>
      <p:sp>
        <p:nvSpPr>
          <p:cNvPr id="223" name="Google Shape;223;p3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a:t>The Story of Amina</a:t>
            </a:r>
            <a:endParaRPr/>
          </a:p>
        </p:txBody>
      </p:sp>
      <p:pic>
        <p:nvPicPr>
          <p:cNvPr id="224" name="Google Shape;224;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35400" y="1054800"/>
            <a:ext cx="4045200" cy="3033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p:nvPr/>
        </p:nvSpPr>
        <p:spPr>
          <a:xfrm>
            <a:off x="421050" y="1750050"/>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Lack of Water</a:t>
            </a:r>
            <a:endParaRPr>
              <a:latin typeface="Average"/>
              <a:ea typeface="Average"/>
              <a:cs typeface="Average"/>
              <a:sym typeface="Average"/>
            </a:endParaRPr>
          </a:p>
        </p:txBody>
      </p:sp>
      <p:sp>
        <p:nvSpPr>
          <p:cNvPr id="230" name="Google Shape;230;p34"/>
          <p:cNvSpPr txBox="1"/>
          <p:nvPr/>
        </p:nvSpPr>
        <p:spPr>
          <a:xfrm>
            <a:off x="2501125" y="2602513"/>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Type here</a:t>
            </a:r>
            <a:endParaRPr>
              <a:latin typeface="Average"/>
              <a:ea typeface="Average"/>
              <a:cs typeface="Average"/>
              <a:sym typeface="Average"/>
            </a:endParaRPr>
          </a:p>
        </p:txBody>
      </p:sp>
      <p:sp>
        <p:nvSpPr>
          <p:cNvPr id="231" name="Google Shape;231;p34"/>
          <p:cNvSpPr txBox="1"/>
          <p:nvPr/>
        </p:nvSpPr>
        <p:spPr>
          <a:xfrm>
            <a:off x="853500" y="2610700"/>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Type here</a:t>
            </a:r>
            <a:endParaRPr>
              <a:latin typeface="Average"/>
              <a:ea typeface="Average"/>
              <a:cs typeface="Average"/>
              <a:sym typeface="Average"/>
            </a:endParaRPr>
          </a:p>
        </p:txBody>
      </p:sp>
      <p:sp>
        <p:nvSpPr>
          <p:cNvPr id="232" name="Google Shape;232;p34"/>
          <p:cNvSpPr txBox="1"/>
          <p:nvPr/>
        </p:nvSpPr>
        <p:spPr>
          <a:xfrm>
            <a:off x="1266975" y="3299325"/>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Type here</a:t>
            </a:r>
            <a:endParaRPr>
              <a:latin typeface="Average"/>
              <a:ea typeface="Average"/>
              <a:cs typeface="Average"/>
              <a:sym typeface="Average"/>
            </a:endParaRPr>
          </a:p>
        </p:txBody>
      </p:sp>
      <p:sp>
        <p:nvSpPr>
          <p:cNvPr id="233" name="Google Shape;233;p34"/>
          <p:cNvSpPr txBox="1"/>
          <p:nvPr/>
        </p:nvSpPr>
        <p:spPr>
          <a:xfrm>
            <a:off x="3815700" y="1411800"/>
            <a:ext cx="194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Gender-Based Violence</a:t>
            </a:r>
            <a:endParaRPr>
              <a:latin typeface="Average"/>
              <a:ea typeface="Average"/>
              <a:cs typeface="Average"/>
              <a:sym typeface="Average"/>
            </a:endParaRPr>
          </a:p>
        </p:txBody>
      </p:sp>
      <p:sp>
        <p:nvSpPr>
          <p:cNvPr id="234" name="Google Shape;234;p34"/>
          <p:cNvSpPr txBox="1"/>
          <p:nvPr/>
        </p:nvSpPr>
        <p:spPr>
          <a:xfrm>
            <a:off x="4443375" y="2305900"/>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Type here</a:t>
            </a:r>
            <a:endParaRPr>
              <a:latin typeface="Average"/>
              <a:ea typeface="Average"/>
              <a:cs typeface="Average"/>
              <a:sym typeface="Average"/>
            </a:endParaRPr>
          </a:p>
        </p:txBody>
      </p:sp>
      <p:sp>
        <p:nvSpPr>
          <p:cNvPr id="235" name="Google Shape;235;p34"/>
          <p:cNvSpPr txBox="1"/>
          <p:nvPr/>
        </p:nvSpPr>
        <p:spPr>
          <a:xfrm>
            <a:off x="6649050" y="1379450"/>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Type here</a:t>
            </a:r>
            <a:endParaRPr>
              <a:latin typeface="Average"/>
              <a:ea typeface="Average"/>
              <a:cs typeface="Average"/>
              <a:sym typeface="Average"/>
            </a:endParaRPr>
          </a:p>
        </p:txBody>
      </p:sp>
      <p:sp>
        <p:nvSpPr>
          <p:cNvPr id="236" name="Google Shape;236;p34"/>
          <p:cNvSpPr txBox="1"/>
          <p:nvPr/>
        </p:nvSpPr>
        <p:spPr>
          <a:xfrm>
            <a:off x="5734550" y="2949375"/>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Type here</a:t>
            </a:r>
            <a:endParaRPr>
              <a:latin typeface="Average"/>
              <a:ea typeface="Average"/>
              <a:cs typeface="Average"/>
              <a:sym typeface="Average"/>
            </a:endParaRPr>
          </a:p>
        </p:txBody>
      </p:sp>
      <p:sp>
        <p:nvSpPr>
          <p:cNvPr id="237" name="Google Shape;237;p34"/>
          <p:cNvSpPr txBox="1"/>
          <p:nvPr/>
        </p:nvSpPr>
        <p:spPr>
          <a:xfrm>
            <a:off x="4595775" y="3927275"/>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Type here</a:t>
            </a:r>
            <a:endParaRPr>
              <a:latin typeface="Average"/>
              <a:ea typeface="Average"/>
              <a:cs typeface="Average"/>
              <a:sym typeface="Average"/>
            </a:endParaRPr>
          </a:p>
        </p:txBody>
      </p:sp>
      <p:sp>
        <p:nvSpPr>
          <p:cNvPr id="238" name="Google Shape;238;p34"/>
          <p:cNvSpPr txBox="1"/>
          <p:nvPr/>
        </p:nvSpPr>
        <p:spPr>
          <a:xfrm>
            <a:off x="2074125" y="4192550"/>
            <a:ext cx="181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Average"/>
                <a:ea typeface="Average"/>
                <a:cs typeface="Average"/>
                <a:sym typeface="Average"/>
              </a:rPr>
              <a:t>Type here</a:t>
            </a:r>
            <a:endParaRPr>
              <a:latin typeface="Average"/>
              <a:ea typeface="Average"/>
              <a:cs typeface="Average"/>
              <a:sym typeface="Average"/>
            </a:endParaRPr>
          </a:p>
        </p:txBody>
      </p:sp>
      <p:sp>
        <p:nvSpPr>
          <p:cNvPr id="239" name="Google Shape;23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Example: What Killed Amina? </a:t>
            </a:r>
            <a:endParaRPr sz="2600"/>
          </a:p>
          <a:p>
            <a:pPr marL="0" lvl="0" indent="0" algn="l" rtl="0">
              <a:spcBef>
                <a:spcPts val="0"/>
              </a:spcBef>
              <a:spcAft>
                <a:spcPts val="0"/>
              </a:spcAft>
              <a:buNone/>
            </a:pPr>
            <a:r>
              <a:rPr lang="en" sz="2600"/>
              <a:t>Making Visible a Web of Injustice and Systemic Violence</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None/>
            </a:pPr>
            <a:endParaRPr/>
          </a:p>
        </p:txBody>
      </p:sp>
      <p:cxnSp>
        <p:nvCxnSpPr>
          <p:cNvPr id="240" name="Google Shape;240;p34"/>
          <p:cNvCxnSpPr/>
          <p:nvPr/>
        </p:nvCxnSpPr>
        <p:spPr>
          <a:xfrm rot="10800000" flipH="1">
            <a:off x="1564700" y="1642800"/>
            <a:ext cx="2293200" cy="31740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311700" y="1718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b="1">
                <a:highlight>
                  <a:srgbClr val="A64D79"/>
                </a:highlight>
                <a:latin typeface="Raleway"/>
                <a:ea typeface="Raleway"/>
                <a:cs typeface="Raleway"/>
                <a:sym typeface="Raleway"/>
              </a:rPr>
              <a:t>title</a:t>
            </a:r>
            <a:endParaRPr sz="3400" b="1">
              <a:highlight>
                <a:srgbClr val="A64D79"/>
              </a:highlight>
              <a:latin typeface="Raleway"/>
              <a:ea typeface="Raleway"/>
              <a:cs typeface="Raleway"/>
              <a:sym typeface="Raleway"/>
            </a:endParaRPr>
          </a:p>
        </p:txBody>
      </p:sp>
      <p:grpSp>
        <p:nvGrpSpPr>
          <p:cNvPr id="246" name="Google Shape;246;p35"/>
          <p:cNvGrpSpPr/>
          <p:nvPr/>
        </p:nvGrpSpPr>
        <p:grpSpPr>
          <a:xfrm>
            <a:off x="4885484" y="2701270"/>
            <a:ext cx="261571" cy="260379"/>
            <a:chOff x="4858109" y="2631368"/>
            <a:chExt cx="316442" cy="315000"/>
          </a:xfrm>
        </p:grpSpPr>
        <p:sp>
          <p:nvSpPr>
            <p:cNvPr id="247" name="Google Shape;247;p35"/>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nvGrpSpPr>
          <p:cNvPr id="249" name="Google Shape;249;p35"/>
          <p:cNvGrpSpPr/>
          <p:nvPr/>
        </p:nvGrpSpPr>
        <p:grpSpPr>
          <a:xfrm>
            <a:off x="2948278" y="2701271"/>
            <a:ext cx="260366" cy="260366"/>
            <a:chOff x="3157188" y="909150"/>
            <a:chExt cx="470400" cy="470400"/>
          </a:xfrm>
        </p:grpSpPr>
        <p:sp>
          <p:nvSpPr>
            <p:cNvPr id="250" name="Google Shape;250;p35"/>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35"/>
          <p:cNvGrpSpPr/>
          <p:nvPr/>
        </p:nvGrpSpPr>
        <p:grpSpPr>
          <a:xfrm>
            <a:off x="4885484" y="2701270"/>
            <a:ext cx="261571" cy="260379"/>
            <a:chOff x="4858109" y="2631368"/>
            <a:chExt cx="316442" cy="315000"/>
          </a:xfrm>
        </p:grpSpPr>
        <p:sp>
          <p:nvSpPr>
            <p:cNvPr id="253" name="Google Shape;253;p35"/>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grpSp>
        <p:nvGrpSpPr>
          <p:cNvPr id="255" name="Google Shape;255;p35"/>
          <p:cNvGrpSpPr/>
          <p:nvPr/>
        </p:nvGrpSpPr>
        <p:grpSpPr>
          <a:xfrm>
            <a:off x="2948278" y="2701271"/>
            <a:ext cx="260366" cy="260366"/>
            <a:chOff x="3157188" y="909150"/>
            <a:chExt cx="470400" cy="470400"/>
          </a:xfrm>
        </p:grpSpPr>
        <p:sp>
          <p:nvSpPr>
            <p:cNvPr id="256" name="Google Shape;256;p35"/>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3243138" y="995100"/>
              <a:ext cx="298500" cy="298500"/>
            </a:xfrm>
            <a:prstGeom prst="mathPlus">
              <a:avLst>
                <a:gd name="adj1" fmla="val 99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35"/>
          <p:cNvSpPr/>
          <p:nvPr/>
        </p:nvSpPr>
        <p:spPr>
          <a:xfrm>
            <a:off x="133100" y="1348400"/>
            <a:ext cx="2885400" cy="2885400"/>
          </a:xfrm>
          <a:prstGeom prst="wedgeRectCallout">
            <a:avLst>
              <a:gd name="adj1" fmla="val -20833"/>
              <a:gd name="adj2" fmla="val 62500"/>
            </a:avLst>
          </a:prstGeom>
          <a:solidFill>
            <a:srgbClr val="666666"/>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chemeClr val="dk1"/>
                </a:solidFill>
                <a:latin typeface="Raleway"/>
                <a:ea typeface="Raleway"/>
                <a:cs typeface="Raleway"/>
                <a:sym typeface="Raleway"/>
              </a:rPr>
              <a:t>words</a:t>
            </a:r>
            <a:endParaRPr>
              <a:latin typeface="Raleway"/>
              <a:ea typeface="Raleway"/>
              <a:cs typeface="Raleway"/>
              <a:sym typeface="Raleway"/>
            </a:endParaRPr>
          </a:p>
        </p:txBody>
      </p:sp>
      <p:sp>
        <p:nvSpPr>
          <p:cNvPr id="259" name="Google Shape;259;p35"/>
          <p:cNvSpPr/>
          <p:nvPr/>
        </p:nvSpPr>
        <p:spPr>
          <a:xfrm>
            <a:off x="3169263" y="1348400"/>
            <a:ext cx="2998200" cy="2885400"/>
          </a:xfrm>
          <a:prstGeom prst="wedgeRectCallout">
            <a:avLst>
              <a:gd name="adj1" fmla="val -20833"/>
              <a:gd name="adj2" fmla="val 62500"/>
            </a:avLst>
          </a:prstGeom>
          <a:solidFill>
            <a:srgbClr val="666666"/>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u="sng">
                <a:solidFill>
                  <a:schemeClr val="dk1"/>
                </a:solidFill>
                <a:latin typeface="Raleway"/>
                <a:ea typeface="Raleway"/>
                <a:cs typeface="Raleway"/>
                <a:sym typeface="Raleway"/>
              </a:rPr>
              <a:t>words</a:t>
            </a:r>
            <a:endParaRPr u="sng">
              <a:latin typeface="Raleway"/>
              <a:ea typeface="Raleway"/>
              <a:cs typeface="Raleway"/>
              <a:sym typeface="Raleway"/>
            </a:endParaRPr>
          </a:p>
        </p:txBody>
      </p:sp>
      <p:sp>
        <p:nvSpPr>
          <p:cNvPr id="260" name="Google Shape;260;p35"/>
          <p:cNvSpPr/>
          <p:nvPr/>
        </p:nvSpPr>
        <p:spPr>
          <a:xfrm>
            <a:off x="6318225" y="1097925"/>
            <a:ext cx="2727600" cy="3195600"/>
          </a:xfrm>
          <a:prstGeom prst="wedgeRectCallout">
            <a:avLst>
              <a:gd name="adj1" fmla="val -20833"/>
              <a:gd name="adj2" fmla="val 62500"/>
            </a:avLst>
          </a:prstGeom>
          <a:solidFill>
            <a:srgbClr val="666666"/>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a:solidFill>
                  <a:schemeClr val="dk1"/>
                </a:solidFill>
                <a:latin typeface="Raleway"/>
                <a:ea typeface="Raleway"/>
                <a:cs typeface="Raleway"/>
                <a:sym typeface="Raleway"/>
              </a:rPr>
              <a:t>words</a:t>
            </a:r>
            <a:endParaRPr u="sng">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endParaRPr sz="3500"/>
          </a:p>
          <a:p>
            <a:pPr marL="2286000" lvl="0" indent="457200" algn="l" rtl="0">
              <a:spcBef>
                <a:spcPts val="1600"/>
              </a:spcBef>
              <a:spcAft>
                <a:spcPts val="1600"/>
              </a:spcAft>
              <a:buNone/>
            </a:pPr>
            <a:r>
              <a:rPr lang="en" sz="3500">
                <a:solidFill>
                  <a:schemeClr val="dk1"/>
                </a:solidFill>
                <a:highlight>
                  <a:srgbClr val="A64D79"/>
                </a:highlight>
                <a:latin typeface="Raleway"/>
                <a:ea typeface="Raleway"/>
                <a:cs typeface="Raleway"/>
                <a:sym typeface="Raleway"/>
              </a:rPr>
              <a:t>Thank you!</a:t>
            </a:r>
            <a:endParaRPr sz="3500">
              <a:solidFill>
                <a:schemeClr val="dk1"/>
              </a:solidFill>
              <a:highlight>
                <a:srgbClr val="A64D79"/>
              </a:highlight>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Opening </a:t>
            </a:r>
            <a:endParaRPr/>
          </a:p>
          <a:p>
            <a:pPr marL="0" lvl="0" indent="0" algn="l" rtl="0">
              <a:spcBef>
                <a:spcPts val="0"/>
              </a:spcBef>
              <a:spcAft>
                <a:spcPts val="0"/>
              </a:spcAft>
              <a:buNone/>
            </a:pPr>
            <a:r>
              <a:rPr lang="en"/>
              <a:t>Meditation</a:t>
            </a:r>
            <a:endParaRPr/>
          </a:p>
        </p:txBody>
      </p:sp>
      <p:sp>
        <p:nvSpPr>
          <p:cNvPr id="74" name="Google Shape;7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75" name="Google Shape;75;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928075" y="388575"/>
            <a:ext cx="5904225" cy="4428177"/>
          </a:xfrm>
          <a:prstGeom prst="rect">
            <a:avLst/>
          </a:prstGeom>
          <a:noFill/>
          <a:ln>
            <a:noFill/>
          </a:ln>
        </p:spPr>
      </p:pic>
      <p:sp>
        <p:nvSpPr>
          <p:cNvPr id="76" name="Google Shape;76;p15"/>
          <p:cNvSpPr txBox="1"/>
          <p:nvPr/>
        </p:nvSpPr>
        <p:spPr>
          <a:xfrm>
            <a:off x="362075" y="4079675"/>
            <a:ext cx="1988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Average"/>
                <a:ea typeface="Average"/>
                <a:cs typeface="Average"/>
                <a:sym typeface="Average"/>
              </a:rPr>
              <a:t>Photo: Wapichan </a:t>
            </a:r>
            <a:r>
              <a:rPr lang="en" i="1">
                <a:solidFill>
                  <a:schemeClr val="dk1"/>
                </a:solidFill>
                <a:latin typeface="Average"/>
                <a:ea typeface="Average"/>
                <a:cs typeface="Average"/>
                <a:sym typeface="Average"/>
              </a:rPr>
              <a:t>wiiz</a:t>
            </a:r>
            <a:r>
              <a:rPr lang="en">
                <a:solidFill>
                  <a:schemeClr val="dk1"/>
                </a:solidFill>
                <a:latin typeface="Average"/>
                <a:ea typeface="Average"/>
                <a:cs typeface="Average"/>
                <a:sym typeface="Average"/>
              </a:rPr>
              <a:t> (Indigenous Wapichan territory), Guyana</a:t>
            </a:r>
            <a:endParaRPr>
              <a:solidFill>
                <a:schemeClr val="dk1"/>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50275" y="233575"/>
            <a:ext cx="4045200" cy="17103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600" b="1">
                <a:highlight>
                  <a:srgbClr val="A64D79"/>
                </a:highlight>
                <a:latin typeface="Raleway"/>
                <a:ea typeface="Raleway"/>
                <a:cs typeface="Raleway"/>
                <a:sym typeface="Raleway"/>
              </a:rPr>
              <a:t>Tea Time</a:t>
            </a:r>
            <a:endParaRPr sz="3400" b="1">
              <a:highlight>
                <a:srgbClr val="A64D79"/>
              </a:highlight>
              <a:latin typeface="Raleway"/>
              <a:ea typeface="Raleway"/>
              <a:cs typeface="Raleway"/>
              <a:sym typeface="Raleway"/>
            </a:endParaRPr>
          </a:p>
        </p:txBody>
      </p:sp>
      <p:sp>
        <p:nvSpPr>
          <p:cNvPr id="82" name="Google Shape;82;p16"/>
          <p:cNvSpPr/>
          <p:nvPr/>
        </p:nvSpPr>
        <p:spPr>
          <a:xfrm>
            <a:off x="5474150" y="935000"/>
            <a:ext cx="2885400" cy="2885400"/>
          </a:xfrm>
          <a:prstGeom prst="wedgeRectCallout">
            <a:avLst>
              <a:gd name="adj1" fmla="val -20833"/>
              <a:gd name="adj2" fmla="val 62500"/>
            </a:avLst>
          </a:prstGeom>
          <a:solidFill>
            <a:srgbClr val="27C7BD"/>
          </a:solidFill>
          <a:ln>
            <a:noFill/>
          </a:ln>
        </p:spPr>
        <p:txBody>
          <a:bodyPr spcFirstLastPara="1" wrap="square" lIns="91425" tIns="91425" rIns="91425" bIns="91425" anchor="ctr" anchorCtr="0">
            <a:noAutofit/>
          </a:bodyPr>
          <a:lstStyle/>
          <a:p>
            <a:pPr marL="457200" lvl="0" indent="-336550" algn="l" rtl="0">
              <a:lnSpc>
                <a:spcPct val="115000"/>
              </a:lnSpc>
              <a:spcBef>
                <a:spcPts val="0"/>
              </a:spcBef>
              <a:spcAft>
                <a:spcPts val="0"/>
              </a:spcAft>
              <a:buSzPts val="1700"/>
              <a:buChar char="➔"/>
            </a:pPr>
            <a:r>
              <a:rPr lang="en" sz="1700" i="1"/>
              <a:t>Have you ever been involved in a research process?</a:t>
            </a:r>
            <a:endParaRPr sz="1700" i="1"/>
          </a:p>
          <a:p>
            <a:pPr marL="457200" lvl="0" indent="-336550" algn="l" rtl="0">
              <a:lnSpc>
                <a:spcPct val="115000"/>
              </a:lnSpc>
              <a:spcBef>
                <a:spcPts val="0"/>
              </a:spcBef>
              <a:spcAft>
                <a:spcPts val="0"/>
              </a:spcAft>
              <a:buSzPts val="1700"/>
              <a:buChar char="➔"/>
            </a:pPr>
            <a:r>
              <a:rPr lang="en" sz="1700" i="1"/>
              <a:t>Who did you feel had more power? How did it feel?</a:t>
            </a:r>
            <a:endParaRPr sz="1700" i="1"/>
          </a:p>
          <a:p>
            <a:pPr marL="457200" lvl="0" indent="-336550" algn="l" rtl="0">
              <a:lnSpc>
                <a:spcPct val="115000"/>
              </a:lnSpc>
              <a:spcBef>
                <a:spcPts val="0"/>
              </a:spcBef>
              <a:spcAft>
                <a:spcPts val="0"/>
              </a:spcAft>
              <a:buSzPts val="1700"/>
              <a:buChar char="➔"/>
            </a:pPr>
            <a:r>
              <a:rPr lang="en" sz="1700" i="1"/>
              <a:t>If you would change one thing in the research process, what would you change?</a:t>
            </a:r>
            <a:endParaRPr sz="1700" i="1"/>
          </a:p>
        </p:txBody>
      </p:sp>
      <p:sp>
        <p:nvSpPr>
          <p:cNvPr id="83" name="Google Shape;83;p16"/>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
        <p:nvSpPr>
          <p:cNvPr id="84" name="Google Shape;84;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 </a:t>
            </a:r>
            <a:endParaRPr/>
          </a:p>
        </p:txBody>
      </p:sp>
      <p:pic>
        <p:nvPicPr>
          <p:cNvPr id="85" name="Google Shape;85;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22500" y="2271450"/>
            <a:ext cx="3221779" cy="21478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96750" y="462625"/>
            <a:ext cx="4045200" cy="17103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900" b="1">
              <a:latin typeface="Raleway"/>
              <a:ea typeface="Raleway"/>
              <a:cs typeface="Raleway"/>
              <a:sym typeface="Raleway"/>
            </a:endParaRPr>
          </a:p>
          <a:p>
            <a:pPr marL="0" lvl="0" indent="0" algn="l" rtl="0">
              <a:lnSpc>
                <a:spcPct val="115000"/>
              </a:lnSpc>
              <a:spcBef>
                <a:spcPts val="1600"/>
              </a:spcBef>
              <a:spcAft>
                <a:spcPts val="0"/>
              </a:spcAft>
              <a:buNone/>
            </a:pPr>
            <a:endParaRPr sz="2900" b="1">
              <a:latin typeface="Raleway"/>
              <a:ea typeface="Raleway"/>
              <a:cs typeface="Raleway"/>
              <a:sym typeface="Raleway"/>
            </a:endParaRPr>
          </a:p>
          <a:p>
            <a:pPr marL="0" lvl="0" indent="0" algn="l" rtl="0">
              <a:lnSpc>
                <a:spcPct val="115000"/>
              </a:lnSpc>
              <a:spcBef>
                <a:spcPts val="1600"/>
              </a:spcBef>
              <a:spcAft>
                <a:spcPts val="0"/>
              </a:spcAft>
              <a:buNone/>
            </a:pPr>
            <a:endParaRPr sz="2900" b="1">
              <a:latin typeface="Raleway"/>
              <a:ea typeface="Raleway"/>
              <a:cs typeface="Raleway"/>
              <a:sym typeface="Raleway"/>
            </a:endParaRPr>
          </a:p>
          <a:p>
            <a:pPr marL="0" lvl="0" indent="0" algn="l" rtl="0">
              <a:lnSpc>
                <a:spcPct val="115000"/>
              </a:lnSpc>
              <a:spcBef>
                <a:spcPts val="1600"/>
              </a:spcBef>
              <a:spcAft>
                <a:spcPts val="0"/>
              </a:spcAft>
              <a:buNone/>
            </a:pPr>
            <a:endParaRPr sz="2900" b="1">
              <a:latin typeface="Raleway"/>
              <a:ea typeface="Raleway"/>
              <a:cs typeface="Raleway"/>
              <a:sym typeface="Raleway"/>
            </a:endParaRPr>
          </a:p>
          <a:p>
            <a:pPr marL="0" lvl="0" indent="0" algn="ctr" rtl="0">
              <a:lnSpc>
                <a:spcPct val="115000"/>
              </a:lnSpc>
              <a:spcBef>
                <a:spcPts val="1600"/>
              </a:spcBef>
              <a:spcAft>
                <a:spcPts val="0"/>
              </a:spcAft>
              <a:buNone/>
            </a:pPr>
            <a:r>
              <a:rPr lang="en" sz="2900" b="1">
                <a:latin typeface="Raleway"/>
                <a:ea typeface="Raleway"/>
                <a:cs typeface="Raleway"/>
                <a:sym typeface="Raleway"/>
              </a:rPr>
              <a:t>Accountability and Ethics</a:t>
            </a:r>
            <a:endParaRPr sz="2900" b="1">
              <a:latin typeface="Raleway"/>
              <a:ea typeface="Raleway"/>
              <a:cs typeface="Raleway"/>
              <a:sym typeface="Raleway"/>
            </a:endParaRPr>
          </a:p>
          <a:p>
            <a:pPr marL="0" lvl="0" indent="0" algn="ctr" rtl="0">
              <a:lnSpc>
                <a:spcPct val="115000"/>
              </a:lnSpc>
              <a:spcBef>
                <a:spcPts val="1600"/>
              </a:spcBef>
              <a:spcAft>
                <a:spcPts val="1600"/>
              </a:spcAft>
              <a:buNone/>
            </a:pPr>
            <a:r>
              <a:rPr lang="en" sz="2900" b="1">
                <a:latin typeface="Raleway"/>
                <a:ea typeface="Raleway"/>
                <a:cs typeface="Raleway"/>
                <a:sym typeface="Raleway"/>
              </a:rPr>
              <a:t>What are the pictures telling us?</a:t>
            </a:r>
            <a:endParaRPr sz="2900" b="1">
              <a:latin typeface="Raleway"/>
              <a:ea typeface="Raleway"/>
              <a:cs typeface="Raleway"/>
              <a:sym typeface="Raleway"/>
            </a:endParaRPr>
          </a:p>
        </p:txBody>
      </p:sp>
      <p:sp>
        <p:nvSpPr>
          <p:cNvPr id="91" name="Google Shape;91;p17"/>
          <p:cNvSpPr txBox="1">
            <a:spLocks noGrp="1"/>
          </p:cNvSpPr>
          <p:nvPr>
            <p:ph type="subTitle" idx="1"/>
          </p:nvPr>
        </p:nvSpPr>
        <p:spPr>
          <a:xfrm>
            <a:off x="1572300" y="1776576"/>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
        <p:nvSpPr>
          <p:cNvPr id="92" name="Google Shape;92;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 </a:t>
            </a:r>
            <a:endParaRPr/>
          </a:p>
        </p:txBody>
      </p:sp>
      <p:pic>
        <p:nvPicPr>
          <p:cNvPr id="93" name="Google Shape;93;p17"/>
          <p:cNvPicPr preferRelativeResize="0"/>
          <p:nvPr/>
        </p:nvPicPr>
        <p:blipFill>
          <a:blip r:embed="rId3">
            <a:alphaModFix/>
          </a:blip>
          <a:stretch>
            <a:fillRect/>
          </a:stretch>
        </p:blipFill>
        <p:spPr>
          <a:xfrm>
            <a:off x="4939500" y="1121888"/>
            <a:ext cx="3982300" cy="2654875"/>
          </a:xfrm>
          <a:prstGeom prst="rect">
            <a:avLst/>
          </a:prstGeom>
          <a:noFill/>
          <a:ln>
            <a:noFill/>
          </a:ln>
        </p:spPr>
      </p:pic>
      <p:sp>
        <p:nvSpPr>
          <p:cNvPr id="94" name="Google Shape;94;p17"/>
          <p:cNvSpPr txBox="1"/>
          <p:nvPr/>
        </p:nvSpPr>
        <p:spPr>
          <a:xfrm>
            <a:off x="6124125" y="365850"/>
            <a:ext cx="1686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42750" y="435575"/>
            <a:ext cx="2379900" cy="31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Consent has been given. But what does the picture tell us?</a:t>
            </a:r>
            <a:endParaRPr/>
          </a:p>
        </p:txBody>
      </p:sp>
      <p:sp>
        <p:nvSpPr>
          <p:cNvPr id="100" name="Google Shape;100;p18"/>
          <p:cNvSpPr txBox="1">
            <a:spLocks noGrp="1"/>
          </p:cNvSpPr>
          <p:nvPr>
            <p:ph type="body" idx="1"/>
          </p:nvPr>
        </p:nvSpPr>
        <p:spPr>
          <a:xfrm>
            <a:off x="66600" y="1603600"/>
            <a:ext cx="2808000" cy="31794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 </a:t>
            </a:r>
            <a:endParaRPr/>
          </a:p>
        </p:txBody>
      </p:sp>
      <p:pic>
        <p:nvPicPr>
          <p:cNvPr id="101" name="Google Shape;101;p18"/>
          <p:cNvPicPr preferRelativeResize="0"/>
          <p:nvPr/>
        </p:nvPicPr>
        <p:blipFill>
          <a:blip r:embed="rId3">
            <a:alphaModFix/>
          </a:blip>
          <a:stretch>
            <a:fillRect/>
          </a:stretch>
        </p:blipFill>
        <p:spPr>
          <a:xfrm>
            <a:off x="3020500" y="606350"/>
            <a:ext cx="5896150" cy="4268575"/>
          </a:xfrm>
          <a:prstGeom prst="rect">
            <a:avLst/>
          </a:prstGeom>
          <a:noFill/>
          <a:ln>
            <a:noFill/>
          </a:ln>
        </p:spPr>
      </p:pic>
      <p:pic>
        <p:nvPicPr>
          <p:cNvPr id="102" name="Google Shape;102;p18"/>
          <p:cNvPicPr preferRelativeResize="0"/>
          <p:nvPr/>
        </p:nvPicPr>
        <p:blipFill>
          <a:blip r:embed="rId4">
            <a:alphaModFix/>
          </a:blip>
          <a:stretch>
            <a:fillRect/>
          </a:stretch>
        </p:blipFill>
        <p:spPr>
          <a:xfrm>
            <a:off x="3659013" y="1312288"/>
            <a:ext cx="4619124" cy="285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226325" y="155915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And what it this picture telling us?</a:t>
            </a:r>
            <a:endParaRPr/>
          </a:p>
        </p:txBody>
      </p:sp>
      <p:sp>
        <p:nvSpPr>
          <p:cNvPr id="108" name="Google Shape;108;p19"/>
          <p:cNvSpPr txBox="1">
            <a:spLocks noGrp="1"/>
          </p:cNvSpPr>
          <p:nvPr>
            <p:ph type="body" idx="1"/>
          </p:nvPr>
        </p:nvSpPr>
        <p:spPr>
          <a:xfrm>
            <a:off x="262250" y="16722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09" name="Google Shape;109;p19"/>
          <p:cNvPicPr preferRelativeResize="0"/>
          <p:nvPr/>
        </p:nvPicPr>
        <p:blipFill>
          <a:blip r:embed="rId3">
            <a:alphaModFix/>
          </a:blip>
          <a:stretch>
            <a:fillRect/>
          </a:stretch>
        </p:blipFill>
        <p:spPr>
          <a:xfrm>
            <a:off x="4289500" y="152400"/>
            <a:ext cx="4314508" cy="4838701"/>
          </a:xfrm>
          <a:prstGeom prst="rect">
            <a:avLst/>
          </a:prstGeom>
          <a:noFill/>
          <a:ln>
            <a:noFill/>
          </a:ln>
        </p:spPr>
      </p:pic>
      <p:pic>
        <p:nvPicPr>
          <p:cNvPr id="110" name="Google Shape;110;p19"/>
          <p:cNvPicPr preferRelativeResize="0"/>
          <p:nvPr/>
        </p:nvPicPr>
        <p:blipFill>
          <a:blip r:embed="rId4">
            <a:alphaModFix/>
          </a:blip>
          <a:stretch>
            <a:fillRect/>
          </a:stretch>
        </p:blipFill>
        <p:spPr>
          <a:xfrm>
            <a:off x="5184673" y="1021125"/>
            <a:ext cx="2379901" cy="317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Who do you think owns the knowledge, and why?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17" name="Google Shape;117;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463788"/>
            <a:ext cx="4926874" cy="3483449"/>
          </a:xfrm>
          <a:prstGeom prst="rect">
            <a:avLst/>
          </a:prstGeom>
          <a:noFill/>
          <a:ln>
            <a:noFill/>
          </a:ln>
        </p:spPr>
      </p:pic>
      <p:pic>
        <p:nvPicPr>
          <p:cNvPr id="118" name="Google Shape;118;p20"/>
          <p:cNvPicPr preferRelativeResize="0"/>
          <p:nvPr/>
        </p:nvPicPr>
        <p:blipFill>
          <a:blip r:embed="rId4">
            <a:alphaModFix/>
          </a:blip>
          <a:stretch>
            <a:fillRect/>
          </a:stretch>
        </p:blipFill>
        <p:spPr>
          <a:xfrm>
            <a:off x="836800" y="2397650"/>
            <a:ext cx="3139125" cy="16157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842200" y="1144313"/>
            <a:ext cx="4228050" cy="4228050"/>
          </a:xfrm>
          <a:prstGeom prst="rect">
            <a:avLst/>
          </a:prstGeom>
          <a:noFill/>
          <a:ln>
            <a:noFill/>
          </a:ln>
        </p:spPr>
      </p:pic>
      <p:pic>
        <p:nvPicPr>
          <p:cNvPr id="120" name="Google Shape;120;p20"/>
          <p:cNvPicPr preferRelativeResize="0"/>
          <p:nvPr/>
        </p:nvPicPr>
        <p:blipFill>
          <a:blip r:embed="rId6">
            <a:alphaModFix/>
          </a:blip>
          <a:stretch>
            <a:fillRect/>
          </a:stretch>
        </p:blipFill>
        <p:spPr>
          <a:xfrm>
            <a:off x="5222850" y="2277775"/>
            <a:ext cx="3609450" cy="2064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91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Knowledge Construction in PAR</a:t>
            </a:r>
            <a:endParaRPr/>
          </a:p>
        </p:txBody>
      </p:sp>
      <p:sp>
        <p:nvSpPr>
          <p:cNvPr id="126" name="Google Shape;12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27" name="Google Shape;127;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29974" y="834700"/>
            <a:ext cx="3477090" cy="4125775"/>
          </a:xfrm>
          <a:prstGeom prst="rect">
            <a:avLst/>
          </a:prstGeom>
          <a:noFill/>
          <a:ln>
            <a:noFill/>
          </a:ln>
        </p:spPr>
      </p:pic>
      <p:pic>
        <p:nvPicPr>
          <p:cNvPr id="128" name="Google Shape;128;p21"/>
          <p:cNvPicPr preferRelativeResize="0"/>
          <p:nvPr/>
        </p:nvPicPr>
        <p:blipFill>
          <a:blip r:embed="rId4">
            <a:alphaModFix/>
          </a:blip>
          <a:stretch>
            <a:fillRect/>
          </a:stretch>
        </p:blipFill>
        <p:spPr>
          <a:xfrm>
            <a:off x="1139838" y="1326612"/>
            <a:ext cx="2457382" cy="3006025"/>
          </a:xfrm>
          <a:prstGeom prst="rect">
            <a:avLst/>
          </a:prstGeom>
          <a:noFill/>
          <a:ln>
            <a:noFill/>
          </a:ln>
        </p:spPr>
      </p:pic>
      <p:pic>
        <p:nvPicPr>
          <p:cNvPr id="129" name="Google Shape;129;p2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083525" y="826081"/>
            <a:ext cx="3477099" cy="4069194"/>
          </a:xfrm>
          <a:prstGeom prst="rect">
            <a:avLst/>
          </a:prstGeom>
          <a:noFill/>
          <a:ln>
            <a:noFill/>
          </a:ln>
        </p:spPr>
      </p:pic>
      <p:pic>
        <p:nvPicPr>
          <p:cNvPr id="130" name="Google Shape;130;p21"/>
          <p:cNvPicPr preferRelativeResize="0"/>
          <p:nvPr/>
        </p:nvPicPr>
        <p:blipFill>
          <a:blip r:embed="rId6">
            <a:alphaModFix/>
          </a:blip>
          <a:stretch>
            <a:fillRect/>
          </a:stretch>
        </p:blipFill>
        <p:spPr>
          <a:xfrm>
            <a:off x="5697000" y="1423350"/>
            <a:ext cx="2250150" cy="2874650"/>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Macintosh PowerPoint</Application>
  <PresentationFormat>On-screen Show (16:9)</PresentationFormat>
  <Paragraphs>169</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Oswald</vt:lpstr>
      <vt:lpstr>Calibri</vt:lpstr>
      <vt:lpstr>Average</vt:lpstr>
      <vt:lpstr>Arial</vt:lpstr>
      <vt:lpstr>Courier New</vt:lpstr>
      <vt:lpstr>Montserrat</vt:lpstr>
      <vt:lpstr>Raleway</vt:lpstr>
      <vt:lpstr>Times New Roman</vt:lpstr>
      <vt:lpstr>Slate</vt:lpstr>
      <vt:lpstr>Legal Empowerment Learning Lab 2020-2021</vt:lpstr>
      <vt:lpstr>Today: Accountability and Ethics</vt:lpstr>
      <vt:lpstr> Opening  Meditation</vt:lpstr>
      <vt:lpstr>Tea Time</vt:lpstr>
      <vt:lpstr>    Accountability and Ethics What are the pictures telling us?</vt:lpstr>
      <vt:lpstr>  Consent has been given. But what does the picture tell us?</vt:lpstr>
      <vt:lpstr>  And what it this picture telling us?</vt:lpstr>
      <vt:lpstr>Who do you think owns the knowledge, and why?</vt:lpstr>
      <vt:lpstr>Knowledge Construction in PAR</vt:lpstr>
      <vt:lpstr> </vt:lpstr>
      <vt:lpstr> </vt:lpstr>
      <vt:lpstr>What do you think of when you hear the phrase “research ethics?</vt:lpstr>
      <vt:lpstr>“Research ethics” bound up in extractive &amp; abusive research </vt:lpstr>
      <vt:lpstr>Calls for Accountability Led to Changes in Research Ethics</vt:lpstr>
      <vt:lpstr>Core Elements of Modern Research Ethics </vt:lpstr>
      <vt:lpstr>How might Research Ethics be different in PAR?</vt:lpstr>
      <vt:lpstr>Some ways research ethics are different in PAR</vt:lpstr>
      <vt:lpstr>Creating an Ethics Protocol</vt:lpstr>
      <vt:lpstr>PowerPoint Presentation</vt:lpstr>
      <vt:lpstr>Break</vt:lpstr>
      <vt:lpstr>Forces that Trap Us During PAR:  Faces of Power</vt:lpstr>
      <vt:lpstr>Example: What Killed Amina?  Making Visible a Web of Injustice and Systemic Violence  </vt:lpstr>
      <vt:lpstr>title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Empowerment Learning Lab 2020-2021</dc:title>
  <cp:lastModifiedBy>logan jacobs</cp:lastModifiedBy>
  <cp:revision>1</cp:revision>
  <dcterms:modified xsi:type="dcterms:W3CDTF">2022-05-26T17:49:37Z</dcterms:modified>
</cp:coreProperties>
</file>