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1"/>
  </p:notesMasterIdLst>
  <p:handoutMasterIdLst>
    <p:handoutMasterId r:id="rId42"/>
  </p:handoutMasterIdLst>
  <p:sldIdLst>
    <p:sldId id="331" r:id="rId5"/>
    <p:sldId id="333" r:id="rId6"/>
    <p:sldId id="383" r:id="rId7"/>
    <p:sldId id="384" r:id="rId8"/>
    <p:sldId id="385" r:id="rId9"/>
    <p:sldId id="358" r:id="rId10"/>
    <p:sldId id="361" r:id="rId11"/>
    <p:sldId id="356" r:id="rId12"/>
    <p:sldId id="360" r:id="rId13"/>
    <p:sldId id="335" r:id="rId14"/>
    <p:sldId id="332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4" r:id="rId23"/>
    <p:sldId id="343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62" r:id="rId33"/>
    <p:sldId id="363" r:id="rId34"/>
    <p:sldId id="381" r:id="rId35"/>
    <p:sldId id="382" r:id="rId36"/>
    <p:sldId id="354" r:id="rId37"/>
    <p:sldId id="353" r:id="rId38"/>
    <p:sldId id="386" r:id="rId39"/>
    <p:sldId id="355" r:id="rId40"/>
  </p:sldIdLst>
  <p:sldSz cx="9144000" cy="6858000" type="letter"/>
  <p:notesSz cx="6858000" cy="9144000"/>
  <p:defaultTextStyle>
    <a:defPPr>
      <a:defRPr lang="en-US"/>
    </a:defPPr>
    <a:lvl1pPr marL="0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ather Travaglini" initials="HT" lastIdx="13" clrIdx="0"/>
  <p:cmAuthor id="1" name="Kim, Insoo" initials="KI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612"/>
    <a:srgbClr val="021A32"/>
    <a:srgbClr val="035797"/>
    <a:srgbClr val="9A9B9C"/>
    <a:srgbClr val="0195D3"/>
    <a:srgbClr val="000000"/>
    <a:srgbClr val="537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400" autoAdjust="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2167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 Bhatt" userId="8925862a-ffb8-4d62-949d-b70e620af183" providerId="ADAL" clId="{2EF3AEA2-7041-4ED5-9F3A-1E16DBCA7ED2}"/>
    <pc:docChg chg="modSld">
      <pc:chgData name="Ru Bhatt" userId="8925862a-ffb8-4d62-949d-b70e620af183" providerId="ADAL" clId="{2EF3AEA2-7041-4ED5-9F3A-1E16DBCA7ED2}" dt="2022-10-20T19:14:13.766" v="76" actId="20577"/>
      <pc:docMkLst>
        <pc:docMk/>
      </pc:docMkLst>
      <pc:sldChg chg="modSp mod">
        <pc:chgData name="Ru Bhatt" userId="8925862a-ffb8-4d62-949d-b70e620af183" providerId="ADAL" clId="{2EF3AEA2-7041-4ED5-9F3A-1E16DBCA7ED2}" dt="2022-10-20T19:13:27.227" v="62" actId="20577"/>
        <pc:sldMkLst>
          <pc:docMk/>
          <pc:sldMk cId="3554817939" sldId="353"/>
        </pc:sldMkLst>
        <pc:spChg chg="mod">
          <ac:chgData name="Ru Bhatt" userId="8925862a-ffb8-4d62-949d-b70e620af183" providerId="ADAL" clId="{2EF3AEA2-7041-4ED5-9F3A-1E16DBCA7ED2}" dt="2022-10-20T19:13:27.227" v="62" actId="20577"/>
          <ac:spMkLst>
            <pc:docMk/>
            <pc:sldMk cId="3554817939" sldId="353"/>
            <ac:spMk id="4" creationId="{F19C53FA-FC3D-4379-8FF7-83477601C726}"/>
          </ac:spMkLst>
        </pc:spChg>
      </pc:sldChg>
      <pc:sldChg chg="modSp mod">
        <pc:chgData name="Ru Bhatt" userId="8925862a-ffb8-4d62-949d-b70e620af183" providerId="ADAL" clId="{2EF3AEA2-7041-4ED5-9F3A-1E16DBCA7ED2}" dt="2022-10-20T18:33:34.111" v="50" actId="20577"/>
        <pc:sldMkLst>
          <pc:docMk/>
          <pc:sldMk cId="145042299" sldId="356"/>
        </pc:sldMkLst>
        <pc:spChg chg="mod">
          <ac:chgData name="Ru Bhatt" userId="8925862a-ffb8-4d62-949d-b70e620af183" providerId="ADAL" clId="{2EF3AEA2-7041-4ED5-9F3A-1E16DBCA7ED2}" dt="2022-10-20T18:33:34.111" v="50" actId="20577"/>
          <ac:spMkLst>
            <pc:docMk/>
            <pc:sldMk cId="145042299" sldId="356"/>
            <ac:spMk id="3" creationId="{9386EB31-093F-4DBC-8850-FB135CA46951}"/>
          </ac:spMkLst>
        </pc:spChg>
      </pc:sldChg>
      <pc:sldChg chg="modSp mod">
        <pc:chgData name="Ru Bhatt" userId="8925862a-ffb8-4d62-949d-b70e620af183" providerId="ADAL" clId="{2EF3AEA2-7041-4ED5-9F3A-1E16DBCA7ED2}" dt="2022-10-20T18:31:13.597" v="40" actId="20577"/>
        <pc:sldMkLst>
          <pc:docMk/>
          <pc:sldMk cId="552575577" sldId="358"/>
        </pc:sldMkLst>
        <pc:spChg chg="mod">
          <ac:chgData name="Ru Bhatt" userId="8925862a-ffb8-4d62-949d-b70e620af183" providerId="ADAL" clId="{2EF3AEA2-7041-4ED5-9F3A-1E16DBCA7ED2}" dt="2022-10-20T18:31:13.597" v="40" actId="20577"/>
          <ac:spMkLst>
            <pc:docMk/>
            <pc:sldMk cId="552575577" sldId="358"/>
            <ac:spMk id="3" creationId="{0CCCE0D3-F295-47D3-9739-FD95BDC1C47C}"/>
          </ac:spMkLst>
        </pc:spChg>
      </pc:sldChg>
      <pc:sldChg chg="modSp mod">
        <pc:chgData name="Ru Bhatt" userId="8925862a-ffb8-4d62-949d-b70e620af183" providerId="ADAL" clId="{2EF3AEA2-7041-4ED5-9F3A-1E16DBCA7ED2}" dt="2022-10-20T18:30:44.666" v="4" actId="5793"/>
        <pc:sldMkLst>
          <pc:docMk/>
          <pc:sldMk cId="1154843558" sldId="361"/>
        </pc:sldMkLst>
        <pc:spChg chg="mod">
          <ac:chgData name="Ru Bhatt" userId="8925862a-ffb8-4d62-949d-b70e620af183" providerId="ADAL" clId="{2EF3AEA2-7041-4ED5-9F3A-1E16DBCA7ED2}" dt="2022-10-20T18:30:11.444" v="1" actId="6549"/>
          <ac:spMkLst>
            <pc:docMk/>
            <pc:sldMk cId="1154843558" sldId="361"/>
            <ac:spMk id="2" creationId="{B1E020B2-AC6B-4733-AC01-BC21E6DB835B}"/>
          </ac:spMkLst>
        </pc:spChg>
        <pc:spChg chg="mod">
          <ac:chgData name="Ru Bhatt" userId="8925862a-ffb8-4d62-949d-b70e620af183" providerId="ADAL" clId="{2EF3AEA2-7041-4ED5-9F3A-1E16DBCA7ED2}" dt="2022-10-20T18:30:44.666" v="4" actId="5793"/>
          <ac:spMkLst>
            <pc:docMk/>
            <pc:sldMk cId="1154843558" sldId="361"/>
            <ac:spMk id="3" creationId="{460888B6-DD19-4EAE-8DA5-06C615AACF31}"/>
          </ac:spMkLst>
        </pc:spChg>
      </pc:sldChg>
      <pc:sldChg chg="modSp mod">
        <pc:chgData name="Ru Bhatt" userId="8925862a-ffb8-4d62-949d-b70e620af183" providerId="ADAL" clId="{2EF3AEA2-7041-4ED5-9F3A-1E16DBCA7ED2}" dt="2022-10-20T19:14:13.766" v="76" actId="20577"/>
        <pc:sldMkLst>
          <pc:docMk/>
          <pc:sldMk cId="3513557756" sldId="386"/>
        </pc:sldMkLst>
        <pc:spChg chg="mod">
          <ac:chgData name="Ru Bhatt" userId="8925862a-ffb8-4d62-949d-b70e620af183" providerId="ADAL" clId="{2EF3AEA2-7041-4ED5-9F3A-1E16DBCA7ED2}" dt="2022-10-20T19:14:13.766" v="76" actId="20577"/>
          <ac:spMkLst>
            <pc:docMk/>
            <pc:sldMk cId="3513557756" sldId="386"/>
            <ac:spMk id="2" creationId="{D79BB96E-0B52-4611-BF53-DB503293D67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072BDA-64B9-4B97-8834-71090F4E99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A077D-6301-4117-BB65-7ADEE78164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CF392-873B-49C8-8BFE-2447AFA0E8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566F9-E421-435F-A789-4D1F30793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72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87E61-1FC7-496A-AAE4-3E4A43B5E9FF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6E688-5FC5-47D5-B3E0-76EC3B11E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09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 to fix this slide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Pacific Northwest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Corporate (EC/VC, M&amp;A)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Litigation (general)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(litigation)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3C900-17E9-4953-B2B9-3450DF42FAB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13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1066800"/>
            <a:ext cx="7029450" cy="36576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4400" b="1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867400"/>
            <a:ext cx="5105400" cy="83820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4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subtitle text</a:t>
            </a:r>
          </a:p>
        </p:txBody>
      </p:sp>
    </p:spTree>
    <p:extLst>
      <p:ext uri="{BB962C8B-B14F-4D97-AF65-F5344CB8AC3E}">
        <p14:creationId xmlns:p14="http://schemas.microsoft.com/office/powerpoint/2010/main" val="2391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66165" y="0"/>
            <a:ext cx="5934636" cy="762000"/>
          </a:xfrm>
        </p:spPr>
        <p:txBody>
          <a:bodyPr lIns="0" tIns="0" rIns="0" bIns="0">
            <a:normAutofit/>
          </a:bodyPr>
          <a:lstStyle>
            <a:lvl1pPr algn="l">
              <a:defRPr sz="2400" b="1" baseline="0">
                <a:latin typeface="+mn-lt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466164" y="1219202"/>
            <a:ext cx="8220636" cy="4952999"/>
          </a:xfrm>
        </p:spPr>
        <p:txBody>
          <a:bodyPr lIns="0" tIns="0" rIns="0" bIns="0">
            <a:normAutofit/>
          </a:bodyPr>
          <a:lstStyle>
            <a:lvl1pPr>
              <a:defRPr sz="24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4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4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844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FB70F4B-EFA0-4B4E-B792-269C308D32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2438400"/>
            <a:ext cx="7162800" cy="12192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4400" b="1" strike="noStrike">
                <a:effectLst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00227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0F5E1-25C7-4999-986C-CBFDAC6E5A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2438400"/>
            <a:ext cx="7162800" cy="12192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4400" b="1" strike="noStrike">
                <a:effectLst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2765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5637F-D8BF-43D0-AB86-E7E04F78C240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B0496-DE7C-455C-88D5-59F8EE3DF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1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7" r:id="rId3"/>
    <p:sldLayoutId id="214748368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New York University Law School • October 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9B34B-9220-4C2C-A125-EE512BC6E8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2438" y="1066800"/>
            <a:ext cx="8239125" cy="3657600"/>
          </a:xfrm>
        </p:spPr>
        <p:txBody>
          <a:bodyPr/>
          <a:lstStyle/>
          <a:p>
            <a:r>
              <a:rPr lang="en-US" sz="5800" dirty="0">
                <a:solidFill>
                  <a:srgbClr val="FFB612"/>
                </a:solidFill>
              </a:rPr>
              <a:t>Intro to Big Law: </a:t>
            </a:r>
          </a:p>
          <a:p>
            <a:r>
              <a:rPr lang="en-US" sz="4800" dirty="0"/>
              <a:t>10 Questions to Ask Yourself in Choosing a Practice Area</a:t>
            </a:r>
          </a:p>
        </p:txBody>
      </p:sp>
    </p:spTree>
    <p:extLst>
      <p:ext uri="{BB962C8B-B14F-4D97-AF65-F5344CB8AC3E}">
        <p14:creationId xmlns:p14="http://schemas.microsoft.com/office/powerpoint/2010/main" val="38118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DDA09-DCA9-4DBE-8988-151CCE48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021C3-E763-4F65-9BFC-DCC3D7BA1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164" y="1219203"/>
            <a:ext cx="8296836" cy="1981197"/>
          </a:xfrm>
        </p:spPr>
        <p:txBody>
          <a:bodyPr>
            <a:normAutofit lnSpcReduction="10000"/>
          </a:bodyPr>
          <a:lstStyle/>
          <a:p>
            <a:pPr marL="228600" indent="-228600">
              <a:spcBef>
                <a:spcPts val="0"/>
              </a:spcBef>
              <a:spcAft>
                <a:spcPts val="2500"/>
              </a:spcAft>
            </a:pPr>
            <a:r>
              <a:rPr lang="en-US" dirty="0"/>
              <a:t>Who are we?</a:t>
            </a:r>
          </a:p>
          <a:p>
            <a:pPr marL="228600" indent="-228600">
              <a:spcBef>
                <a:spcPts val="0"/>
              </a:spcBef>
              <a:spcAft>
                <a:spcPts val="2500"/>
              </a:spcAft>
            </a:pPr>
            <a:r>
              <a:rPr lang="en-US" dirty="0"/>
              <a:t>It’s never too early to think about your career</a:t>
            </a:r>
          </a:p>
          <a:p>
            <a:pPr marL="228600" indent="-228600">
              <a:spcBef>
                <a:spcPts val="0"/>
              </a:spcBef>
              <a:spcAft>
                <a:spcPts val="2500"/>
              </a:spcAft>
            </a:pPr>
            <a:r>
              <a:rPr lang="en-US" dirty="0"/>
              <a:t>General framework</a:t>
            </a:r>
          </a:p>
          <a:p>
            <a:pPr marL="228600" indent="-228600">
              <a:spcBef>
                <a:spcPts val="0"/>
              </a:spcBef>
              <a:spcAft>
                <a:spcPts val="2500"/>
              </a:spcAft>
            </a:pP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DD0E84-8575-4E9A-9C8B-4D844747A812}"/>
              </a:ext>
            </a:extLst>
          </p:cNvPr>
          <p:cNvGrpSpPr/>
          <p:nvPr/>
        </p:nvGrpSpPr>
        <p:grpSpPr>
          <a:xfrm>
            <a:off x="2845234" y="3810000"/>
            <a:ext cx="5563321" cy="1981197"/>
            <a:chOff x="2845234" y="3810000"/>
            <a:chExt cx="5563321" cy="198119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CDDBD7B0-75F4-42D3-961B-686B72652517}"/>
                </a:ext>
              </a:extLst>
            </p:cNvPr>
            <p:cNvSpPr txBox="1">
              <a:spLocks/>
            </p:cNvSpPr>
            <p:nvPr/>
          </p:nvSpPr>
          <p:spPr>
            <a:xfrm>
              <a:off x="2845234" y="3810000"/>
              <a:ext cx="1536267" cy="1981197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035797"/>
                  </a:solidFill>
                </a:rPr>
                <a:t>Ru Bhatt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FFB612"/>
                  </a:solidFill>
                </a:rPr>
                <a:t>—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600" dirty="0"/>
                <a:t>Partner, Associate Practice Group</a:t>
              </a:r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D52B5233-EAFE-4736-A724-3253EEE9345E}"/>
                </a:ext>
              </a:extLst>
            </p:cNvPr>
            <p:cNvSpPr txBox="1">
              <a:spLocks/>
            </p:cNvSpPr>
            <p:nvPr/>
          </p:nvSpPr>
          <p:spPr>
            <a:xfrm>
              <a:off x="6872289" y="3810000"/>
              <a:ext cx="1536266" cy="1981197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400" kern="1200">
                  <a:solidFill>
                    <a:schemeClr val="accent4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035797"/>
                  </a:solidFill>
                </a:rPr>
                <a:t>Stephanie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035797"/>
                  </a:solidFill>
                </a:rPr>
                <a:t>Biderman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FFB612"/>
                  </a:solidFill>
                </a:rPr>
                <a:t>—</a:t>
              </a:r>
              <a:endParaRPr lang="en-US" sz="2000" b="1" dirty="0">
                <a:solidFill>
                  <a:srgbClr val="035797"/>
                </a:solidFill>
              </a:endParaRP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600" dirty="0"/>
                <a:t>Partner, Associate Practice Group</a:t>
              </a:r>
            </a:p>
          </p:txBody>
        </p:sp>
      </p:grpSp>
      <p:pic>
        <p:nvPicPr>
          <p:cNvPr id="1026" name="Picture 2" descr="Stephanie Biderman">
            <a:extLst>
              <a:ext uri="{FF2B5EF4-FFF2-40B4-BE49-F238E27FC236}">
                <a16:creationId xmlns:a16="http://schemas.microsoft.com/office/drawing/2014/main" id="{5E4F3A3F-8BC0-4778-BD39-5DF2983C8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5" t="1640" r="7263" b="6475"/>
          <a:stretch/>
        </p:blipFill>
        <p:spPr bwMode="auto">
          <a:xfrm>
            <a:off x="4690273" y="3733799"/>
            <a:ext cx="2040205" cy="2362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06CD62-15D7-4C96-B1DD-929FB5ADA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45" y="3737999"/>
            <a:ext cx="1708198" cy="2277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663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62CC-0587-460E-945E-EC673BDD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Assessment Takes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3A12-9BA0-4291-9EE9-533357783E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Self-assessment is an ongoing process — your values, skills and interests may change over time.</a:t>
            </a:r>
            <a:br>
              <a:rPr lang="en-US" sz="2200" dirty="0"/>
            </a:br>
            <a:endParaRPr lang="en-US" sz="2200" dirty="0"/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Your basic personality, however, does not change much over time.</a:t>
            </a:r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sz="2200" dirty="0"/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It is worthwhile to look at all factors that make up who you are, what gets you going, and what talents come naturally to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98474-4441-4195-B624-1636DE803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Self Assessment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4EF55-5F91-4086-942F-6C9B46283F0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35797"/>
                </a:solidFill>
              </a:rPr>
              <a:t>Allows you to make informed career decisions in line with: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Your values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Your skills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Your likes and dislikes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Your innate strengths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The most important aspects of your personality</a:t>
            </a:r>
          </a:p>
          <a:p>
            <a:pPr>
              <a:spcBef>
                <a:spcPts val="0"/>
              </a:spcBef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sz="2200" b="1" dirty="0">
              <a:solidFill>
                <a:srgbClr val="035797"/>
              </a:solidFill>
            </a:endParaRPr>
          </a:p>
          <a:p>
            <a:pPr>
              <a:spcBef>
                <a:spcPts val="0"/>
              </a:spcBef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35797"/>
                </a:solidFill>
              </a:rPr>
              <a:t>Without a proper self-assessment…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Career satisfaction becomes a gamble rather than a thought out game plan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Big potential for, “Help — get me out of here!”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21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1254C-9DA5-4990-811D-9C40DF62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Your Ideal Job?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0004A-15E9-4400-9D6C-02F9AE4A50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1682" y="1371600"/>
            <a:ext cx="8220636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It nourishes important aspects of your personality.</a:t>
            </a:r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It reflects who you are.</a:t>
            </a:r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It lets you use your innate strengths in ways that come naturally.</a:t>
            </a:r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It doesn’t force you to do things you don’t do well.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16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BE1F7-6844-4BEE-B45E-FD932EDEA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Big Law?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CE0D3-F295-47D3-9739-FD95BDC1C4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Am Law 200 firms primarily represent corporate clients</a:t>
            </a:r>
          </a:p>
          <a:p>
            <a:endParaRPr lang="en-US" dirty="0"/>
          </a:p>
          <a:p>
            <a:r>
              <a:rPr lang="en-US" b="1" dirty="0"/>
              <a:t>Practices area framework:</a:t>
            </a:r>
          </a:p>
          <a:p>
            <a:pPr lvl="1"/>
            <a:r>
              <a:rPr lang="en-US" dirty="0"/>
              <a:t>Litigation</a:t>
            </a:r>
          </a:p>
          <a:p>
            <a:pPr lvl="1"/>
            <a:r>
              <a:rPr lang="en-US" dirty="0"/>
              <a:t>Corporate/transactional</a:t>
            </a:r>
          </a:p>
          <a:p>
            <a:pPr lvl="1"/>
            <a:r>
              <a:rPr lang="en-US" dirty="0"/>
              <a:t>Regulatory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57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020B2-AC6B-4733-AC01-BC21E6DB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Paths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888B6-DD19-4EAE-8DA5-06C615AACF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sz="2200" b="1" dirty="0">
              <a:solidFill>
                <a:srgbClr val="035797"/>
              </a:solidFill>
            </a:endParaRPr>
          </a:p>
          <a:p>
            <a:pPr>
              <a:spcBef>
                <a:spcPts val="0"/>
              </a:spcBef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35797"/>
                </a:solidFill>
              </a:rPr>
              <a:t>What are the various paths to consider?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Law Firm (large vs. boutique)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Government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In-House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Non-Profit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r>
              <a:rPr lang="en-US" sz="2200" dirty="0"/>
              <a:t>Options outside of practicing</a:t>
            </a:r>
          </a:p>
          <a:p>
            <a:pPr lvl="1">
              <a:spcBef>
                <a:spcPts val="0"/>
              </a:spcBef>
              <a:buClr>
                <a:srgbClr val="F89712"/>
              </a:buClr>
              <a:buFont typeface="Arial" panose="020B0604020202020204" pitchFamily="34" charset="0"/>
              <a:buChar char="-"/>
            </a:pPr>
            <a:endParaRPr lang="en-US" sz="2200" dirty="0"/>
          </a:p>
          <a:p>
            <a:pPr>
              <a:spcBef>
                <a:spcPts val="0"/>
              </a:spcBef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sz="2200" b="1" dirty="0">
              <a:solidFill>
                <a:srgbClr val="035797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84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43B4B-9582-49E9-B59A-AACA4D2EA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6EB31-093F-4DBC-8850-FB135CA4695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How has COVID impacted the legal industry?</a:t>
            </a:r>
          </a:p>
          <a:p>
            <a:pPr lvl="1"/>
            <a:r>
              <a:rPr lang="en-US" dirty="0"/>
              <a:t>Remote working / Hybrid </a:t>
            </a:r>
          </a:p>
          <a:p>
            <a:pPr lvl="1"/>
            <a:r>
              <a:rPr lang="en-US" dirty="0"/>
              <a:t>Training and mentorship</a:t>
            </a:r>
          </a:p>
          <a:p>
            <a:pPr lvl="1"/>
            <a:r>
              <a:rPr lang="en-US" dirty="0"/>
              <a:t>Geographic flexibility</a:t>
            </a:r>
          </a:p>
          <a:p>
            <a:endParaRPr lang="en-US" dirty="0"/>
          </a:p>
          <a:p>
            <a:r>
              <a:rPr lang="en-US" b="1" dirty="0"/>
              <a:t>How should you evaluate your career in light of these changes?</a:t>
            </a:r>
          </a:p>
        </p:txBody>
      </p:sp>
    </p:spTree>
    <p:extLst>
      <p:ext uri="{BB962C8B-B14F-4D97-AF65-F5344CB8AC3E}">
        <p14:creationId xmlns:p14="http://schemas.microsoft.com/office/powerpoint/2010/main" val="14504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417B9-61F6-4A60-9911-B34464EDE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9DBCF-4A84-4D65-B769-F718C14546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164" y="1219202"/>
            <a:ext cx="8220636" cy="4800597"/>
          </a:xfrm>
        </p:spPr>
        <p:txBody>
          <a:bodyPr>
            <a:noAutofit/>
          </a:bodyPr>
          <a:lstStyle/>
          <a:p>
            <a:pPr marL="182880" indent="-182880">
              <a:spcBef>
                <a:spcPts val="0"/>
              </a:spcBef>
              <a:spcAft>
                <a:spcPts val="2000"/>
              </a:spcAft>
            </a:pPr>
            <a:r>
              <a:rPr lang="en-US" b="1" dirty="0"/>
              <a:t>Switching practice areas rarely occurs</a:t>
            </a:r>
          </a:p>
          <a:p>
            <a:pPr marL="182880" indent="-182880">
              <a:spcBef>
                <a:spcPts val="0"/>
              </a:spcBef>
              <a:spcAft>
                <a:spcPts val="2000"/>
              </a:spcAft>
            </a:pPr>
            <a:endParaRPr lang="en-US" sz="1800" i="1" dirty="0"/>
          </a:p>
          <a:p>
            <a:pPr marL="182880" indent="-182880">
              <a:spcBef>
                <a:spcPts val="0"/>
              </a:spcBef>
              <a:spcAft>
                <a:spcPts val="2000"/>
              </a:spcAft>
            </a:pPr>
            <a:r>
              <a:rPr lang="en-US" b="1" dirty="0"/>
              <a:t>Associates get branded early</a:t>
            </a:r>
          </a:p>
          <a:p>
            <a:pPr marL="182880" indent="-182880">
              <a:spcBef>
                <a:spcPts val="0"/>
              </a:spcBef>
              <a:spcAft>
                <a:spcPts val="2000"/>
              </a:spcAft>
            </a:pPr>
            <a:endParaRPr lang="en-US" sz="1800" i="1" dirty="0"/>
          </a:p>
          <a:p>
            <a:pPr marL="182880" indent="-182880">
              <a:spcBef>
                <a:spcPts val="0"/>
              </a:spcBef>
              <a:spcAft>
                <a:spcPts val="2000"/>
              </a:spcAft>
            </a:pPr>
            <a:r>
              <a:rPr lang="en-US" b="1" dirty="0"/>
              <a:t>Law firm economics</a:t>
            </a:r>
          </a:p>
          <a:p>
            <a:pPr marL="582930" lvl="1" indent="-182880">
              <a:spcBef>
                <a:spcPts val="0"/>
              </a:spcBef>
              <a:spcAft>
                <a:spcPts val="2000"/>
              </a:spcAft>
            </a:pPr>
            <a:r>
              <a:rPr lang="en-US" dirty="0"/>
              <a:t>Salary scale </a:t>
            </a:r>
          </a:p>
          <a:p>
            <a:pPr marL="582930" lvl="1" indent="-182880">
              <a:spcBef>
                <a:spcPts val="0"/>
              </a:spcBef>
              <a:spcAft>
                <a:spcPts val="2000"/>
              </a:spcAft>
            </a:pPr>
            <a:r>
              <a:rPr lang="en-US" dirty="0"/>
              <a:t>Billing rate structure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A5E94FB-07FC-4EAC-BA7C-79D7FC3D8CF6}"/>
              </a:ext>
            </a:extLst>
          </p:cNvPr>
          <p:cNvSpPr txBox="1">
            <a:spLocks/>
          </p:cNvSpPr>
          <p:nvPr/>
        </p:nvSpPr>
        <p:spPr>
          <a:xfrm>
            <a:off x="466164" y="5867400"/>
            <a:ext cx="8220636" cy="119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2000"/>
              </a:spcAft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4122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67F3-1123-4EB0-95EE-FBFE3332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AEE27-752F-4CEC-B496-BA7DB1F738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1402" y="1219201"/>
            <a:ext cx="8220636" cy="4572000"/>
          </a:xfrm>
        </p:spPr>
        <p:txBody>
          <a:bodyPr numCol="2" spcCol="457200">
            <a:noAutofit/>
          </a:bodyPr>
          <a:lstStyle/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What topics are you           attracted to?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How do you envision your  role as an attorney?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Do you mind facing moral conundrums in your practice?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Do you want to be an            expert or a generalist?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Would you be attracted to               a “code-based practice”?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Are you comfortable with         an adversarial practice?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How important is a  predictable schedule?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Where can your law              degree take you outside         of a law firm?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Where do you want to live?</a:t>
            </a:r>
          </a:p>
          <a:p>
            <a:pPr marL="457200" indent="-457200">
              <a:spcBef>
                <a:spcPts val="0"/>
              </a:spcBef>
              <a:spcAft>
                <a:spcPts val="2000"/>
              </a:spcAft>
              <a:buClr>
                <a:srgbClr val="035797"/>
              </a:buClr>
              <a:buFont typeface="+mj-lt"/>
              <a:buAutoNum type="arabicParenR"/>
            </a:pPr>
            <a:r>
              <a:rPr lang="en-US" sz="2000" dirty="0"/>
              <a:t>How might the current market conditions impact your practice group selection?</a:t>
            </a:r>
          </a:p>
        </p:txBody>
      </p:sp>
    </p:spTree>
    <p:extLst>
      <p:ext uri="{BB962C8B-B14F-4D97-AF65-F5344CB8AC3E}">
        <p14:creationId xmlns:p14="http://schemas.microsoft.com/office/powerpoint/2010/main" val="2184543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What topics are you attracted to?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60718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45EB-64C4-4ECF-8C28-7092CCBE1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What topics are you attracted to?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8808CF1-1E9D-4AD5-BEB9-98F5C5648FD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62698920"/>
              </p:ext>
            </p:extLst>
          </p:nvPr>
        </p:nvGraphicFramePr>
        <p:xfrm>
          <a:off x="466725" y="1254760"/>
          <a:ext cx="8220076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019">
                  <a:extLst>
                    <a:ext uri="{9D8B030D-6E8A-4147-A177-3AD203B41FA5}">
                      <a16:colId xmlns:a16="http://schemas.microsoft.com/office/drawing/2014/main" val="1643795037"/>
                    </a:ext>
                  </a:extLst>
                </a:gridCol>
                <a:gridCol w="2055019">
                  <a:extLst>
                    <a:ext uri="{9D8B030D-6E8A-4147-A177-3AD203B41FA5}">
                      <a16:colId xmlns:a16="http://schemas.microsoft.com/office/drawing/2014/main" val="786355107"/>
                    </a:ext>
                  </a:extLst>
                </a:gridCol>
                <a:gridCol w="2055019">
                  <a:extLst>
                    <a:ext uri="{9D8B030D-6E8A-4147-A177-3AD203B41FA5}">
                      <a16:colId xmlns:a16="http://schemas.microsoft.com/office/drawing/2014/main" val="3218019045"/>
                    </a:ext>
                  </a:extLst>
                </a:gridCol>
                <a:gridCol w="2055019">
                  <a:extLst>
                    <a:ext uri="{9D8B030D-6E8A-4147-A177-3AD203B41FA5}">
                      <a16:colId xmlns:a16="http://schemas.microsoft.com/office/drawing/2014/main" val="4274251175"/>
                    </a:ext>
                  </a:extLst>
                </a:gridCol>
              </a:tblGrid>
              <a:tr h="122835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People</a:t>
                      </a:r>
                    </a:p>
                  </a:txBody>
                  <a:tcPr marL="137160" marR="137160" marT="137160" marB="201168" anchor="b"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Ideas</a:t>
                      </a:r>
                    </a:p>
                  </a:txBody>
                  <a:tcPr marL="137160" marR="137160" marT="137160" marB="201168" anchor="b">
                    <a:solidFill>
                      <a:srgbClr val="0357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Things</a:t>
                      </a:r>
                    </a:p>
                  </a:txBody>
                  <a:tcPr marL="137160" marR="137160" marT="137160" marB="201168" anchor="b"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Money/Business</a:t>
                      </a:r>
                    </a:p>
                  </a:txBody>
                  <a:tcPr marL="0" marR="0" marT="137160" marB="201168" anchor="b">
                    <a:solidFill>
                      <a:srgbClr val="035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419029"/>
                  </a:ext>
                </a:extLst>
              </a:tr>
              <a:tr h="3765290">
                <a:tc>
                  <a:txBody>
                    <a:bodyPr/>
                    <a:lstStyle/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Employment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Entertainment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Executive Compensation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Family law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Immigration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Plaintiffs in   class actions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Trusts &amp; Estates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White Collar Criminal </a:t>
                      </a:r>
                    </a:p>
                  </a:txBody>
                  <a:tcPr marL="137160" marR="137160" marT="137160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Antitrust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Appellate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ERISA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IP Litigation 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Litigation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Tax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en-US" sz="17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137160" marR="137160" marT="137160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Asset Finance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Project Finance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Real Estate (Finance, Transactions)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Renewable energy</a:t>
                      </a:r>
                    </a:p>
                  </a:txBody>
                  <a:tcPr marL="137160" marR="137160" marT="137160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Bankruptcy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Corporate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Finance</a:t>
                      </a:r>
                    </a:p>
                    <a:p>
                      <a:pPr marL="182880" indent="-18288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7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Securities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en-US" sz="170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137160" marR="137160" marT="137160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36333"/>
                  </a:ext>
                </a:extLst>
              </a:tr>
            </a:tbl>
          </a:graphicData>
        </a:graphic>
      </p:graphicFrame>
      <p:pic>
        <p:nvPicPr>
          <p:cNvPr id="11" name="Graphic 10">
            <a:extLst>
              <a:ext uri="{FF2B5EF4-FFF2-40B4-BE49-F238E27FC236}">
                <a16:creationId xmlns:a16="http://schemas.microsoft.com/office/drawing/2014/main" id="{8480DCEB-ACFD-4533-8475-8CC369284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9736" y="1464253"/>
            <a:ext cx="481293" cy="4812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FE20995-AAC8-4C74-827F-57BA4B1BC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92187" y="1425382"/>
            <a:ext cx="493261" cy="51568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008E036-01CD-4E6E-B652-B165A79A69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49587" y="1447801"/>
            <a:ext cx="493261" cy="49326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7CCEE40-C4C4-4CCB-8C2C-D699A67747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3532" y="1447800"/>
            <a:ext cx="538103" cy="49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17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How do you envision your role as the attorney?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66383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/>
          <a:lstStyle/>
          <a:p>
            <a:r>
              <a:rPr lang="en-US" dirty="0"/>
              <a:t>2. How do you envision your role as the attorney?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Leader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Appellate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Bankruptcy litigation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Litigation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Trusts &amp; Estates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White Collar Criminal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Team Member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40 Act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ERISA Counseling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Executive Compensation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Real Estate Transactional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Tax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/>
          <p:nvPr/>
        </p:nvCxnSpPr>
        <p:spPr>
          <a:xfrm>
            <a:off x="4572000" y="1295400"/>
            <a:ext cx="0" cy="495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09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00400"/>
            <a:ext cx="7162800" cy="2133600"/>
          </a:xfrm>
        </p:spPr>
        <p:txBody>
          <a:bodyPr anchor="t" anchorCtr="0"/>
          <a:lstStyle/>
          <a:p>
            <a:r>
              <a:rPr lang="en-US" dirty="0"/>
              <a:t>Do you mind facing</a:t>
            </a:r>
          </a:p>
          <a:p>
            <a:r>
              <a:rPr lang="en-US" dirty="0"/>
              <a:t>moral conundrums</a:t>
            </a:r>
          </a:p>
          <a:p>
            <a:r>
              <a:rPr lang="en-US" dirty="0"/>
              <a:t>In your practice?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67472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>
            <a:normAutofit/>
          </a:bodyPr>
          <a:lstStyle/>
          <a:p>
            <a:r>
              <a:rPr lang="en-US" sz="2200" dirty="0"/>
              <a:t>3. Do you mind facing moral conundrums in your practice?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Yes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Administrative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Entertainment 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Executive Compensation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IP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Real Estate Transactional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Tax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No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Class Action Litigation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Environmental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Family Law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Insurance Coverage/Defense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Labor &amp; Employment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Product Liability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Project Finance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Trusts &amp; Estates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White Collar Criminal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/>
          <p:nvPr/>
        </p:nvCxnSpPr>
        <p:spPr>
          <a:xfrm>
            <a:off x="4572000" y="1295400"/>
            <a:ext cx="0" cy="495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951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Do you want to be an expert or a generalist?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00479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/>
          <a:lstStyle/>
          <a:p>
            <a:r>
              <a:rPr lang="en-US" dirty="0"/>
              <a:t>4. Do you want to be an expert or a generalist?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1219201"/>
            <a:ext cx="3648636" cy="50291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Expert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Bankruptcy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 (New York)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 Governance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ERISA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Executive Compensation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Family Law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Immigration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IP Litigation (hard sciences)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Labor &amp; Employment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Tax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Trusts &amp; Estates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Generalist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it-IT" sz="2000" dirty="0"/>
              <a:t>Corporate (DC/California)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it-IT" sz="2000" dirty="0"/>
              <a:t>General Litigation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/>
          <p:nvPr/>
        </p:nvCxnSpPr>
        <p:spPr>
          <a:xfrm>
            <a:off x="4572000" y="1295400"/>
            <a:ext cx="0" cy="495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695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Would you be attracted to a “code-based practice”?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40202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>
            <a:normAutofit/>
          </a:bodyPr>
          <a:lstStyle/>
          <a:p>
            <a:r>
              <a:rPr lang="en-US" dirty="0"/>
              <a:t>5. Would you be attracted to a “code-based practice”?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Yes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40 Act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Administrative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Antitrust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Executive Compensation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Regulatory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Securities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Tax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endParaRPr lang="en-US" sz="2000" dirty="0"/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No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 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Litigation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/>
          <p:nvPr/>
        </p:nvCxnSpPr>
        <p:spPr>
          <a:xfrm>
            <a:off x="4572000" y="1295400"/>
            <a:ext cx="0" cy="495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815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Are you comfortable with an adversarial practice?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67575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>
            <a:normAutofit/>
          </a:bodyPr>
          <a:lstStyle/>
          <a:p>
            <a:r>
              <a:rPr lang="en-US" dirty="0"/>
              <a:t>6. Are you comfortable with an adversarial practice?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Yes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Employment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Family Law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Real Estate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Trusts &amp; Estates (litigation)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Litigation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 (day-to-day)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No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Administrative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 (overarching)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Compliance 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Public company reporting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Derivatives/structured finance</a:t>
            </a:r>
          </a:p>
          <a:p>
            <a:pPr marL="411480" lvl="1" indent="-228600">
              <a:spcBef>
                <a:spcPts val="0"/>
              </a:spcBef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Dodd Frank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Bankruptcy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Finance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Fund Formation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Regulatory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Tax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/>
          <p:nvPr/>
        </p:nvCxnSpPr>
        <p:spPr>
          <a:xfrm>
            <a:off x="4572000" y="1295400"/>
            <a:ext cx="0" cy="495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82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How important is a predictable schedule?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32710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>
            <a:normAutofit/>
          </a:bodyPr>
          <a:lstStyle/>
          <a:p>
            <a:r>
              <a:rPr lang="en-US" dirty="0"/>
              <a:t>7. How important is a predictable schedule?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Important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Government Agency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NLRB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DOJ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SEC</a:t>
            </a:r>
          </a:p>
          <a:p>
            <a:pPr marL="411480" lvl="1" indent="-228600">
              <a:spcBef>
                <a:spcPts val="0"/>
              </a:spcBef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CFTC</a:t>
            </a:r>
            <a:endParaRPr lang="en-US" sz="2000" dirty="0"/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IP Prosecution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Land Use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Trusts &amp; Estates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1219201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Not Important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Bankruptcy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 </a:t>
            </a:r>
          </a:p>
          <a:p>
            <a:pPr marL="411480" lvl="1" indent="-228600">
              <a:spcBef>
                <a:spcPts val="0"/>
              </a:spcBef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Cross Border Transactional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Litigation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Real Estate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/>
          <p:nvPr/>
        </p:nvCxnSpPr>
        <p:spPr>
          <a:xfrm>
            <a:off x="4572000" y="1295400"/>
            <a:ext cx="0" cy="495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114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00400"/>
            <a:ext cx="7162800" cy="2133600"/>
          </a:xfrm>
        </p:spPr>
        <p:txBody>
          <a:bodyPr anchor="t" anchorCtr="0"/>
          <a:lstStyle/>
          <a:p>
            <a:r>
              <a:rPr lang="en-US" dirty="0"/>
              <a:t>Where can your law degree take you outside</a:t>
            </a:r>
          </a:p>
          <a:p>
            <a:r>
              <a:rPr lang="en-US" dirty="0"/>
              <a:t>of a law firm?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18804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6CF4C2D-0826-4BE2-9851-98711E04A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1551"/>
          <a:stretch/>
        </p:blipFill>
        <p:spPr>
          <a:xfrm>
            <a:off x="4876801" y="1981200"/>
            <a:ext cx="4267199" cy="441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CDDA09-DCA9-4DBE-8988-151CCE48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96835" cy="762000"/>
          </a:xfrm>
        </p:spPr>
        <p:txBody>
          <a:bodyPr>
            <a:normAutofit/>
          </a:bodyPr>
          <a:lstStyle/>
          <a:p>
            <a:r>
              <a:rPr lang="en-US" sz="2200" dirty="0"/>
              <a:t>8. Where can your law degree take you outside of a law firm?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021C3-E763-4F65-9BFC-DCC3D7BA1D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164" y="1219203"/>
            <a:ext cx="6315636" cy="5029197"/>
          </a:xfrm>
        </p:spPr>
        <p:txBody>
          <a:bodyPr>
            <a:noAutofit/>
          </a:bodyPr>
          <a:lstStyle/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M&amp;A:</a:t>
            </a:r>
            <a:r>
              <a:rPr lang="en-US" sz="1800" dirty="0"/>
              <a:t>  Corporations; start ups; business opportunities; private equity shops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Capital Markets: </a:t>
            </a:r>
            <a:r>
              <a:rPr lang="en-US" sz="1800" dirty="0"/>
              <a:t> SEC; public companies;                      growing companies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Banking Finance:  </a:t>
            </a:r>
            <a:r>
              <a:rPr lang="en-US" sz="1800" dirty="0"/>
              <a:t>Wall Street; financial institutions;  private equity shops; alternative lenders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Litigation: </a:t>
            </a:r>
            <a:r>
              <a:rPr lang="en-US" sz="1800" dirty="0"/>
              <a:t> Government – AUSA/SEC;                         boutique firms; some corporations;                                             starting your own firm; compliance 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IP:  </a:t>
            </a:r>
            <a:r>
              <a:rPr lang="en-US" sz="1800" dirty="0"/>
              <a:t>Corporations; tech companies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Real Estate: </a:t>
            </a:r>
            <a:r>
              <a:rPr lang="en-US" sz="1800" dirty="0"/>
              <a:t> Developers;                                              financing work; private equity shops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Tax:  </a:t>
            </a:r>
            <a:r>
              <a:rPr lang="en-US" sz="1800" dirty="0"/>
              <a:t>Corporations; business opportunities </a:t>
            </a:r>
          </a:p>
          <a:p>
            <a:pPr marL="228600" indent="-228600">
              <a:spcBef>
                <a:spcPts val="0"/>
              </a:spcBef>
              <a:spcAft>
                <a:spcPts val="1400"/>
              </a:spcAft>
            </a:pPr>
            <a:r>
              <a:rPr lang="en-US" sz="1800" b="1" dirty="0">
                <a:solidFill>
                  <a:srgbClr val="035797"/>
                </a:solidFill>
              </a:rPr>
              <a:t>L&amp;E: </a:t>
            </a:r>
            <a:r>
              <a:rPr lang="en-US" sz="1800" dirty="0"/>
              <a:t>Any business</a:t>
            </a:r>
          </a:p>
        </p:txBody>
      </p:sp>
    </p:spTree>
    <p:extLst>
      <p:ext uri="{BB962C8B-B14F-4D97-AF65-F5344CB8AC3E}">
        <p14:creationId xmlns:p14="http://schemas.microsoft.com/office/powerpoint/2010/main" val="2254177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76600"/>
            <a:ext cx="7162800" cy="1219200"/>
          </a:xfrm>
        </p:spPr>
        <p:txBody>
          <a:bodyPr/>
          <a:lstStyle/>
          <a:p>
            <a:r>
              <a:rPr lang="en-US" dirty="0"/>
              <a:t>Where do you want</a:t>
            </a:r>
          </a:p>
          <a:p>
            <a:r>
              <a:rPr lang="en-US" dirty="0"/>
              <a:t>to live?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79928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0A0D-5516-44EC-A576-7BCBCADA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5" y="0"/>
            <a:ext cx="5934636" cy="762000"/>
          </a:xfrm>
        </p:spPr>
        <p:txBody>
          <a:bodyPr/>
          <a:lstStyle/>
          <a:p>
            <a:r>
              <a:rPr lang="en-US" dirty="0"/>
              <a:t>9. Where do you want to live?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9D032F1-A193-4E81-B384-2C3ECD60B34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26" y="2884470"/>
            <a:ext cx="141714" cy="12686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16006C4-FF00-420B-8DF2-B3D3FF8BD80A}"/>
              </a:ext>
            </a:extLst>
          </p:cNvPr>
          <p:cNvPicPr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669" y="3090159"/>
            <a:ext cx="141714" cy="12686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518E5EB-EAFF-4E99-8705-1BDA5E5DB01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629" y="3110157"/>
            <a:ext cx="141714" cy="12686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05F7699-8D9D-40AD-8441-A7959311F253}"/>
              </a:ext>
            </a:extLst>
          </p:cNvPr>
          <p:cNvPicPr>
            <a:picLocks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277" y="2946236"/>
            <a:ext cx="141714" cy="12686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BB9FEF8-D85A-480A-BBC9-6079E84BBD9E}"/>
              </a:ext>
            </a:extLst>
          </p:cNvPr>
          <p:cNvPicPr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381479"/>
            <a:ext cx="141714" cy="12686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BA589DD-506F-4F8A-8388-A07ED1F117F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420" y="3490204"/>
            <a:ext cx="141714" cy="12686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BFF41DF-417B-47A0-BC2E-A14EE8137FA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161042"/>
            <a:ext cx="141714" cy="12686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9FC5E08-7071-4D84-94A4-4E5F92ECAF7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251153"/>
            <a:ext cx="141714" cy="12686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751A397-D3CD-473B-8DE7-642F5DA7168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92" y="3092506"/>
            <a:ext cx="141714" cy="12686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13E9F6-3CC8-4C91-9C02-DE7B5B5901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503" y="2514600"/>
            <a:ext cx="141714" cy="12686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9CE1577-F328-497A-8985-DE16774E9E2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514600"/>
            <a:ext cx="141714" cy="12686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0D51B60-D047-46C8-8EC8-135E795DDB3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1" y="3176933"/>
            <a:ext cx="141714" cy="12686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3705DAA-5CDB-48E3-8B7B-A690C6446AC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794" y="3140659"/>
            <a:ext cx="141714" cy="126869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E447099-3E6E-4008-8684-CED9EA1F90D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720" y="3214205"/>
            <a:ext cx="141714" cy="126869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1807880-9EF1-42E6-8EC4-E832C67AC06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812" y="3398064"/>
            <a:ext cx="141714" cy="12686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98AB24D-5166-43E9-94A6-866B4126EE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327878"/>
            <a:ext cx="141714" cy="12686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DD1614F-7179-4A33-8086-ACE81817025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691" y="2887285"/>
            <a:ext cx="141714" cy="126869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A10AE52-6F87-409A-9124-E0217F8D54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6" y="2696981"/>
            <a:ext cx="141714" cy="12686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65514AB-FFC3-4D94-9BF8-D8B835A462D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55" y="2977184"/>
            <a:ext cx="141714" cy="126869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67ACFD0-51CE-4CFE-9B40-DA4828F04E5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84" y="3000541"/>
            <a:ext cx="141714" cy="126869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982E0BA-4F74-4335-8F74-E0A1FA111DA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89" y="3110158"/>
            <a:ext cx="141714" cy="12686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306D637-1AA1-4692-AF4B-FB66A56E741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88" y="2963289"/>
            <a:ext cx="141714" cy="126869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C0D6FDEB-597E-4028-9843-40FBD783C95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42" y="3000764"/>
            <a:ext cx="141714" cy="12686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98C49D4-F8AB-4E72-96F6-956546336B8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40" y="2913750"/>
            <a:ext cx="141714" cy="12686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6B83AB5-E590-4653-94D3-5E0EAA24EEF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91" y="3019537"/>
            <a:ext cx="141714" cy="12686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04FA6EA8-C982-4F60-8213-9581F7E71D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503" y="2945812"/>
            <a:ext cx="141714" cy="12686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20A4D91-ADF3-4E78-91DA-4C45C92F74A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8" y="3050061"/>
            <a:ext cx="141714" cy="12686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2F45B3AD-113D-448B-9F5F-66229C203D4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786758"/>
            <a:ext cx="141714" cy="12686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6CA758B-38BF-4A86-A9D9-A70E78A82937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971766"/>
            <a:ext cx="146304" cy="12686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4CD7E1B-84DB-4593-8703-41C136FB6DF8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15693"/>
            <a:ext cx="146304" cy="126869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D33C0170-C0A8-495B-95C5-F02C688B86B4}"/>
              </a:ext>
            </a:extLst>
          </p:cNvPr>
          <p:cNvGrpSpPr/>
          <p:nvPr/>
        </p:nvGrpSpPr>
        <p:grpSpPr>
          <a:xfrm>
            <a:off x="-17929" y="4953000"/>
            <a:ext cx="7976394" cy="1969533"/>
            <a:chOff x="-19050" y="4888466"/>
            <a:chExt cx="7362825" cy="196953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4DDF132-BF97-4E94-BFA6-E31FD1B1AD17}"/>
                </a:ext>
              </a:extLst>
            </p:cNvPr>
            <p:cNvSpPr/>
            <p:nvPr/>
          </p:nvSpPr>
          <p:spPr>
            <a:xfrm>
              <a:off x="-19050" y="4888466"/>
              <a:ext cx="6172200" cy="196953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FF07A68-1B36-482F-A511-89FB01BE46BE}"/>
                </a:ext>
              </a:extLst>
            </p:cNvPr>
            <p:cNvSpPr/>
            <p:nvPr/>
          </p:nvSpPr>
          <p:spPr>
            <a:xfrm>
              <a:off x="723338" y="5080942"/>
              <a:ext cx="6620437" cy="12254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GB" sz="1100" b="1" cap="all" dirty="0">
                  <a:solidFill>
                    <a:srgbClr val="021A32"/>
                  </a:solidFill>
                </a:rPr>
                <a:t>Amsterdam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Atlanta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Baltimore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Basking Ridge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Beijing**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Boston</a:t>
              </a:r>
              <a:r>
                <a:rPr lang="en-GB" sz="1100" b="1" cap="all" dirty="0">
                  <a:solidFill>
                    <a:srgbClr val="035797"/>
                  </a:solidFill>
                </a:rPr>
                <a:t> </a:t>
              </a:r>
            </a:p>
            <a:p>
              <a:pPr>
                <a:lnSpc>
                  <a:spcPct val="120000"/>
                </a:lnSpc>
              </a:pPr>
              <a:r>
                <a:rPr lang="en-GB" sz="1100" b="1" cap="all" dirty="0">
                  <a:solidFill>
                    <a:srgbClr val="021A32"/>
                  </a:solidFill>
                </a:rPr>
                <a:t>Charlotte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Chicago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DALLAS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Delhi**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DENVER  </a:t>
              </a:r>
              <a:r>
                <a:rPr lang="en-GB" sz="1100" b="1" cap="all" dirty="0">
                  <a:solidFill>
                    <a:srgbClr val="035797"/>
                  </a:solidFill>
                </a:rPr>
                <a:t>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Hong Kong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Houston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</a:t>
              </a:r>
            </a:p>
            <a:p>
              <a:pPr>
                <a:lnSpc>
                  <a:spcPct val="120000"/>
                </a:lnSpc>
              </a:pPr>
              <a:r>
                <a:rPr lang="en-GB" sz="1100" b="1" cap="all" dirty="0">
                  <a:solidFill>
                    <a:srgbClr val="021A32"/>
                  </a:solidFill>
                </a:rPr>
                <a:t>Las Vegas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London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Los Angeles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Miami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Minneapolis – St. Paul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New York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</a:t>
              </a:r>
            </a:p>
            <a:p>
              <a:pPr>
                <a:lnSpc>
                  <a:spcPct val="120000"/>
                </a:lnSpc>
              </a:pPr>
              <a:r>
                <a:rPr lang="en-GB" sz="1100" b="1" cap="all" dirty="0">
                  <a:solidFill>
                    <a:srgbClr val="021A32"/>
                  </a:solidFill>
                </a:rPr>
                <a:t>Orange County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Palo Alto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Philadelphia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San Diego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San Francisco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 </a:t>
              </a:r>
            </a:p>
            <a:p>
              <a:pPr>
                <a:lnSpc>
                  <a:spcPct val="120000"/>
                </a:lnSpc>
              </a:pPr>
              <a:r>
                <a:rPr lang="en-GB" sz="1100" b="1" cap="all" dirty="0">
                  <a:solidFill>
                    <a:srgbClr val="021A32"/>
                  </a:solidFill>
                </a:rPr>
                <a:t>Seattle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Seoul*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SINGAPORE***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Sydney</a:t>
              </a:r>
              <a:r>
                <a:rPr lang="en-GB" sz="1100" b="1" cap="all" dirty="0">
                  <a:solidFill>
                    <a:srgbClr val="035797"/>
                  </a:solidFill>
                </a:rPr>
                <a:t> 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Tokyo </a:t>
              </a:r>
              <a:r>
                <a:rPr lang="en-GB" sz="1100" b="1" cap="all" dirty="0">
                  <a:solidFill>
                    <a:srgbClr val="035797"/>
                  </a:solidFill>
                </a:rPr>
                <a:t> •  </a:t>
              </a:r>
              <a:r>
                <a:rPr lang="en-GB" sz="1100" b="1" cap="all" dirty="0">
                  <a:solidFill>
                    <a:srgbClr val="021A32"/>
                  </a:solidFill>
                </a:rPr>
                <a:t>Washington, D.C.</a:t>
              </a:r>
            </a:p>
            <a:p>
              <a:pPr>
                <a:lnSpc>
                  <a:spcPct val="120000"/>
                </a:lnSpc>
              </a:pPr>
              <a:endParaRPr lang="en-GB" sz="500" i="1" dirty="0">
                <a:solidFill>
                  <a:srgbClr val="021A32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en-GB" sz="700" i="1" dirty="0">
                  <a:solidFill>
                    <a:srgbClr val="021A32"/>
                  </a:solidFill>
                </a:rPr>
                <a:t>*Strategic Alliance   **Affiliate   ***Major, Lindsey &amp; Africa (Singapore) </a:t>
              </a:r>
              <a:r>
                <a:rPr lang="en-GB" sz="700" i="1" dirty="0" err="1">
                  <a:solidFill>
                    <a:srgbClr val="021A32"/>
                  </a:solidFill>
                </a:rPr>
                <a:t>Pte.</a:t>
              </a:r>
              <a:r>
                <a:rPr lang="en-GB" sz="700" i="1" dirty="0">
                  <a:solidFill>
                    <a:srgbClr val="021A32"/>
                  </a:solidFill>
                </a:rPr>
                <a:t> Ltd., </a:t>
              </a:r>
              <a:r>
                <a:rPr lang="en-GB" sz="700" i="1" dirty="0" err="1">
                  <a:solidFill>
                    <a:srgbClr val="021A32"/>
                  </a:solidFill>
                </a:rPr>
                <a:t>Lic</a:t>
              </a:r>
              <a:r>
                <a:rPr lang="en-GB" sz="700" i="1" dirty="0">
                  <a:solidFill>
                    <a:srgbClr val="021A32"/>
                  </a:solidFill>
                </a:rPr>
                <a:t>. No. 16S8347</a:t>
              </a:r>
              <a:endParaRPr lang="en-US" sz="700" i="1" dirty="0">
                <a:solidFill>
                  <a:srgbClr val="021A32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45E1B4B-C655-4CD8-82BE-62A633A59EBF}"/>
                </a:ext>
              </a:extLst>
            </p:cNvPr>
            <p:cNvSpPr/>
            <p:nvPr/>
          </p:nvSpPr>
          <p:spPr>
            <a:xfrm>
              <a:off x="513768" y="5105400"/>
              <a:ext cx="76502" cy="1200942"/>
            </a:xfrm>
            <a:prstGeom prst="rect">
              <a:avLst/>
            </a:prstGeom>
            <a:solidFill>
              <a:srgbClr val="FFB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</p:grpSp>
    </p:spTree>
    <p:extLst>
      <p:ext uri="{BB962C8B-B14F-4D97-AF65-F5344CB8AC3E}">
        <p14:creationId xmlns:p14="http://schemas.microsoft.com/office/powerpoint/2010/main" val="1685111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C32A9-5041-4D7D-8CE3-4A47306D3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 Coast Market Overview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B9DA4B-E2F5-4D44-8424-AF6016F80F5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23917" y="1827320"/>
            <a:ext cx="3695700" cy="3695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AAB066-F4F9-4522-B87C-11E77A0A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232" y="1827320"/>
            <a:ext cx="36767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11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A2547-C9BF-4057-BA5D-A96A6D9F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 Coast Market Overview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1F2904-D604-430C-BB73-05F227965B6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36220" y="2438400"/>
            <a:ext cx="2715832" cy="2708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25819A-211F-461A-972B-1BD9CB09A5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147"/>
          <a:stretch/>
        </p:blipFill>
        <p:spPr>
          <a:xfrm>
            <a:off x="3217575" y="2438400"/>
            <a:ext cx="2708850" cy="2708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ACFC72-5D6E-4455-A5FF-CA4E0EDBB9E7}"/>
              </a:ext>
            </a:extLst>
          </p:cNvPr>
          <p:cNvSpPr/>
          <p:nvPr/>
        </p:nvSpPr>
        <p:spPr>
          <a:xfrm>
            <a:off x="6248400" y="2438400"/>
            <a:ext cx="2659380" cy="2708850"/>
          </a:xfrm>
          <a:prstGeom prst="rect">
            <a:avLst/>
          </a:prstGeom>
          <a:solidFill>
            <a:srgbClr val="035797"/>
          </a:solidFill>
          <a:ln>
            <a:solidFill>
              <a:srgbClr val="0357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F001E-BFE7-47CE-BE10-1019821D9ED5}"/>
              </a:ext>
            </a:extLst>
          </p:cNvPr>
          <p:cNvSpPr txBox="1"/>
          <p:nvPr/>
        </p:nvSpPr>
        <p:spPr>
          <a:xfrm>
            <a:off x="6400800" y="2514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B6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PACIFIC NORTHWEST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A44768-FCAC-4C63-9E21-5689AEB72CA3}"/>
              </a:ext>
            </a:extLst>
          </p:cNvPr>
          <p:cNvSpPr txBox="1"/>
          <p:nvPr/>
        </p:nvSpPr>
        <p:spPr>
          <a:xfrm>
            <a:off x="6477000" y="3048000"/>
            <a:ext cx="213360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Corporate (EC/VC, M&amp;A)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Litigation (general)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 (litigation)</a:t>
            </a:r>
          </a:p>
        </p:txBody>
      </p:sp>
    </p:spTree>
    <p:extLst>
      <p:ext uri="{BB962C8B-B14F-4D97-AF65-F5344CB8AC3E}">
        <p14:creationId xmlns:p14="http://schemas.microsoft.com/office/powerpoint/2010/main" val="934561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29982-3245-47DF-8FF6-BFF1AFC10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Markets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91970-72A0-4AAF-8535-AAC364EE93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164" y="1219200"/>
            <a:ext cx="8449236" cy="5181600"/>
          </a:xfrm>
        </p:spPr>
        <p:txBody>
          <a:bodyPr numCol="2">
            <a:normAutofit fontScale="40000" lnSpcReduction="20000"/>
          </a:bodyPr>
          <a:lstStyle/>
          <a:p>
            <a:pPr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Atlanta: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M&amp;A / PE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Finance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 Real Estate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Tech Trans / Data Privacy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IP (Prosecution, not litigation)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ERISA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Healthcare </a:t>
            </a:r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Boston: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IP (litigation and prosecution),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tech trans and licensing,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M&amp;A and PE, ECVC,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general commercial litigation, white collar (growing practice),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real estate (transactional and land use),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L&amp;E (transactional and litigation/counseling)</a:t>
            </a:r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Charlotte: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M&amp;A / PE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Finance – ALL, but especially fund finance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Real Estate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Erisa</a:t>
            </a:r>
            <a:endParaRPr lang="en-US" sz="2400" dirty="0"/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Healthcare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IP (Prosecution, not litigation) </a:t>
            </a:r>
          </a:p>
          <a:p>
            <a:pPr marL="0" indent="0">
              <a:buClr>
                <a:srgbClr val="F89712"/>
              </a:buClr>
              <a:buNone/>
            </a:pPr>
            <a:r>
              <a:rPr lang="en-US" sz="2400" dirty="0"/>
              <a:t> </a:t>
            </a:r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Chicago: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Corporate/M&amp;A/Finance/Capital Markets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Litigation (Mostly Commercial &amp; Some White Collar/Investigations)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Real Estate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Health Care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IP- Litigation &amp; Prosecution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L&amp;E</a:t>
            </a:r>
          </a:p>
          <a:p>
            <a:pPr lvl="0"/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Miami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LATAM work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M&amp;A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Litigation (commercial litigation, and international arbitration)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Real Estate (all kinds)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construction,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Bankruptcy, tax,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Trusts and Estates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Healthcare (growing)</a:t>
            </a:r>
            <a:br>
              <a:rPr lang="en-US" sz="2400" dirty="0"/>
            </a:br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Austin, Texas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Tech/IP related practices (ECVC, tech transactions)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Life Sciences related practices (Corporate/M&amp;A/PE, Hard IP)</a:t>
            </a:r>
            <a:br>
              <a:rPr lang="en-US" sz="2400" dirty="0"/>
            </a:br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Dallas, Texas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Corporate, (M&amp;A, Finance)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IP</a:t>
            </a:r>
            <a:br>
              <a:rPr lang="en-US" sz="2400" dirty="0"/>
            </a:br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Houston, Texas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Corporate (M&amp;A, Finance)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Oil &amp; Gas-related practices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Litigation 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Bankruptcy </a:t>
            </a:r>
            <a:br>
              <a:rPr lang="en-US" sz="2400" dirty="0"/>
            </a:br>
            <a:endParaRPr lang="en-US" sz="2400" dirty="0"/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 Philadelphia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Corporate, especially in M&amp;A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Real Estate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Litigation, for well-credentialed candidates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Employment Law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Employee Benefits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7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24B0C-6CE0-4056-AAF8-8161664E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Markets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29C60-ECD4-45D1-A1EB-21D3D61901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Asia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Hong Kong (Mandarin Skills preferred, but sometimes not essential, depending on market demand)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Capital Markets,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FCPA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M&amp;A,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Funds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Seoul: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Capital Markets,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M&amp;A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Venture Capital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Singapore: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Corporate, M&amp;A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Tokyo: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Corporate, M&amp;A, Capital Markets</a:t>
            </a:r>
          </a:p>
          <a:p>
            <a:pPr lvl="0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Europe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London: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capital markets,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PE and arbitration </a:t>
            </a:r>
          </a:p>
          <a:p>
            <a:pPr lvl="1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Paris/Frankfurt/Madrid: 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M&amp;A/PE</a:t>
            </a:r>
          </a:p>
          <a:p>
            <a:pPr lvl="2"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dirty="0"/>
              <a:t>capital markets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421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3C4C74-E210-42F9-AC83-BBEFA54AD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0600" y="3200400"/>
            <a:ext cx="7162800" cy="2133600"/>
          </a:xfrm>
        </p:spPr>
        <p:txBody>
          <a:bodyPr anchor="t" anchorCtr="0"/>
          <a:lstStyle/>
          <a:p>
            <a:r>
              <a:rPr lang="en-US" dirty="0"/>
              <a:t>How might current market conditions impact your practice group selection?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7F0C10-4BDF-4DE2-B1C8-55BD733B736A}"/>
              </a:ext>
            </a:extLst>
          </p:cNvPr>
          <p:cNvSpPr/>
          <p:nvPr/>
        </p:nvSpPr>
        <p:spPr>
          <a:xfrm>
            <a:off x="3924300" y="1600200"/>
            <a:ext cx="1295400" cy="1295400"/>
          </a:xfrm>
          <a:prstGeom prst="ellipse">
            <a:avLst/>
          </a:prstGeom>
          <a:solidFill>
            <a:srgbClr val="FFB6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87914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EDB2F-CFA5-4932-8637-8EF0AB668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64" y="0"/>
            <a:ext cx="8220635" cy="762000"/>
          </a:xfrm>
        </p:spPr>
        <p:txBody>
          <a:bodyPr>
            <a:normAutofit/>
          </a:bodyPr>
          <a:lstStyle/>
          <a:p>
            <a:r>
              <a:rPr lang="en-US" sz="1700" dirty="0"/>
              <a:t>10. How might current market conditions impact your practice group selection?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9C53FA-FC3D-4379-8FF7-83477601C726}"/>
              </a:ext>
            </a:extLst>
          </p:cNvPr>
          <p:cNvSpPr txBox="1">
            <a:spLocks/>
          </p:cNvSpPr>
          <p:nvPr/>
        </p:nvSpPr>
        <p:spPr>
          <a:xfrm>
            <a:off x="466164" y="2057400"/>
            <a:ext cx="3648636" cy="4343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Practice Areas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Corporate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M &amp; A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Finance</a:t>
            </a:r>
          </a:p>
          <a:p>
            <a:pPr marL="411480" lvl="1" indent="-2286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Private Equity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Cyber Security &amp; Data Privacy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Regulatory/White Collar (anticipated increase in 2022)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Litigation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AA922E-FA10-4A74-8E61-E6BC0A7F17C5}"/>
              </a:ext>
            </a:extLst>
          </p:cNvPr>
          <p:cNvSpPr txBox="1">
            <a:spLocks/>
          </p:cNvSpPr>
          <p:nvPr/>
        </p:nvSpPr>
        <p:spPr>
          <a:xfrm>
            <a:off x="5038165" y="2057400"/>
            <a:ext cx="3648636" cy="4952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35797"/>
                </a:solidFill>
              </a:rPr>
              <a:t>Industries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Emerging Companies/Venture Capital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Financial Services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Healthcare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Life Sciences</a:t>
            </a:r>
          </a:p>
          <a:p>
            <a:pPr marL="182880" indent="-182880">
              <a:spcBef>
                <a:spcPts val="0"/>
              </a:spcBef>
              <a:spcAft>
                <a:spcPts val="1000"/>
              </a:spcAft>
            </a:pPr>
            <a:r>
              <a:rPr lang="en-US" sz="2000" dirty="0"/>
              <a:t>Technology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B11534-42E4-4135-BC3D-6A1779A9D3BF}"/>
              </a:ext>
            </a:extLst>
          </p:cNvPr>
          <p:cNvCxnSpPr>
            <a:cxnSpLocks/>
          </p:cNvCxnSpPr>
          <p:nvPr/>
        </p:nvCxnSpPr>
        <p:spPr>
          <a:xfrm>
            <a:off x="4572000" y="1828800"/>
            <a:ext cx="0" cy="44958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C144604-A695-4031-AFCF-65A9F2C24BD8}"/>
              </a:ext>
            </a:extLst>
          </p:cNvPr>
          <p:cNvSpPr txBox="1">
            <a:spLocks/>
          </p:cNvSpPr>
          <p:nvPr/>
        </p:nvSpPr>
        <p:spPr>
          <a:xfrm>
            <a:off x="466164" y="1169195"/>
            <a:ext cx="3877236" cy="4905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21A32"/>
                </a:solidFill>
              </a:rPr>
              <a:t>WHAT’S HOT:</a:t>
            </a:r>
            <a:endParaRPr lang="en-US" sz="2400" dirty="0">
              <a:solidFill>
                <a:srgbClr val="021A32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098F70-3CDF-44ED-85C9-9C09B0CB25DD}"/>
              </a:ext>
            </a:extLst>
          </p:cNvPr>
          <p:cNvCxnSpPr>
            <a:cxnSpLocks/>
          </p:cNvCxnSpPr>
          <p:nvPr/>
        </p:nvCxnSpPr>
        <p:spPr>
          <a:xfrm>
            <a:off x="533400" y="1828800"/>
            <a:ext cx="81444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17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B96E-0B52-4611-BF53-DB503293D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6772835" cy="762000"/>
          </a:xfrm>
        </p:spPr>
        <p:txBody>
          <a:bodyPr/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313E9-5A36-4E9A-AF56-26B7D99020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Ask for advice</a:t>
            </a:r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Express concerns or fears</a:t>
            </a:r>
          </a:p>
          <a:p>
            <a:pPr>
              <a:spcBef>
                <a:spcPts val="0"/>
              </a:spcBef>
              <a:spcAft>
                <a:spcPts val="2000"/>
              </a:spcAft>
              <a:buClr>
                <a:srgbClr val="F89712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Ask questions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57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E0FC96-C6EC-4312-B0B5-983C3AB29B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B119A0B-5E19-4BC6-BA23-70831392F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243717"/>
              </p:ext>
            </p:extLst>
          </p:nvPr>
        </p:nvGraphicFramePr>
        <p:xfrm>
          <a:off x="1524000" y="4169144"/>
          <a:ext cx="6096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36635309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285368381"/>
                    </a:ext>
                  </a:extLst>
                </a:gridCol>
              </a:tblGrid>
              <a:tr h="1066798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Ru Bhatt</a:t>
                      </a:r>
                    </a:p>
                    <a:p>
                      <a:pPr algn="ctr"/>
                      <a:r>
                        <a:rPr lang="en-US" sz="1200" b="0" kern="1200" cap="all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PARTNER,</a:t>
                      </a:r>
                    </a:p>
                    <a:p>
                      <a:pPr algn="ctr"/>
                      <a:r>
                        <a:rPr lang="en-US" sz="1200" b="0" kern="1200" cap="all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FIRM Practice Group</a:t>
                      </a:r>
                    </a:p>
                    <a:p>
                      <a:pPr algn="ctr"/>
                      <a:r>
                        <a:rPr lang="en-US" sz="1200" b="0" dirty="0"/>
                        <a:t>rbhatt@mlaglobal.com</a:t>
                      </a:r>
                    </a:p>
                    <a:p>
                      <a:pPr algn="ctr"/>
                      <a:endParaRPr lang="en-US" sz="1200" b="0" dirty="0"/>
                    </a:p>
                  </a:txBody>
                  <a:tcPr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Stephanie Biderman</a:t>
                      </a:r>
                    </a:p>
                    <a:p>
                      <a:pPr algn="ctr"/>
                      <a:r>
                        <a:rPr lang="en-US" sz="1200" b="0" dirty="0"/>
                        <a:t>PARTNER,</a:t>
                      </a:r>
                    </a:p>
                    <a:p>
                      <a:pPr algn="ctr"/>
                      <a:r>
                        <a:rPr lang="en-US" sz="1200" b="0" dirty="0"/>
                        <a:t>LAW FIRM PRACTICE GROUP</a:t>
                      </a:r>
                    </a:p>
                    <a:p>
                      <a:pPr algn="ctr"/>
                      <a:r>
                        <a:rPr lang="en-US" sz="1200" b="0" dirty="0"/>
                        <a:t>sbiderman@mlaglobal.com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684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699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LA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21A32"/>
      </a:accent1>
      <a:accent2>
        <a:srgbClr val="035797"/>
      </a:accent2>
      <a:accent3>
        <a:srgbClr val="0195D3"/>
      </a:accent3>
      <a:accent4>
        <a:srgbClr val="4D4F53"/>
      </a:accent4>
      <a:accent5>
        <a:srgbClr val="9A9B9C"/>
      </a:accent5>
      <a:accent6>
        <a:srgbClr val="F8971D"/>
      </a:accent6>
      <a:hlink>
        <a:srgbClr val="FFB612"/>
      </a:hlink>
      <a:folHlink>
        <a:srgbClr val="0195D3"/>
      </a:folHlink>
    </a:clrScheme>
    <a:fontScheme name="Custom 1">
      <a:majorFont>
        <a:latin typeface="Bodoni M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A842CCB88E6546A1CEF3F0EA0FF1D7" ma:contentTypeVersion="15" ma:contentTypeDescription="Create a new document." ma:contentTypeScope="" ma:versionID="9970e74d434a2b4e06f9eff58a73f4d8">
  <xsd:schema xmlns:xsd="http://www.w3.org/2001/XMLSchema" xmlns:xs="http://www.w3.org/2001/XMLSchema" xmlns:p="http://schemas.microsoft.com/office/2006/metadata/properties" xmlns:ns3="8dc3f640-833c-4124-b3cc-e12e50a7ea2e" xmlns:ns4="e02c117f-2d59-4949-a382-b1caba203395" targetNamespace="http://schemas.microsoft.com/office/2006/metadata/properties" ma:root="true" ma:fieldsID="f528f6727670f347cfcd7c0882074f35" ns3:_="" ns4:_="">
    <xsd:import namespace="8dc3f640-833c-4124-b3cc-e12e50a7ea2e"/>
    <xsd:import namespace="e02c117f-2d59-4949-a382-b1caba203395"/>
    <xsd:element name="properties">
      <xsd:complexType>
        <xsd:sequence>
          <xsd:element name="documentManagement">
            <xsd:complexType>
              <xsd:all>
                <xsd:element ref="ns3:SharedWithDetails" minOccurs="0"/>
                <xsd:element ref="ns3:SharedWithUser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3f640-833c-4124-b3cc-e12e50a7ea2e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c117f-2d59-4949-a382-b1caba2033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8AF223-909F-4306-B0E4-93196DBBED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3f640-833c-4124-b3cc-e12e50a7ea2e"/>
    <ds:schemaRef ds:uri="e02c117f-2d59-4949-a382-b1caba2033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F31AA2-7BB8-41ED-9B17-BCA62CC829F4}">
  <ds:schemaRefs>
    <ds:schemaRef ds:uri="http://purl.org/dc/elements/1.1/"/>
    <ds:schemaRef ds:uri="http://schemas.microsoft.com/office/2006/metadata/properties"/>
    <ds:schemaRef ds:uri="http://purl.org/dc/terms/"/>
    <ds:schemaRef ds:uri="e02c117f-2d59-4949-a382-b1caba2033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dc3f640-833c-4124-b3cc-e12e50a7ea2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2AE733D-64E2-4A6E-928C-5D873D7C57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15750</TotalTime>
  <Words>1516</Words>
  <Application>Microsoft Office PowerPoint</Application>
  <PresentationFormat>Letter Paper (8.5x11 in)</PresentationFormat>
  <Paragraphs>378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Bodoni MT</vt:lpstr>
      <vt:lpstr>Calibri</vt:lpstr>
      <vt:lpstr>Courier New</vt:lpstr>
      <vt:lpstr>Wingdings</vt:lpstr>
      <vt:lpstr>Office Theme</vt:lpstr>
      <vt:lpstr>PowerPoint Presentation</vt:lpstr>
      <vt:lpstr>Introduction</vt:lpstr>
      <vt:lpstr>Self Assessment Takes Work</vt:lpstr>
      <vt:lpstr>What does Self Assessment Do?</vt:lpstr>
      <vt:lpstr>What is Your Ideal Job?</vt:lpstr>
      <vt:lpstr>What is Big Law?</vt:lpstr>
      <vt:lpstr>Various Paths</vt:lpstr>
      <vt:lpstr>COVID Impact</vt:lpstr>
      <vt:lpstr>Why This Matters</vt:lpstr>
      <vt:lpstr>Questions</vt:lpstr>
      <vt:lpstr>PowerPoint Presentation</vt:lpstr>
      <vt:lpstr>1. What topics are you attracted to?</vt:lpstr>
      <vt:lpstr>PowerPoint Presentation</vt:lpstr>
      <vt:lpstr>2. How do you envision your role as the attorney?</vt:lpstr>
      <vt:lpstr>PowerPoint Presentation</vt:lpstr>
      <vt:lpstr>3. Do you mind facing moral conundrums in your practice?</vt:lpstr>
      <vt:lpstr>PowerPoint Presentation</vt:lpstr>
      <vt:lpstr>4. Do you want to be an expert or a generalist?</vt:lpstr>
      <vt:lpstr>PowerPoint Presentation</vt:lpstr>
      <vt:lpstr>5. Would you be attracted to a “code-based practice”?</vt:lpstr>
      <vt:lpstr>PowerPoint Presentation</vt:lpstr>
      <vt:lpstr>6. Are you comfortable with an adversarial practice?</vt:lpstr>
      <vt:lpstr>PowerPoint Presentation</vt:lpstr>
      <vt:lpstr>7. How important is a predictable schedule?</vt:lpstr>
      <vt:lpstr>PowerPoint Presentation</vt:lpstr>
      <vt:lpstr>8. Where can your law degree take you outside of a law firm?</vt:lpstr>
      <vt:lpstr>PowerPoint Presentation</vt:lpstr>
      <vt:lpstr>9. Where do you want to live?</vt:lpstr>
      <vt:lpstr>East Coast Market Overview</vt:lpstr>
      <vt:lpstr>West Coast Market Overview</vt:lpstr>
      <vt:lpstr>Other Markets Overview</vt:lpstr>
      <vt:lpstr>International Markets</vt:lpstr>
      <vt:lpstr>PowerPoint Presentation</vt:lpstr>
      <vt:lpstr>10. How might current market conditions impact your practice group selection?</vt:lpstr>
      <vt:lpstr>Final Thoughts</vt:lpstr>
      <vt:lpstr>PowerPoint Presentation</vt:lpstr>
    </vt:vector>
  </TitlesOfParts>
  <Company>Allegis Group,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MLA &amp; AP Co-Branded General PowerPoint Template</dc:title>
  <dc:creator>Schreyer, Braxton</dc:creator>
  <cp:lastModifiedBy>Ru Bhatt</cp:lastModifiedBy>
  <cp:revision>165</cp:revision>
  <dcterms:created xsi:type="dcterms:W3CDTF">2016-07-08T13:08:07Z</dcterms:created>
  <dcterms:modified xsi:type="dcterms:W3CDTF">2022-10-20T19:14:22Z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0x0101004FA842CCB88E6546A1CEF3F0EA0FF1D7</vt:lpwstr>
  </property>
  <property fmtid="{D5CDD505-2E9C-101B-9397-08002B2CF9AE}" pid="3" name="Order">
    <vt:r8>6200</vt:r8>
  </property>
</Properties>
</file>