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2"/>
  </p:normalViewPr>
  <p:slideViewPr>
    <p:cSldViewPr snapToGrid="0" snapToObjects="1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4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0F35-CCF4-3744-903F-93FA378C1DB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21A3-A853-0A42-95B7-6A2FDFBC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Principles of Participatory Action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Mela Chiponda</a:t>
            </a:r>
          </a:p>
          <a:p>
            <a:r>
              <a:rPr lang="en-US" dirty="0" smtClean="0"/>
              <a:t>Women’s University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1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Participatory Action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PAR is a research process involving </a:t>
            </a:r>
            <a:r>
              <a:rPr lang="en-GB" b="1" i="1" dirty="0"/>
              <a:t>collaboration</a:t>
            </a:r>
            <a:r>
              <a:rPr lang="en-GB" dirty="0"/>
              <a:t> of the ‘outsiders’ and the ‘insiders’ with a view to deepening a </a:t>
            </a:r>
            <a:r>
              <a:rPr lang="en-GB" b="1" i="1" dirty="0"/>
              <a:t>shared understanding</a:t>
            </a:r>
            <a:r>
              <a:rPr lang="en-GB" dirty="0"/>
              <a:t> of the world by trying to </a:t>
            </a:r>
            <a:r>
              <a:rPr lang="en-GB" b="1" i="1" dirty="0"/>
              <a:t>change</a:t>
            </a:r>
            <a:r>
              <a:rPr lang="en-GB" dirty="0"/>
              <a:t> it. </a:t>
            </a:r>
            <a:endParaRPr lang="en-GB" dirty="0" smtClean="0"/>
          </a:p>
          <a:p>
            <a:r>
              <a:rPr lang="en-GB" dirty="0" smtClean="0"/>
              <a:t>Researchers </a:t>
            </a:r>
            <a:r>
              <a:rPr lang="en-GB" dirty="0"/>
              <a:t>utilizing these methods identify a problem along with participants (who are the co-researchers) and carry out a process of fact-finding, conceptualization, planning, implementation and evaluation to solve problems and generate new knowledge at the same time. </a:t>
            </a:r>
            <a:endParaRPr lang="en-GB" dirty="0" smtClean="0"/>
          </a:p>
          <a:p>
            <a:r>
              <a:rPr lang="en-GB" dirty="0" smtClean="0"/>
              <a:t>PAR </a:t>
            </a:r>
            <a:r>
              <a:rPr lang="en-GB" dirty="0"/>
              <a:t>emphasizes a strong link between research and action, meaning that research generates information and knowledge which is used to inform action.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7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 is a collaborative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04" y="1825625"/>
            <a:ext cx="6799792" cy="5032375"/>
          </a:xfrm>
        </p:spPr>
      </p:pic>
    </p:spTree>
    <p:extLst>
      <p:ext uri="{BB962C8B-B14F-4D97-AF65-F5344CB8AC3E}">
        <p14:creationId xmlns:p14="http://schemas.microsoft.com/office/powerpoint/2010/main" val="140779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601890" cy="1460500"/>
          </a:xfrm>
        </p:spPr>
        <p:txBody>
          <a:bodyPr/>
          <a:lstStyle/>
          <a:p>
            <a:r>
              <a:rPr lang="en-US" dirty="0" smtClean="0"/>
              <a:t>PAR is: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8" y="1"/>
            <a:ext cx="4810521" cy="58610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10212" cy="3811588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§"/>
            </a:pPr>
            <a:r>
              <a:rPr lang="en-GB" sz="2400" i="1" dirty="0"/>
              <a:t>Collective</a:t>
            </a:r>
            <a:endParaRPr lang="en-GB" sz="2400" dirty="0"/>
          </a:p>
          <a:p>
            <a:pPr marL="342900" lvl="0" indent="-342900">
              <a:buFont typeface="Wingdings" charset="2"/>
              <a:buChar char="§"/>
            </a:pPr>
            <a:r>
              <a:rPr lang="en-GB" sz="2400" i="1" dirty="0"/>
              <a:t>Rooted in </a:t>
            </a:r>
            <a:r>
              <a:rPr lang="en-GB" sz="2400" i="1" dirty="0" smtClean="0"/>
              <a:t>people’s </a:t>
            </a:r>
            <a:r>
              <a:rPr lang="en-GB" sz="2400" i="1" dirty="0"/>
              <a:t>experiences and lives</a:t>
            </a:r>
            <a:endParaRPr lang="en-GB" sz="2400" dirty="0"/>
          </a:p>
          <a:p>
            <a:pPr marL="342900" lvl="0" indent="-342900">
              <a:buFont typeface="Wingdings" charset="2"/>
              <a:buChar char="§"/>
            </a:pPr>
            <a:r>
              <a:rPr lang="en-GB" sz="2400" i="1" dirty="0"/>
              <a:t>Respectful of the knowledge that </a:t>
            </a:r>
            <a:r>
              <a:rPr lang="en-GB" sz="2400" i="1" dirty="0" smtClean="0"/>
              <a:t>people </a:t>
            </a:r>
            <a:r>
              <a:rPr lang="en-GB" sz="2400" i="1" dirty="0"/>
              <a:t>hold</a:t>
            </a:r>
            <a:endParaRPr lang="en-GB" sz="2400" dirty="0"/>
          </a:p>
          <a:p>
            <a:pPr marL="342900" lvl="0" indent="-342900">
              <a:buFont typeface="Wingdings" charset="2"/>
              <a:buChar char="§"/>
            </a:pPr>
            <a:r>
              <a:rPr lang="en-GB" sz="2400" i="1" dirty="0"/>
              <a:t>Empowers </a:t>
            </a:r>
            <a:r>
              <a:rPr lang="en-GB" sz="2400" i="1" dirty="0" smtClean="0"/>
              <a:t>people </a:t>
            </a:r>
            <a:r>
              <a:rPr lang="en-GB" sz="2400" i="1" dirty="0"/>
              <a:t>to understand the world through their efforts to change it</a:t>
            </a:r>
            <a:endParaRPr lang="en-GB" sz="2400" dirty="0"/>
          </a:p>
          <a:p>
            <a:pPr marL="342900" lvl="0" indent="-342900">
              <a:buFont typeface="Wingdings" charset="2"/>
              <a:buChar char="§"/>
            </a:pPr>
            <a:r>
              <a:rPr lang="en-GB" sz="2400" i="1" dirty="0"/>
              <a:t>Shifts power in the research process by deeply involving those that otherwise would be research subjects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9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Participation</a:t>
            </a:r>
          </a:p>
          <a:p>
            <a:r>
              <a:rPr lang="en-GB" dirty="0"/>
              <a:t>Full inclusion and appreciation of </a:t>
            </a:r>
            <a:r>
              <a:rPr lang="en-GB" dirty="0" smtClean="0"/>
              <a:t>people’s knowledge</a:t>
            </a:r>
          </a:p>
          <a:p>
            <a:r>
              <a:rPr lang="en-GB" dirty="0" smtClean="0"/>
              <a:t>Individual and collective action</a:t>
            </a:r>
          </a:p>
          <a:p>
            <a:r>
              <a:rPr lang="en-GB" dirty="0" err="1" smtClean="0"/>
              <a:t>Conscientisation</a:t>
            </a:r>
            <a:r>
              <a:rPr lang="en-GB" dirty="0" smtClean="0"/>
              <a:t> and social change</a:t>
            </a:r>
          </a:p>
          <a:p>
            <a:r>
              <a:rPr lang="en-GB" dirty="0" smtClean="0"/>
              <a:t>Researcher flexibility and responsiveness</a:t>
            </a:r>
          </a:p>
          <a:p>
            <a:r>
              <a:rPr lang="en-GB" dirty="0" smtClean="0"/>
              <a:t>Recognising different sources of people’s oppression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0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67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1133475"/>
          </a:xfrm>
        </p:spPr>
        <p:txBody>
          <a:bodyPr/>
          <a:lstStyle/>
          <a:p>
            <a:r>
              <a:rPr lang="en-US" dirty="0" smtClean="0"/>
              <a:t>Tools used </a:t>
            </a:r>
            <a:r>
              <a:rPr lang="en-US" smtClean="0"/>
              <a:t>in 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Tools used for PAR data collection include:</a:t>
            </a:r>
          </a:p>
          <a:p>
            <a:pPr lvl="1"/>
            <a:r>
              <a:rPr lang="en-US" dirty="0" smtClean="0"/>
              <a:t>Backward and forward visioning</a:t>
            </a:r>
          </a:p>
          <a:p>
            <a:pPr lvl="1"/>
            <a:r>
              <a:rPr lang="en-US" dirty="0" smtClean="0"/>
              <a:t>Historical timelines</a:t>
            </a:r>
          </a:p>
          <a:p>
            <a:pPr lvl="1"/>
            <a:r>
              <a:rPr lang="en-US" dirty="0" smtClean="0"/>
              <a:t>Transect walks</a:t>
            </a:r>
          </a:p>
          <a:p>
            <a:pPr lvl="1"/>
            <a:r>
              <a:rPr lang="en-US" dirty="0" smtClean="0"/>
              <a:t>Storytelling</a:t>
            </a:r>
          </a:p>
          <a:p>
            <a:pPr lvl="1"/>
            <a:r>
              <a:rPr lang="en-US" dirty="0" smtClean="0"/>
              <a:t>Body mapping</a:t>
            </a:r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1246" y="1133475"/>
            <a:ext cx="4222553" cy="56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220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Wingdings</vt:lpstr>
      <vt:lpstr>Arial</vt:lpstr>
      <vt:lpstr>Office Theme</vt:lpstr>
      <vt:lpstr>Principles of Participatory Action Research</vt:lpstr>
      <vt:lpstr>What is Participatory Action Research</vt:lpstr>
      <vt:lpstr>PAR is a collaborative process</vt:lpstr>
      <vt:lpstr>PAR is:</vt:lpstr>
      <vt:lpstr>Principles of PAR</vt:lpstr>
      <vt:lpstr>PowerPoint Presentation</vt:lpstr>
      <vt:lpstr>Tools used in PAR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mela.chiponda@cad.org.zw</dc:creator>
  <cp:lastModifiedBy>mela.chiponda@cad.org.zw</cp:lastModifiedBy>
  <cp:revision>12</cp:revision>
  <dcterms:created xsi:type="dcterms:W3CDTF">2020-11-11T15:40:27Z</dcterms:created>
  <dcterms:modified xsi:type="dcterms:W3CDTF">2020-11-11T17:15:09Z</dcterms:modified>
</cp:coreProperties>
</file>