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Lato" panose="020F0502020204030203" pitchFamily="34" charset="0"/>
      <p:regular r:id="rId23"/>
      <p:bold r:id="rId24"/>
      <p:italic r:id="rId25"/>
      <p:boldItalic r:id="rId26"/>
    </p:embeddedFont>
    <p:embeddedFont>
      <p:font typeface="Raleway" pitchFamily="2" charset="77"/>
      <p:regular r:id="rId27"/>
      <p:bold r:id="rId28"/>
      <p:italic r:id="rId29"/>
      <p:boldItalic r:id="rId30"/>
    </p:embeddedFont>
    <p:embeddedFont>
      <p:font typeface="Roboto Black" panose="02000000000000000000" pitchFamily="2" charset="0"/>
      <p:bold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p:cViewPr varScale="1">
        <p:scale>
          <a:sx n="156" d="100"/>
          <a:sy n="156" d="100"/>
        </p:scale>
        <p:origin x="360"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mi.sanu.ac.rs/~kosta/O%20strogosti%20u%20nauci.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aminosdelavilla.or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c77944264a_0_2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c77944264a_0_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c84ce59cc7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c84ce59cc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c84ce59cc7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c84ce59cc7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c84ce59cc7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c84ce59cc7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c84ce59cc7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c84ce59cc7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c84ce59cc7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c84ce59cc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c77944264a_0_1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c77944264a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b8eed5c22_0_2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3b8eed5c22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c84ce59cc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c84ce59cc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b8eed5c22_0_1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3b8eed5c22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c77944264a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c77944264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3b8eed5c22_0_1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3b8eed5c22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b8eed5c22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3b8eed5c22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b8eed5c22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3b8eed5c22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c77944264a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c77944264a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u="sng">
                <a:solidFill>
                  <a:schemeClr val="hlink"/>
                </a:solidFill>
                <a:hlinkClick r:id="rId3"/>
              </a:rPr>
              <a:t>http://www.mi.sanu.ac.rs/~kosta/O%20strogosti%20u%20nauci.pdf</a:t>
            </a:r>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c77944264a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c77944264a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u="sng">
                <a:solidFill>
                  <a:schemeClr val="hlink"/>
                </a:solidFill>
                <a:hlinkClick r:id="rId3"/>
              </a:rPr>
              <a:t>https://caminosdelavilla.org/</a:t>
            </a: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c77944264a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c77944264a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c77944264a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c77944264a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c77944264a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c77944264a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burden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50"/>
        <p:cNvGrpSpPr/>
        <p:nvPr/>
      </p:nvGrpSpPr>
      <p:grpSpPr>
        <a:xfrm>
          <a:off x="0" y="0"/>
          <a:ext cx="0" cy="0"/>
          <a:chOff x="0" y="0"/>
          <a:chExt cx="0" cy="0"/>
        </a:xfrm>
      </p:grpSpPr>
      <p:sp>
        <p:nvSpPr>
          <p:cNvPr id="51" name="Google Shape;51;p13"/>
          <p:cNvSpPr txBox="1">
            <a:spLocks noGrp="1"/>
          </p:cNvSpPr>
          <p:nvPr>
            <p:ph type="sldNum" idx="12"/>
          </p:nvPr>
        </p:nvSpPr>
        <p:spPr>
          <a:xfrm>
            <a:off x="8684343" y="4700817"/>
            <a:ext cx="336900" cy="318300"/>
          </a:xfrm>
          <a:prstGeom prst="rect">
            <a:avLst/>
          </a:prstGeom>
          <a:noFill/>
          <a:ln>
            <a:noFill/>
          </a:ln>
        </p:spPr>
        <p:txBody>
          <a:bodyPr spcFirstLastPara="1" wrap="square" lIns="91400" tIns="91400" rIns="91400" bIns="91400" anchor="ctr" anchorCtr="0">
            <a:noAutofit/>
          </a:bodyPr>
          <a:lstStyle>
            <a:lvl1pPr marL="0" marR="0" lvl="0" indent="0" algn="r" rtl="0">
              <a:lnSpc>
                <a:spcPct val="100000"/>
              </a:lnSpc>
              <a:spcBef>
                <a:spcPts val="0"/>
              </a:spcBef>
              <a:spcAft>
                <a:spcPts val="0"/>
              </a:spcAft>
              <a:buClr>
                <a:srgbClr val="585858"/>
              </a:buClr>
              <a:buFont typeface="Arial"/>
              <a:buNone/>
              <a:defRPr sz="1000" b="0" i="0" u="none" strike="noStrike" cap="none">
                <a:solidFill>
                  <a:srgbClr val="585858"/>
                </a:solidFill>
                <a:latin typeface="Arial"/>
                <a:ea typeface="Arial"/>
                <a:cs typeface="Arial"/>
                <a:sym typeface="Arial"/>
              </a:defRPr>
            </a:lvl1pPr>
            <a:lvl2pPr marL="0" marR="0" lvl="1" indent="0" algn="r" rtl="0">
              <a:lnSpc>
                <a:spcPct val="100000"/>
              </a:lnSpc>
              <a:spcBef>
                <a:spcPts val="0"/>
              </a:spcBef>
              <a:spcAft>
                <a:spcPts val="0"/>
              </a:spcAft>
              <a:buClr>
                <a:srgbClr val="585858"/>
              </a:buClr>
              <a:buFont typeface="Arial"/>
              <a:buNone/>
              <a:defRPr sz="1000" b="0" i="0" u="none" strike="noStrike" cap="none">
                <a:solidFill>
                  <a:srgbClr val="585858"/>
                </a:solidFill>
                <a:latin typeface="Arial"/>
                <a:ea typeface="Arial"/>
                <a:cs typeface="Arial"/>
                <a:sym typeface="Arial"/>
              </a:defRPr>
            </a:lvl2pPr>
            <a:lvl3pPr marL="0" marR="0" lvl="2" indent="0" algn="r" rtl="0">
              <a:lnSpc>
                <a:spcPct val="100000"/>
              </a:lnSpc>
              <a:spcBef>
                <a:spcPts val="0"/>
              </a:spcBef>
              <a:spcAft>
                <a:spcPts val="0"/>
              </a:spcAft>
              <a:buClr>
                <a:srgbClr val="585858"/>
              </a:buClr>
              <a:buFont typeface="Arial"/>
              <a:buNone/>
              <a:defRPr sz="1000" b="0" i="0" u="none" strike="noStrike" cap="none">
                <a:solidFill>
                  <a:srgbClr val="585858"/>
                </a:solidFill>
                <a:latin typeface="Arial"/>
                <a:ea typeface="Arial"/>
                <a:cs typeface="Arial"/>
                <a:sym typeface="Arial"/>
              </a:defRPr>
            </a:lvl3pPr>
            <a:lvl4pPr marL="0" marR="0" lvl="3" indent="0" algn="r" rtl="0">
              <a:lnSpc>
                <a:spcPct val="100000"/>
              </a:lnSpc>
              <a:spcBef>
                <a:spcPts val="0"/>
              </a:spcBef>
              <a:spcAft>
                <a:spcPts val="0"/>
              </a:spcAft>
              <a:buClr>
                <a:srgbClr val="585858"/>
              </a:buClr>
              <a:buFont typeface="Arial"/>
              <a:buNone/>
              <a:defRPr sz="1000" b="0" i="0" u="none" strike="noStrike" cap="none">
                <a:solidFill>
                  <a:srgbClr val="585858"/>
                </a:solidFill>
                <a:latin typeface="Arial"/>
                <a:ea typeface="Arial"/>
                <a:cs typeface="Arial"/>
                <a:sym typeface="Arial"/>
              </a:defRPr>
            </a:lvl4pPr>
            <a:lvl5pPr marL="0" marR="0" lvl="4" indent="0" algn="r" rtl="0">
              <a:lnSpc>
                <a:spcPct val="100000"/>
              </a:lnSpc>
              <a:spcBef>
                <a:spcPts val="0"/>
              </a:spcBef>
              <a:spcAft>
                <a:spcPts val="0"/>
              </a:spcAft>
              <a:buClr>
                <a:srgbClr val="585858"/>
              </a:buClr>
              <a:buFont typeface="Arial"/>
              <a:buNone/>
              <a:defRPr sz="1000" b="0" i="0" u="none" strike="noStrike" cap="none">
                <a:solidFill>
                  <a:srgbClr val="585858"/>
                </a:solidFill>
                <a:latin typeface="Arial"/>
                <a:ea typeface="Arial"/>
                <a:cs typeface="Arial"/>
                <a:sym typeface="Arial"/>
              </a:defRPr>
            </a:lvl5pPr>
            <a:lvl6pPr marL="0" marR="0" lvl="5" indent="0" algn="r" rtl="0">
              <a:lnSpc>
                <a:spcPct val="100000"/>
              </a:lnSpc>
              <a:spcBef>
                <a:spcPts val="0"/>
              </a:spcBef>
              <a:spcAft>
                <a:spcPts val="0"/>
              </a:spcAft>
              <a:buClr>
                <a:srgbClr val="585858"/>
              </a:buClr>
              <a:buFont typeface="Arial"/>
              <a:buNone/>
              <a:defRPr sz="1000" b="0" i="0" u="none" strike="noStrike" cap="none">
                <a:solidFill>
                  <a:srgbClr val="585858"/>
                </a:solidFill>
                <a:latin typeface="Arial"/>
                <a:ea typeface="Arial"/>
                <a:cs typeface="Arial"/>
                <a:sym typeface="Arial"/>
              </a:defRPr>
            </a:lvl6pPr>
            <a:lvl7pPr marL="0" marR="0" lvl="6" indent="0" algn="r" rtl="0">
              <a:lnSpc>
                <a:spcPct val="100000"/>
              </a:lnSpc>
              <a:spcBef>
                <a:spcPts val="0"/>
              </a:spcBef>
              <a:spcAft>
                <a:spcPts val="0"/>
              </a:spcAft>
              <a:buClr>
                <a:srgbClr val="585858"/>
              </a:buClr>
              <a:buFont typeface="Arial"/>
              <a:buNone/>
              <a:defRPr sz="1000" b="0" i="0" u="none" strike="noStrike" cap="none">
                <a:solidFill>
                  <a:srgbClr val="585858"/>
                </a:solidFill>
                <a:latin typeface="Arial"/>
                <a:ea typeface="Arial"/>
                <a:cs typeface="Arial"/>
                <a:sym typeface="Arial"/>
              </a:defRPr>
            </a:lvl7pPr>
            <a:lvl8pPr marL="0" marR="0" lvl="7" indent="0" algn="r" rtl="0">
              <a:lnSpc>
                <a:spcPct val="100000"/>
              </a:lnSpc>
              <a:spcBef>
                <a:spcPts val="0"/>
              </a:spcBef>
              <a:spcAft>
                <a:spcPts val="0"/>
              </a:spcAft>
              <a:buClr>
                <a:srgbClr val="585858"/>
              </a:buClr>
              <a:buFont typeface="Arial"/>
              <a:buNone/>
              <a:defRPr sz="1000" b="0" i="0" u="none" strike="noStrike" cap="none">
                <a:solidFill>
                  <a:srgbClr val="585858"/>
                </a:solidFill>
                <a:latin typeface="Arial"/>
                <a:ea typeface="Arial"/>
                <a:cs typeface="Arial"/>
                <a:sym typeface="Arial"/>
              </a:defRPr>
            </a:lvl8pPr>
            <a:lvl9pPr marL="0" marR="0" lvl="8" indent="0" algn="r" rtl="0">
              <a:lnSpc>
                <a:spcPct val="100000"/>
              </a:lnSpc>
              <a:spcBef>
                <a:spcPts val="0"/>
              </a:spcBef>
              <a:spcAft>
                <a:spcPts val="0"/>
              </a:spcAft>
              <a:buClr>
                <a:srgbClr val="585858"/>
              </a:buClr>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1">
  <p:cSld name="Title and body 1">
    <p:spTree>
      <p:nvGrpSpPr>
        <p:cNvPr id="1" name="Shape 52"/>
        <p:cNvGrpSpPr/>
        <p:nvPr/>
      </p:nvGrpSpPr>
      <p:grpSpPr>
        <a:xfrm>
          <a:off x="0" y="0"/>
          <a:ext cx="0" cy="0"/>
          <a:chOff x="0" y="0"/>
          <a:chExt cx="0" cy="0"/>
        </a:xfrm>
      </p:grpSpPr>
      <p:sp>
        <p:nvSpPr>
          <p:cNvPr id="53" name="Google Shape;53;p14"/>
          <p:cNvSpPr txBox="1">
            <a:spLocks noGrp="1"/>
          </p:cNvSpPr>
          <p:nvPr>
            <p:ph type="title"/>
          </p:nvPr>
        </p:nvSpPr>
        <p:spPr>
          <a:xfrm>
            <a:off x="311698" y="445025"/>
            <a:ext cx="8520600" cy="5727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sp>
        <p:nvSpPr>
          <p:cNvPr id="54" name="Google Shape;54;p14"/>
          <p:cNvSpPr txBox="1">
            <a:spLocks noGrp="1"/>
          </p:cNvSpPr>
          <p:nvPr>
            <p:ph type="body" idx="1"/>
          </p:nvPr>
        </p:nvSpPr>
        <p:spPr>
          <a:xfrm>
            <a:off x="311698" y="1152475"/>
            <a:ext cx="8520600" cy="34164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1600"/>
              </a:spcBef>
              <a:spcAft>
                <a:spcPts val="0"/>
              </a:spcAft>
              <a:buClr>
                <a:srgbClr val="585858"/>
              </a:buClr>
              <a:buSzPts val="1800"/>
              <a:buFont typeface="Arial"/>
              <a:buNone/>
              <a:defRPr sz="1800" b="0" i="0" u="none" strike="noStrike" cap="none">
                <a:solidFill>
                  <a:srgbClr val="585858"/>
                </a:solidFill>
                <a:latin typeface="Arial"/>
                <a:ea typeface="Arial"/>
                <a:cs typeface="Arial"/>
                <a:sym typeface="Arial"/>
              </a:defRPr>
            </a:lvl1pPr>
            <a:lvl2pPr marL="914400" marR="0" lvl="1" indent="-228600" algn="l" rtl="0">
              <a:lnSpc>
                <a:spcPct val="115000"/>
              </a:lnSpc>
              <a:spcBef>
                <a:spcPts val="1600"/>
              </a:spcBef>
              <a:spcAft>
                <a:spcPts val="0"/>
              </a:spcAft>
              <a:buClr>
                <a:srgbClr val="585858"/>
              </a:buClr>
              <a:buSzPts val="1400"/>
              <a:buFont typeface="Arial"/>
              <a:buNone/>
              <a:defRPr sz="1800" b="0" i="0" u="none" strike="noStrike" cap="none">
                <a:solidFill>
                  <a:srgbClr val="585858"/>
                </a:solidFill>
                <a:latin typeface="Arial"/>
                <a:ea typeface="Arial"/>
                <a:cs typeface="Arial"/>
                <a:sym typeface="Arial"/>
              </a:defRPr>
            </a:lvl2pPr>
            <a:lvl3pPr marL="1371600" marR="0" lvl="2" indent="-228600" algn="l" rtl="0">
              <a:lnSpc>
                <a:spcPct val="115000"/>
              </a:lnSpc>
              <a:spcBef>
                <a:spcPts val="1600"/>
              </a:spcBef>
              <a:spcAft>
                <a:spcPts val="0"/>
              </a:spcAft>
              <a:buClr>
                <a:srgbClr val="585858"/>
              </a:buClr>
              <a:buSzPts val="1400"/>
              <a:buFont typeface="Arial"/>
              <a:buNone/>
              <a:defRPr sz="1800" b="0" i="0" u="none" strike="noStrike" cap="none">
                <a:solidFill>
                  <a:srgbClr val="585858"/>
                </a:solidFill>
                <a:latin typeface="Arial"/>
                <a:ea typeface="Arial"/>
                <a:cs typeface="Arial"/>
                <a:sym typeface="Arial"/>
              </a:defRPr>
            </a:lvl3pPr>
            <a:lvl4pPr marL="1828800" marR="0" lvl="3" indent="-228600" algn="l" rtl="0">
              <a:lnSpc>
                <a:spcPct val="115000"/>
              </a:lnSpc>
              <a:spcBef>
                <a:spcPts val="1600"/>
              </a:spcBef>
              <a:spcAft>
                <a:spcPts val="0"/>
              </a:spcAft>
              <a:buClr>
                <a:srgbClr val="585858"/>
              </a:buClr>
              <a:buSzPts val="1400"/>
              <a:buFont typeface="Arial"/>
              <a:buNone/>
              <a:defRPr sz="1800" b="0" i="0" u="none" strike="noStrike" cap="none">
                <a:solidFill>
                  <a:srgbClr val="585858"/>
                </a:solidFill>
                <a:latin typeface="Arial"/>
                <a:ea typeface="Arial"/>
                <a:cs typeface="Arial"/>
                <a:sym typeface="Arial"/>
              </a:defRPr>
            </a:lvl4pPr>
            <a:lvl5pPr marL="2286000" marR="0" lvl="4" indent="-228600" algn="l" rtl="0">
              <a:lnSpc>
                <a:spcPct val="115000"/>
              </a:lnSpc>
              <a:spcBef>
                <a:spcPts val="1600"/>
              </a:spcBef>
              <a:spcAft>
                <a:spcPts val="0"/>
              </a:spcAft>
              <a:buClr>
                <a:srgbClr val="585858"/>
              </a:buClr>
              <a:buSzPts val="1400"/>
              <a:buFont typeface="Arial"/>
              <a:buNone/>
              <a:defRPr sz="1800" b="0" i="0" u="none" strike="noStrike" cap="none">
                <a:solidFill>
                  <a:srgbClr val="585858"/>
                </a:solidFill>
                <a:latin typeface="Arial"/>
                <a:ea typeface="Arial"/>
                <a:cs typeface="Arial"/>
                <a:sym typeface="Arial"/>
              </a:defRPr>
            </a:lvl5pPr>
            <a:lvl6pPr marL="2743200" marR="0" lvl="5" indent="-228600" algn="l" rtl="0">
              <a:lnSpc>
                <a:spcPct val="115000"/>
              </a:lnSpc>
              <a:spcBef>
                <a:spcPts val="1600"/>
              </a:spcBef>
              <a:spcAft>
                <a:spcPts val="0"/>
              </a:spcAft>
              <a:buClr>
                <a:srgbClr val="585858"/>
              </a:buClr>
              <a:buSzPts val="1400"/>
              <a:buFont typeface="Arial"/>
              <a:buNone/>
              <a:defRPr sz="1800" b="0" i="0" u="none" strike="noStrike" cap="none">
                <a:solidFill>
                  <a:srgbClr val="585858"/>
                </a:solidFill>
                <a:latin typeface="Arial"/>
                <a:ea typeface="Arial"/>
                <a:cs typeface="Arial"/>
                <a:sym typeface="Arial"/>
              </a:defRPr>
            </a:lvl6pPr>
            <a:lvl7pPr marL="3200400" marR="0" lvl="6" indent="-228600" algn="l" rtl="0">
              <a:lnSpc>
                <a:spcPct val="115000"/>
              </a:lnSpc>
              <a:spcBef>
                <a:spcPts val="1600"/>
              </a:spcBef>
              <a:spcAft>
                <a:spcPts val="0"/>
              </a:spcAft>
              <a:buClr>
                <a:srgbClr val="585858"/>
              </a:buClr>
              <a:buSzPts val="1400"/>
              <a:buFont typeface="Arial"/>
              <a:buNone/>
              <a:defRPr sz="1800" b="0" i="0" u="none" strike="noStrike" cap="none">
                <a:solidFill>
                  <a:srgbClr val="585858"/>
                </a:solidFill>
                <a:latin typeface="Arial"/>
                <a:ea typeface="Arial"/>
                <a:cs typeface="Arial"/>
                <a:sym typeface="Arial"/>
              </a:defRPr>
            </a:lvl7pPr>
            <a:lvl8pPr marL="3657600" marR="0" lvl="7" indent="-228600" algn="l" rtl="0">
              <a:lnSpc>
                <a:spcPct val="115000"/>
              </a:lnSpc>
              <a:spcBef>
                <a:spcPts val="1600"/>
              </a:spcBef>
              <a:spcAft>
                <a:spcPts val="0"/>
              </a:spcAft>
              <a:buClr>
                <a:srgbClr val="585858"/>
              </a:buClr>
              <a:buSzPts val="1400"/>
              <a:buFont typeface="Arial"/>
              <a:buNone/>
              <a:defRPr sz="1800" b="0" i="0" u="none" strike="noStrike" cap="none">
                <a:solidFill>
                  <a:srgbClr val="585858"/>
                </a:solidFill>
                <a:latin typeface="Arial"/>
                <a:ea typeface="Arial"/>
                <a:cs typeface="Arial"/>
                <a:sym typeface="Arial"/>
              </a:defRPr>
            </a:lvl8pPr>
            <a:lvl9pPr marL="4114800" marR="0" lvl="8" indent="-228600" algn="l" rtl="0">
              <a:lnSpc>
                <a:spcPct val="115000"/>
              </a:lnSpc>
              <a:spcBef>
                <a:spcPts val="1600"/>
              </a:spcBef>
              <a:spcAft>
                <a:spcPts val="0"/>
              </a:spcAft>
              <a:buClr>
                <a:srgbClr val="585858"/>
              </a:buClr>
              <a:buSzPts val="1400"/>
              <a:buFont typeface="Arial"/>
              <a:buNone/>
              <a:defRPr sz="1800" b="0" i="0" u="none" strike="noStrike" cap="none">
                <a:solidFill>
                  <a:srgbClr val="585858"/>
                </a:solidFill>
                <a:latin typeface="Arial"/>
                <a:ea typeface="Arial"/>
                <a:cs typeface="Arial"/>
                <a:sym typeface="Arial"/>
              </a:defRPr>
            </a:lvl9pPr>
          </a:lstStyle>
          <a:p>
            <a:endParaRPr/>
          </a:p>
        </p:txBody>
      </p:sp>
      <p:sp>
        <p:nvSpPr>
          <p:cNvPr id="55" name="Google Shape;55;p14"/>
          <p:cNvSpPr txBox="1">
            <a:spLocks noGrp="1"/>
          </p:cNvSpPr>
          <p:nvPr>
            <p:ph type="sldNum" idx="12"/>
          </p:nvPr>
        </p:nvSpPr>
        <p:spPr>
          <a:xfrm>
            <a:off x="8684343" y="4700817"/>
            <a:ext cx="336900" cy="318300"/>
          </a:xfrm>
          <a:prstGeom prst="rect">
            <a:avLst/>
          </a:prstGeom>
          <a:noFill/>
          <a:ln>
            <a:noFill/>
          </a:ln>
        </p:spPr>
        <p:txBody>
          <a:bodyPr spcFirstLastPara="1" wrap="square" lIns="91400" tIns="91400" rIns="91400" bIns="91400" anchor="ctr" anchorCtr="0">
            <a:noAutofit/>
          </a:bodyPr>
          <a:lstStyle>
            <a:lvl1pPr marL="0" marR="0" lvl="0" indent="0" algn="r" rtl="0">
              <a:lnSpc>
                <a:spcPct val="100000"/>
              </a:lnSpc>
              <a:spcBef>
                <a:spcPts val="0"/>
              </a:spcBef>
              <a:spcAft>
                <a:spcPts val="0"/>
              </a:spcAft>
              <a:buClr>
                <a:srgbClr val="585858"/>
              </a:buClr>
              <a:buFont typeface="Arial"/>
              <a:buNone/>
              <a:defRPr sz="1000" b="0" i="0" u="none" strike="noStrike" cap="none">
                <a:solidFill>
                  <a:srgbClr val="585858"/>
                </a:solidFill>
                <a:latin typeface="Arial"/>
                <a:ea typeface="Arial"/>
                <a:cs typeface="Arial"/>
                <a:sym typeface="Arial"/>
              </a:defRPr>
            </a:lvl1pPr>
            <a:lvl2pPr marL="0" marR="0" lvl="1" indent="0" algn="r" rtl="0">
              <a:lnSpc>
                <a:spcPct val="100000"/>
              </a:lnSpc>
              <a:spcBef>
                <a:spcPts val="0"/>
              </a:spcBef>
              <a:spcAft>
                <a:spcPts val="0"/>
              </a:spcAft>
              <a:buClr>
                <a:srgbClr val="585858"/>
              </a:buClr>
              <a:buFont typeface="Arial"/>
              <a:buNone/>
              <a:defRPr sz="1000" b="0" i="0" u="none" strike="noStrike" cap="none">
                <a:solidFill>
                  <a:srgbClr val="585858"/>
                </a:solidFill>
                <a:latin typeface="Arial"/>
                <a:ea typeface="Arial"/>
                <a:cs typeface="Arial"/>
                <a:sym typeface="Arial"/>
              </a:defRPr>
            </a:lvl2pPr>
            <a:lvl3pPr marL="0" marR="0" lvl="2" indent="0" algn="r" rtl="0">
              <a:lnSpc>
                <a:spcPct val="100000"/>
              </a:lnSpc>
              <a:spcBef>
                <a:spcPts val="0"/>
              </a:spcBef>
              <a:spcAft>
                <a:spcPts val="0"/>
              </a:spcAft>
              <a:buClr>
                <a:srgbClr val="585858"/>
              </a:buClr>
              <a:buFont typeface="Arial"/>
              <a:buNone/>
              <a:defRPr sz="1000" b="0" i="0" u="none" strike="noStrike" cap="none">
                <a:solidFill>
                  <a:srgbClr val="585858"/>
                </a:solidFill>
                <a:latin typeface="Arial"/>
                <a:ea typeface="Arial"/>
                <a:cs typeface="Arial"/>
                <a:sym typeface="Arial"/>
              </a:defRPr>
            </a:lvl3pPr>
            <a:lvl4pPr marL="0" marR="0" lvl="3" indent="0" algn="r" rtl="0">
              <a:lnSpc>
                <a:spcPct val="100000"/>
              </a:lnSpc>
              <a:spcBef>
                <a:spcPts val="0"/>
              </a:spcBef>
              <a:spcAft>
                <a:spcPts val="0"/>
              </a:spcAft>
              <a:buClr>
                <a:srgbClr val="585858"/>
              </a:buClr>
              <a:buFont typeface="Arial"/>
              <a:buNone/>
              <a:defRPr sz="1000" b="0" i="0" u="none" strike="noStrike" cap="none">
                <a:solidFill>
                  <a:srgbClr val="585858"/>
                </a:solidFill>
                <a:latin typeface="Arial"/>
                <a:ea typeface="Arial"/>
                <a:cs typeface="Arial"/>
                <a:sym typeface="Arial"/>
              </a:defRPr>
            </a:lvl4pPr>
            <a:lvl5pPr marL="0" marR="0" lvl="4" indent="0" algn="r" rtl="0">
              <a:lnSpc>
                <a:spcPct val="100000"/>
              </a:lnSpc>
              <a:spcBef>
                <a:spcPts val="0"/>
              </a:spcBef>
              <a:spcAft>
                <a:spcPts val="0"/>
              </a:spcAft>
              <a:buClr>
                <a:srgbClr val="585858"/>
              </a:buClr>
              <a:buFont typeface="Arial"/>
              <a:buNone/>
              <a:defRPr sz="1000" b="0" i="0" u="none" strike="noStrike" cap="none">
                <a:solidFill>
                  <a:srgbClr val="585858"/>
                </a:solidFill>
                <a:latin typeface="Arial"/>
                <a:ea typeface="Arial"/>
                <a:cs typeface="Arial"/>
                <a:sym typeface="Arial"/>
              </a:defRPr>
            </a:lvl5pPr>
            <a:lvl6pPr marL="0" marR="0" lvl="5" indent="0" algn="r" rtl="0">
              <a:lnSpc>
                <a:spcPct val="100000"/>
              </a:lnSpc>
              <a:spcBef>
                <a:spcPts val="0"/>
              </a:spcBef>
              <a:spcAft>
                <a:spcPts val="0"/>
              </a:spcAft>
              <a:buClr>
                <a:srgbClr val="585858"/>
              </a:buClr>
              <a:buFont typeface="Arial"/>
              <a:buNone/>
              <a:defRPr sz="1000" b="0" i="0" u="none" strike="noStrike" cap="none">
                <a:solidFill>
                  <a:srgbClr val="585858"/>
                </a:solidFill>
                <a:latin typeface="Arial"/>
                <a:ea typeface="Arial"/>
                <a:cs typeface="Arial"/>
                <a:sym typeface="Arial"/>
              </a:defRPr>
            </a:lvl6pPr>
            <a:lvl7pPr marL="0" marR="0" lvl="6" indent="0" algn="r" rtl="0">
              <a:lnSpc>
                <a:spcPct val="100000"/>
              </a:lnSpc>
              <a:spcBef>
                <a:spcPts val="0"/>
              </a:spcBef>
              <a:spcAft>
                <a:spcPts val="0"/>
              </a:spcAft>
              <a:buClr>
                <a:srgbClr val="585858"/>
              </a:buClr>
              <a:buFont typeface="Arial"/>
              <a:buNone/>
              <a:defRPr sz="1000" b="0" i="0" u="none" strike="noStrike" cap="none">
                <a:solidFill>
                  <a:srgbClr val="585858"/>
                </a:solidFill>
                <a:latin typeface="Arial"/>
                <a:ea typeface="Arial"/>
                <a:cs typeface="Arial"/>
                <a:sym typeface="Arial"/>
              </a:defRPr>
            </a:lvl7pPr>
            <a:lvl8pPr marL="0" marR="0" lvl="7" indent="0" algn="r" rtl="0">
              <a:lnSpc>
                <a:spcPct val="100000"/>
              </a:lnSpc>
              <a:spcBef>
                <a:spcPts val="0"/>
              </a:spcBef>
              <a:spcAft>
                <a:spcPts val="0"/>
              </a:spcAft>
              <a:buClr>
                <a:srgbClr val="585858"/>
              </a:buClr>
              <a:buFont typeface="Arial"/>
              <a:buNone/>
              <a:defRPr sz="1000" b="0" i="0" u="none" strike="noStrike" cap="none">
                <a:solidFill>
                  <a:srgbClr val="585858"/>
                </a:solidFill>
                <a:latin typeface="Arial"/>
                <a:ea typeface="Arial"/>
                <a:cs typeface="Arial"/>
                <a:sym typeface="Arial"/>
              </a:defRPr>
            </a:lvl8pPr>
            <a:lvl9pPr marL="0" marR="0" lvl="8" indent="0" algn="r" rtl="0">
              <a:lnSpc>
                <a:spcPct val="100000"/>
              </a:lnSpc>
              <a:spcBef>
                <a:spcPts val="0"/>
              </a:spcBef>
              <a:spcAft>
                <a:spcPts val="0"/>
              </a:spcAft>
              <a:buClr>
                <a:srgbClr val="585858"/>
              </a:buClr>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gif"/><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www.mi.sanu.ac.rs/~kosta/O%20strogosti%20u%20nauci.pdf"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s://caminosdelavilla.org/" TargetMode="Externa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0" name="Google Shape;60;p15"/>
          <p:cNvSpPr txBox="1"/>
          <p:nvPr/>
        </p:nvSpPr>
        <p:spPr>
          <a:xfrm>
            <a:off x="729450" y="1322450"/>
            <a:ext cx="8057400" cy="166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4800">
                <a:solidFill>
                  <a:srgbClr val="1A1A1A"/>
                </a:solidFill>
                <a:latin typeface="Roboto Black"/>
                <a:ea typeface="Roboto Black"/>
                <a:cs typeface="Roboto Black"/>
                <a:sym typeface="Roboto Black"/>
              </a:rPr>
              <a:t>Participatory data collection</a:t>
            </a:r>
            <a:endParaRPr sz="4800">
              <a:solidFill>
                <a:srgbClr val="1A1A1A"/>
              </a:solidFill>
              <a:latin typeface="Roboto Black"/>
              <a:ea typeface="Roboto Black"/>
              <a:cs typeface="Roboto Black"/>
              <a:sym typeface="Roboto Black"/>
            </a:endParaRPr>
          </a:p>
          <a:p>
            <a:pPr marL="0" lvl="0" indent="0" algn="l" rtl="0">
              <a:spcBef>
                <a:spcPts val="0"/>
              </a:spcBef>
              <a:spcAft>
                <a:spcPts val="0"/>
              </a:spcAft>
              <a:buNone/>
            </a:pPr>
            <a:r>
              <a:rPr lang="es" sz="4200" b="1">
                <a:solidFill>
                  <a:srgbClr val="1A1A1A"/>
                </a:solidFill>
                <a:latin typeface="Raleway"/>
                <a:ea typeface="Raleway"/>
                <a:cs typeface="Raleway"/>
                <a:sym typeface="Raleway"/>
              </a:rPr>
              <a:t>in the villas of Buenos Aires.</a:t>
            </a:r>
            <a:endParaRPr sz="4200" b="1">
              <a:solidFill>
                <a:srgbClr val="1A1A1A"/>
              </a:solidFill>
              <a:latin typeface="Raleway"/>
              <a:ea typeface="Raleway"/>
              <a:cs typeface="Raleway"/>
              <a:sym typeface="Raleway"/>
            </a:endParaRPr>
          </a:p>
        </p:txBody>
      </p:sp>
      <p:sp>
        <p:nvSpPr>
          <p:cNvPr id="61" name="Google Shape;61;p15"/>
          <p:cNvSpPr txBox="1"/>
          <p:nvPr/>
        </p:nvSpPr>
        <p:spPr>
          <a:xfrm>
            <a:off x="729450" y="2998275"/>
            <a:ext cx="4890900" cy="5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900" b="1">
                <a:solidFill>
                  <a:srgbClr val="595959"/>
                </a:solidFill>
                <a:latin typeface="Lato"/>
                <a:ea typeface="Lato"/>
                <a:cs typeface="Lato"/>
                <a:sym typeface="Lato"/>
              </a:rPr>
              <a:t>Felipe Mesel</a:t>
            </a:r>
            <a:endParaRPr sz="1900" b="1">
              <a:solidFill>
                <a:srgbClr val="595959"/>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7"/>
        <p:cNvGrpSpPr/>
        <p:nvPr/>
      </p:nvGrpSpPr>
      <p:grpSpPr>
        <a:xfrm>
          <a:off x="0" y="0"/>
          <a:ext cx="0" cy="0"/>
          <a:chOff x="0" y="0"/>
          <a:chExt cx="0" cy="0"/>
        </a:xfrm>
      </p:grpSpPr>
      <p:sp>
        <p:nvSpPr>
          <p:cNvPr id="128" name="Google Shape;128;p24"/>
          <p:cNvSpPr txBox="1"/>
          <p:nvPr/>
        </p:nvSpPr>
        <p:spPr>
          <a:xfrm>
            <a:off x="729450" y="1318650"/>
            <a:ext cx="7688700" cy="125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2600" b="1">
                <a:solidFill>
                  <a:srgbClr val="1A1A1A"/>
                </a:solidFill>
                <a:latin typeface="Raleway"/>
                <a:ea typeface="Raleway"/>
                <a:cs typeface="Raleway"/>
                <a:sym typeface="Raleway"/>
              </a:rPr>
              <a:t>Action-research project: Legal Empowerment on informal settlements in Buenos Aires, La Paz and Quito. </a:t>
            </a:r>
            <a:endParaRPr sz="2600" b="1">
              <a:solidFill>
                <a:srgbClr val="1A1A1A"/>
              </a:solidFill>
              <a:latin typeface="Raleway"/>
              <a:ea typeface="Raleway"/>
              <a:cs typeface="Raleway"/>
              <a:sym typeface="Raleway"/>
            </a:endParaRPr>
          </a:p>
        </p:txBody>
      </p:sp>
      <p:sp>
        <p:nvSpPr>
          <p:cNvPr id="129" name="Google Shape;129;p24"/>
          <p:cNvSpPr txBox="1"/>
          <p:nvPr/>
        </p:nvSpPr>
        <p:spPr>
          <a:xfrm>
            <a:off x="680275" y="1940975"/>
            <a:ext cx="3409500" cy="29442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endParaRPr>
              <a:solidFill>
                <a:srgbClr val="595959"/>
              </a:solidFill>
              <a:latin typeface="Lato"/>
              <a:ea typeface="Lato"/>
              <a:cs typeface="Lato"/>
              <a:sym typeface="Lato"/>
            </a:endParaRPr>
          </a:p>
          <a:p>
            <a:pPr marL="0" lvl="0" indent="0" algn="l" rtl="0">
              <a:lnSpc>
                <a:spcPct val="115000"/>
              </a:lnSpc>
              <a:spcBef>
                <a:spcPts val="1600"/>
              </a:spcBef>
              <a:spcAft>
                <a:spcPts val="1600"/>
              </a:spcAft>
              <a:buNone/>
            </a:pPr>
            <a:endParaRPr>
              <a:solidFill>
                <a:srgbClr val="595959"/>
              </a:solidFill>
              <a:latin typeface="Lato"/>
              <a:ea typeface="Lato"/>
              <a:cs typeface="Lato"/>
              <a:sym typeface="Lato"/>
            </a:endParaRPr>
          </a:p>
        </p:txBody>
      </p:sp>
      <p:sp>
        <p:nvSpPr>
          <p:cNvPr id="130" name="Google Shape;130;p24"/>
          <p:cNvSpPr txBox="1"/>
          <p:nvPr/>
        </p:nvSpPr>
        <p:spPr>
          <a:xfrm>
            <a:off x="778775" y="2688400"/>
            <a:ext cx="7771500" cy="21549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 sz="1600">
                <a:latin typeface="Lato"/>
                <a:ea typeface="Lato"/>
                <a:cs typeface="Lato"/>
                <a:sym typeface="Lato"/>
              </a:rPr>
              <a:t>Aim: identify, analyze and strengthen the use of legal tools and strategies, the development of legal empowerment and promotion of effective access to justice, in informal settlements.</a:t>
            </a:r>
            <a:endParaRPr sz="1600">
              <a:latin typeface="Lato"/>
              <a:ea typeface="Lato"/>
              <a:cs typeface="Lato"/>
              <a:sym typeface="Lato"/>
            </a:endParaRPr>
          </a:p>
          <a:p>
            <a:pPr marL="0" lvl="0" indent="0" algn="l" rtl="0">
              <a:spcBef>
                <a:spcPts val="0"/>
              </a:spcBef>
              <a:spcAft>
                <a:spcPts val="0"/>
              </a:spcAft>
              <a:buNone/>
            </a:pPr>
            <a:r>
              <a:rPr lang="es" sz="1600">
                <a:latin typeface="Lato"/>
                <a:ea typeface="Lato"/>
                <a:cs typeface="Lato"/>
                <a:sym typeface="Lato"/>
              </a:rPr>
              <a:t>Thus, there were three specific objectives:</a:t>
            </a:r>
            <a:endParaRPr sz="1600">
              <a:latin typeface="Lato"/>
              <a:ea typeface="Lato"/>
              <a:cs typeface="Lato"/>
              <a:sym typeface="Lato"/>
            </a:endParaRPr>
          </a:p>
          <a:p>
            <a:pPr marL="0" lvl="0" indent="0" algn="l" rtl="0">
              <a:spcBef>
                <a:spcPts val="0"/>
              </a:spcBef>
              <a:spcAft>
                <a:spcPts val="0"/>
              </a:spcAft>
              <a:buNone/>
            </a:pPr>
            <a:endParaRPr sz="1600">
              <a:latin typeface="Lato"/>
              <a:ea typeface="Lato"/>
              <a:cs typeface="Lato"/>
              <a:sym typeface="Lato"/>
            </a:endParaRPr>
          </a:p>
          <a:p>
            <a:pPr marL="457200" lvl="0" indent="-330200" algn="l" rtl="0">
              <a:spcBef>
                <a:spcPts val="0"/>
              </a:spcBef>
              <a:spcAft>
                <a:spcPts val="0"/>
              </a:spcAft>
              <a:buSzPts val="1600"/>
              <a:buFont typeface="Lato"/>
              <a:buAutoNum type="arabicParenR"/>
            </a:pPr>
            <a:r>
              <a:rPr lang="es" sz="1600">
                <a:latin typeface="Lato"/>
                <a:ea typeface="Lato"/>
                <a:cs typeface="Lato"/>
                <a:sym typeface="Lato"/>
              </a:rPr>
              <a:t>Produce knowledge.</a:t>
            </a:r>
            <a:endParaRPr sz="1600">
              <a:latin typeface="Lato"/>
              <a:ea typeface="Lato"/>
              <a:cs typeface="Lato"/>
              <a:sym typeface="Lato"/>
            </a:endParaRPr>
          </a:p>
          <a:p>
            <a:pPr marL="457200" lvl="0" indent="-330200" algn="l" rtl="0">
              <a:spcBef>
                <a:spcPts val="0"/>
              </a:spcBef>
              <a:spcAft>
                <a:spcPts val="0"/>
              </a:spcAft>
              <a:buSzPts val="1600"/>
              <a:buFont typeface="Lato"/>
              <a:buAutoNum type="arabicParenR"/>
            </a:pPr>
            <a:r>
              <a:rPr lang="es" sz="1600">
                <a:latin typeface="Lato"/>
                <a:ea typeface="Lato"/>
                <a:cs typeface="Lato"/>
                <a:sym typeface="Lato"/>
              </a:rPr>
              <a:t>Strengthen the community and its claims with legal empowerment.</a:t>
            </a:r>
            <a:endParaRPr sz="1600">
              <a:latin typeface="Lato"/>
              <a:ea typeface="Lato"/>
              <a:cs typeface="Lato"/>
              <a:sym typeface="Lato"/>
            </a:endParaRPr>
          </a:p>
          <a:p>
            <a:pPr marL="457200" lvl="0" indent="-330200" algn="l" rtl="0">
              <a:spcBef>
                <a:spcPts val="0"/>
              </a:spcBef>
              <a:spcAft>
                <a:spcPts val="0"/>
              </a:spcAft>
              <a:buSzPts val="1600"/>
              <a:buFont typeface="Lato"/>
              <a:buAutoNum type="arabicParenR"/>
            </a:pPr>
            <a:r>
              <a:rPr lang="es" sz="1600">
                <a:latin typeface="Lato"/>
                <a:ea typeface="Lato"/>
                <a:cs typeface="Lato"/>
                <a:sym typeface="Lato"/>
              </a:rPr>
              <a:t>Influence policy-makers.</a:t>
            </a:r>
            <a:endParaRPr sz="1600">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4"/>
        <p:cNvGrpSpPr/>
        <p:nvPr/>
      </p:nvGrpSpPr>
      <p:grpSpPr>
        <a:xfrm>
          <a:off x="0" y="0"/>
          <a:ext cx="0" cy="0"/>
          <a:chOff x="0" y="0"/>
          <a:chExt cx="0" cy="0"/>
        </a:xfrm>
      </p:grpSpPr>
      <p:sp>
        <p:nvSpPr>
          <p:cNvPr id="135" name="Google Shape;135;p25"/>
          <p:cNvSpPr txBox="1"/>
          <p:nvPr/>
        </p:nvSpPr>
        <p:spPr>
          <a:xfrm>
            <a:off x="729450" y="1318650"/>
            <a:ext cx="7688700" cy="125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2600" b="1">
                <a:solidFill>
                  <a:srgbClr val="1A1A1A"/>
                </a:solidFill>
                <a:latin typeface="Raleway"/>
                <a:ea typeface="Raleway"/>
                <a:cs typeface="Raleway"/>
                <a:sym typeface="Raleway"/>
              </a:rPr>
              <a:t>How do we understand “Law” in a LE PAR?</a:t>
            </a:r>
            <a:endParaRPr sz="2600" b="1">
              <a:solidFill>
                <a:srgbClr val="1A1A1A"/>
              </a:solidFill>
              <a:latin typeface="Raleway"/>
              <a:ea typeface="Raleway"/>
              <a:cs typeface="Raleway"/>
              <a:sym typeface="Raleway"/>
            </a:endParaRPr>
          </a:p>
          <a:p>
            <a:pPr marL="0" lvl="0" indent="0" algn="l" rtl="0">
              <a:spcBef>
                <a:spcPts val="0"/>
              </a:spcBef>
              <a:spcAft>
                <a:spcPts val="0"/>
              </a:spcAft>
              <a:buNone/>
            </a:pPr>
            <a:r>
              <a:rPr lang="es" sz="2600" b="1">
                <a:solidFill>
                  <a:srgbClr val="1A1A1A"/>
                </a:solidFill>
                <a:latin typeface="Raleway"/>
                <a:ea typeface="Raleway"/>
                <a:cs typeface="Raleway"/>
                <a:sym typeface="Raleway"/>
              </a:rPr>
              <a:t> </a:t>
            </a:r>
            <a:endParaRPr sz="2600" b="1">
              <a:solidFill>
                <a:srgbClr val="1A1A1A"/>
              </a:solidFill>
              <a:latin typeface="Raleway"/>
              <a:ea typeface="Raleway"/>
              <a:cs typeface="Raleway"/>
              <a:sym typeface="Raleway"/>
            </a:endParaRPr>
          </a:p>
        </p:txBody>
      </p:sp>
      <p:sp>
        <p:nvSpPr>
          <p:cNvPr id="136" name="Google Shape;136;p25"/>
          <p:cNvSpPr txBox="1"/>
          <p:nvPr/>
        </p:nvSpPr>
        <p:spPr>
          <a:xfrm>
            <a:off x="680275" y="1940975"/>
            <a:ext cx="3409500" cy="29442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endParaRPr>
              <a:solidFill>
                <a:srgbClr val="595959"/>
              </a:solidFill>
              <a:latin typeface="Lato"/>
              <a:ea typeface="Lato"/>
              <a:cs typeface="Lato"/>
              <a:sym typeface="Lato"/>
            </a:endParaRPr>
          </a:p>
          <a:p>
            <a:pPr marL="0" lvl="0" indent="0" algn="l" rtl="0">
              <a:lnSpc>
                <a:spcPct val="115000"/>
              </a:lnSpc>
              <a:spcBef>
                <a:spcPts val="1600"/>
              </a:spcBef>
              <a:spcAft>
                <a:spcPts val="1600"/>
              </a:spcAft>
              <a:buNone/>
            </a:pPr>
            <a:endParaRPr>
              <a:solidFill>
                <a:srgbClr val="595959"/>
              </a:solidFill>
              <a:latin typeface="Lato"/>
              <a:ea typeface="Lato"/>
              <a:cs typeface="Lato"/>
              <a:sym typeface="Lato"/>
            </a:endParaRPr>
          </a:p>
        </p:txBody>
      </p:sp>
      <p:sp>
        <p:nvSpPr>
          <p:cNvPr id="137" name="Google Shape;137;p25"/>
          <p:cNvSpPr txBox="1"/>
          <p:nvPr/>
        </p:nvSpPr>
        <p:spPr>
          <a:xfrm>
            <a:off x="409100" y="1899100"/>
            <a:ext cx="5874900" cy="334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700" b="1">
                <a:latin typeface="Lato"/>
                <a:ea typeface="Lato"/>
                <a:cs typeface="Lato"/>
                <a:sym typeface="Lato"/>
              </a:rPr>
              <a:t>Socio-legal perspective: </a:t>
            </a:r>
            <a:endParaRPr sz="1700" b="1">
              <a:latin typeface="Lato"/>
              <a:ea typeface="Lato"/>
              <a:cs typeface="Lato"/>
              <a:sym typeface="Lato"/>
            </a:endParaRPr>
          </a:p>
          <a:p>
            <a:pPr marL="0" lvl="0" indent="0" algn="l" rtl="0">
              <a:spcBef>
                <a:spcPts val="0"/>
              </a:spcBef>
              <a:spcAft>
                <a:spcPts val="0"/>
              </a:spcAft>
              <a:buNone/>
            </a:pPr>
            <a:endParaRPr sz="1800" b="1">
              <a:latin typeface="Lato"/>
              <a:ea typeface="Lato"/>
              <a:cs typeface="Lato"/>
              <a:sym typeface="Lato"/>
            </a:endParaRPr>
          </a:p>
          <a:p>
            <a:pPr marL="0" lvl="0" indent="0" algn="l" rtl="0">
              <a:spcBef>
                <a:spcPts val="0"/>
              </a:spcBef>
              <a:spcAft>
                <a:spcPts val="0"/>
              </a:spcAft>
              <a:buNone/>
            </a:pPr>
            <a:r>
              <a:rPr lang="es" sz="1600" b="1">
                <a:latin typeface="Lato"/>
                <a:ea typeface="Lato"/>
                <a:cs typeface="Lato"/>
                <a:sym typeface="Lato"/>
              </a:rPr>
              <a:t>Where is the Law located? Where is the Law performed?</a:t>
            </a:r>
            <a:endParaRPr sz="1600" b="1">
              <a:latin typeface="Lato"/>
              <a:ea typeface="Lato"/>
              <a:cs typeface="Lato"/>
              <a:sym typeface="Lato"/>
            </a:endParaRPr>
          </a:p>
          <a:p>
            <a:pPr marL="0" lvl="0" indent="0" algn="l" rtl="0">
              <a:spcBef>
                <a:spcPts val="0"/>
              </a:spcBef>
              <a:spcAft>
                <a:spcPts val="0"/>
              </a:spcAft>
              <a:buNone/>
            </a:pPr>
            <a:r>
              <a:rPr lang="es" sz="1600">
                <a:latin typeface="Lato"/>
                <a:ea typeface="Lato"/>
                <a:cs typeface="Lato"/>
                <a:sym typeface="Lato"/>
              </a:rPr>
              <a:t>These questions will determine our methodology.</a:t>
            </a:r>
            <a:endParaRPr sz="1600">
              <a:latin typeface="Lato"/>
              <a:ea typeface="Lato"/>
              <a:cs typeface="Lato"/>
              <a:sym typeface="Lato"/>
            </a:endParaRPr>
          </a:p>
          <a:p>
            <a:pPr marL="0" lvl="0" indent="0" algn="l" rtl="0">
              <a:spcBef>
                <a:spcPts val="0"/>
              </a:spcBef>
              <a:spcAft>
                <a:spcPts val="0"/>
              </a:spcAft>
              <a:buNone/>
            </a:pPr>
            <a:endParaRPr sz="1600">
              <a:latin typeface="Lato"/>
              <a:ea typeface="Lato"/>
              <a:cs typeface="Lato"/>
              <a:sym typeface="Lato"/>
            </a:endParaRPr>
          </a:p>
          <a:p>
            <a:pPr marL="0" lvl="0" indent="0" algn="just" rtl="0">
              <a:spcBef>
                <a:spcPts val="0"/>
              </a:spcBef>
              <a:spcAft>
                <a:spcPts val="0"/>
              </a:spcAft>
              <a:buNone/>
            </a:pPr>
            <a:r>
              <a:rPr lang="es" i="1">
                <a:latin typeface="Lato"/>
                <a:ea typeface="Lato"/>
                <a:cs typeface="Lato"/>
                <a:sym typeface="Lato"/>
              </a:rPr>
              <a:t>“Normative questions . . . hinge not merely on clashes of values but also on rival factual claims, both with respect to specific incidents and events and with respect to determining and constraining social structures”</a:t>
            </a:r>
            <a:r>
              <a:rPr lang="es">
                <a:latin typeface="Lato"/>
                <a:ea typeface="Lato"/>
                <a:cs typeface="Lato"/>
                <a:sym typeface="Lato"/>
              </a:rPr>
              <a:t> (Mills, 2017). </a:t>
            </a:r>
            <a:endParaRPr>
              <a:latin typeface="Lato"/>
              <a:ea typeface="Lato"/>
              <a:cs typeface="Lato"/>
              <a:sym typeface="Lato"/>
            </a:endParaRPr>
          </a:p>
          <a:p>
            <a:pPr marL="0" lvl="0" indent="0" algn="just" rtl="0">
              <a:spcBef>
                <a:spcPts val="0"/>
              </a:spcBef>
              <a:spcAft>
                <a:spcPts val="0"/>
              </a:spcAft>
              <a:buNone/>
            </a:pPr>
            <a:endParaRPr sz="1600">
              <a:latin typeface="Lato"/>
              <a:ea typeface="Lato"/>
              <a:cs typeface="Lato"/>
              <a:sym typeface="Lato"/>
            </a:endParaRPr>
          </a:p>
          <a:p>
            <a:pPr marL="457200" lvl="0" indent="-330200" algn="just" rtl="0">
              <a:spcBef>
                <a:spcPts val="0"/>
              </a:spcBef>
              <a:spcAft>
                <a:spcPts val="0"/>
              </a:spcAft>
              <a:buSzPts val="1600"/>
              <a:buFont typeface="Lato"/>
              <a:buChar char="●"/>
            </a:pPr>
            <a:r>
              <a:rPr lang="es" sz="1600">
                <a:latin typeface="Lato"/>
                <a:ea typeface="Lato"/>
                <a:cs typeface="Lato"/>
                <a:sym typeface="Lato"/>
              </a:rPr>
              <a:t>Critical Legal Theories: </a:t>
            </a:r>
            <a:r>
              <a:rPr lang="es" sz="1600" i="1">
                <a:latin typeface="Lato"/>
                <a:ea typeface="Lato"/>
                <a:cs typeface="Lato"/>
                <a:sym typeface="Lato"/>
              </a:rPr>
              <a:t>Legal Neorealism </a:t>
            </a:r>
            <a:r>
              <a:rPr lang="es" sz="1600">
                <a:latin typeface="Lato"/>
                <a:ea typeface="Lato"/>
                <a:cs typeface="Lato"/>
                <a:sym typeface="Lato"/>
              </a:rPr>
              <a:t>(Antonio Azuela).</a:t>
            </a:r>
            <a:endParaRPr sz="1600">
              <a:latin typeface="Lato"/>
              <a:ea typeface="Lato"/>
              <a:cs typeface="Lato"/>
              <a:sym typeface="Lato"/>
            </a:endParaRPr>
          </a:p>
          <a:p>
            <a:pPr marL="457200" lvl="0" indent="-330200" algn="just" rtl="0">
              <a:spcBef>
                <a:spcPts val="0"/>
              </a:spcBef>
              <a:spcAft>
                <a:spcPts val="0"/>
              </a:spcAft>
              <a:buSzPts val="1600"/>
              <a:buFont typeface="Lato"/>
              <a:buChar char="●"/>
            </a:pPr>
            <a:r>
              <a:rPr lang="es" sz="1600">
                <a:latin typeface="Lato"/>
                <a:ea typeface="Lato"/>
                <a:cs typeface="Lato"/>
                <a:sym typeface="Lato"/>
              </a:rPr>
              <a:t>Materialist and decolonial approach: Peripheral and situated legal production. </a:t>
            </a:r>
            <a:endParaRPr sz="1600">
              <a:latin typeface="Lato"/>
              <a:ea typeface="Lato"/>
              <a:cs typeface="Lato"/>
              <a:sym typeface="Lato"/>
            </a:endParaRPr>
          </a:p>
          <a:p>
            <a:pPr marL="0" lvl="0" indent="0" algn="just" rtl="0">
              <a:spcBef>
                <a:spcPts val="0"/>
              </a:spcBef>
              <a:spcAft>
                <a:spcPts val="0"/>
              </a:spcAft>
              <a:buNone/>
            </a:pPr>
            <a:endParaRPr sz="1600">
              <a:latin typeface="Lato"/>
              <a:ea typeface="Lato"/>
              <a:cs typeface="Lato"/>
              <a:sym typeface="Lato"/>
            </a:endParaRPr>
          </a:p>
        </p:txBody>
      </p:sp>
      <p:pic>
        <p:nvPicPr>
          <p:cNvPr id="138" name="Google Shape;138;p25"/>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6412525" y="2078500"/>
            <a:ext cx="2645276" cy="2579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2"/>
        <p:cNvGrpSpPr/>
        <p:nvPr/>
      </p:nvGrpSpPr>
      <p:grpSpPr>
        <a:xfrm>
          <a:off x="0" y="0"/>
          <a:ext cx="0" cy="0"/>
          <a:chOff x="0" y="0"/>
          <a:chExt cx="0" cy="0"/>
        </a:xfrm>
      </p:grpSpPr>
      <p:sp>
        <p:nvSpPr>
          <p:cNvPr id="143" name="Google Shape;143;p26"/>
          <p:cNvSpPr txBox="1"/>
          <p:nvPr/>
        </p:nvSpPr>
        <p:spPr>
          <a:xfrm>
            <a:off x="727650" y="1286500"/>
            <a:ext cx="7688700" cy="1253100"/>
          </a:xfrm>
          <a:prstGeom prst="rect">
            <a:avLst/>
          </a:prstGeom>
          <a:noFill/>
          <a:ln>
            <a:noFill/>
          </a:ln>
        </p:spPr>
        <p:txBody>
          <a:bodyPr spcFirstLastPara="1" wrap="square" lIns="91425" tIns="91425" rIns="91425" bIns="91425" anchor="t" anchorCtr="0">
            <a:noAutofit/>
          </a:bodyPr>
          <a:lstStyle/>
          <a:p>
            <a:pPr marL="2286000" lvl="0" indent="0" algn="l" rtl="0">
              <a:spcBef>
                <a:spcPts val="0"/>
              </a:spcBef>
              <a:spcAft>
                <a:spcPts val="0"/>
              </a:spcAft>
              <a:buNone/>
            </a:pPr>
            <a:r>
              <a:rPr lang="es" sz="2600" b="1">
                <a:solidFill>
                  <a:srgbClr val="1A1A1A"/>
                </a:solidFill>
                <a:latin typeface="Raleway"/>
                <a:ea typeface="Raleway"/>
                <a:cs typeface="Raleway"/>
                <a:sym typeface="Raleway"/>
              </a:rPr>
              <a:t>  Outcomes</a:t>
            </a:r>
            <a:endParaRPr sz="2600" b="1">
              <a:solidFill>
                <a:srgbClr val="1A1A1A"/>
              </a:solidFill>
              <a:latin typeface="Raleway"/>
              <a:ea typeface="Raleway"/>
              <a:cs typeface="Raleway"/>
              <a:sym typeface="Raleway"/>
            </a:endParaRPr>
          </a:p>
        </p:txBody>
      </p:sp>
      <p:sp>
        <p:nvSpPr>
          <p:cNvPr id="144" name="Google Shape;144;p26"/>
          <p:cNvSpPr txBox="1"/>
          <p:nvPr/>
        </p:nvSpPr>
        <p:spPr>
          <a:xfrm>
            <a:off x="680275" y="2254400"/>
            <a:ext cx="7829700" cy="26307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endParaRPr>
              <a:solidFill>
                <a:srgbClr val="595959"/>
              </a:solidFill>
              <a:latin typeface="Lato"/>
              <a:ea typeface="Lato"/>
              <a:cs typeface="Lato"/>
              <a:sym typeface="Lato"/>
            </a:endParaRPr>
          </a:p>
          <a:p>
            <a:pPr marL="0" lvl="0" indent="0" algn="l" rtl="0">
              <a:lnSpc>
                <a:spcPct val="115000"/>
              </a:lnSpc>
              <a:spcBef>
                <a:spcPts val="1600"/>
              </a:spcBef>
              <a:spcAft>
                <a:spcPts val="1600"/>
              </a:spcAft>
              <a:buNone/>
            </a:pPr>
            <a:endParaRPr>
              <a:solidFill>
                <a:srgbClr val="595959"/>
              </a:solidFill>
              <a:latin typeface="Lato"/>
              <a:ea typeface="Lato"/>
              <a:cs typeface="Lato"/>
              <a:sym typeface="Lato"/>
            </a:endParaRPr>
          </a:p>
        </p:txBody>
      </p:sp>
      <p:sp>
        <p:nvSpPr>
          <p:cNvPr id="145" name="Google Shape;145;p26"/>
          <p:cNvSpPr txBox="1"/>
          <p:nvPr/>
        </p:nvSpPr>
        <p:spPr>
          <a:xfrm>
            <a:off x="778775" y="2024900"/>
            <a:ext cx="43239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600">
              <a:latin typeface="Lato"/>
              <a:ea typeface="Lato"/>
              <a:cs typeface="Lato"/>
              <a:sym typeface="Lato"/>
            </a:endParaRPr>
          </a:p>
        </p:txBody>
      </p:sp>
      <p:sp>
        <p:nvSpPr>
          <p:cNvPr id="146" name="Google Shape;146;p26"/>
          <p:cNvSpPr/>
          <p:nvPr/>
        </p:nvSpPr>
        <p:spPr>
          <a:xfrm>
            <a:off x="727650" y="2024900"/>
            <a:ext cx="2856000" cy="2560200"/>
          </a:xfrm>
          <a:prstGeom prst="ellipse">
            <a:avLst/>
          </a:prstGeom>
          <a:solidFill>
            <a:srgbClr val="FFD966"/>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sz="1600" b="1">
                <a:latin typeface="Lato"/>
                <a:ea typeface="Lato"/>
                <a:cs typeface="Lato"/>
                <a:sym typeface="Lato"/>
              </a:rPr>
              <a:t>   </a:t>
            </a:r>
            <a:endParaRPr sz="1600" b="1">
              <a:latin typeface="Lato"/>
              <a:ea typeface="Lato"/>
              <a:cs typeface="Lato"/>
              <a:sym typeface="Lato"/>
            </a:endParaRPr>
          </a:p>
          <a:p>
            <a:pPr marL="0" lvl="0" indent="0" algn="l" rtl="0">
              <a:spcBef>
                <a:spcPts val="0"/>
              </a:spcBef>
              <a:spcAft>
                <a:spcPts val="0"/>
              </a:spcAft>
              <a:buNone/>
            </a:pPr>
            <a:r>
              <a:rPr lang="es" sz="1600" b="1">
                <a:latin typeface="Lato"/>
                <a:ea typeface="Lato"/>
                <a:cs typeface="Lato"/>
                <a:sym typeface="Lato"/>
              </a:rPr>
              <a:t> </a:t>
            </a:r>
            <a:endParaRPr sz="1600" b="1">
              <a:latin typeface="Lato"/>
              <a:ea typeface="Lato"/>
              <a:cs typeface="Lato"/>
              <a:sym typeface="Lato"/>
            </a:endParaRPr>
          </a:p>
          <a:p>
            <a:pPr marL="0" lvl="0" indent="0" algn="l" rtl="0">
              <a:spcBef>
                <a:spcPts val="0"/>
              </a:spcBef>
              <a:spcAft>
                <a:spcPts val="0"/>
              </a:spcAft>
              <a:buNone/>
            </a:pPr>
            <a:endParaRPr sz="1600" b="1">
              <a:latin typeface="Lato"/>
              <a:ea typeface="Lato"/>
              <a:cs typeface="Lato"/>
              <a:sym typeface="Lato"/>
            </a:endParaRPr>
          </a:p>
          <a:p>
            <a:pPr marL="0" lvl="0" indent="0" algn="l" rtl="0">
              <a:spcBef>
                <a:spcPts val="0"/>
              </a:spcBef>
              <a:spcAft>
                <a:spcPts val="0"/>
              </a:spcAft>
              <a:buNone/>
            </a:pPr>
            <a:endParaRPr sz="1600" b="1">
              <a:latin typeface="Lato"/>
              <a:ea typeface="Lato"/>
              <a:cs typeface="Lato"/>
              <a:sym typeface="Lato"/>
            </a:endParaRPr>
          </a:p>
          <a:p>
            <a:pPr marL="0" lvl="0" indent="0" algn="l" rtl="0">
              <a:spcBef>
                <a:spcPts val="0"/>
              </a:spcBef>
              <a:spcAft>
                <a:spcPts val="0"/>
              </a:spcAft>
              <a:buNone/>
            </a:pPr>
            <a:r>
              <a:rPr lang="es" sz="1600" b="1">
                <a:latin typeface="Lato"/>
                <a:ea typeface="Lato"/>
                <a:cs typeface="Lato"/>
                <a:sym typeface="Lato"/>
              </a:rPr>
              <a:t>    Law (abstraction)</a:t>
            </a:r>
            <a:endParaRPr sz="1600" b="1">
              <a:latin typeface="Lato"/>
              <a:ea typeface="Lato"/>
              <a:cs typeface="Lato"/>
              <a:sym typeface="Lato"/>
            </a:endParaRPr>
          </a:p>
          <a:p>
            <a:pPr marL="0" lvl="0" indent="0" algn="l" rtl="0">
              <a:spcBef>
                <a:spcPts val="0"/>
              </a:spcBef>
              <a:spcAft>
                <a:spcPts val="0"/>
              </a:spcAft>
              <a:buNone/>
            </a:pPr>
            <a:endParaRPr sz="1600">
              <a:latin typeface="Lato"/>
              <a:ea typeface="Lato"/>
              <a:cs typeface="Lato"/>
              <a:sym typeface="Lato"/>
            </a:endParaRPr>
          </a:p>
          <a:p>
            <a:pPr marL="0" lvl="0" indent="0" algn="l" rtl="0">
              <a:spcBef>
                <a:spcPts val="0"/>
              </a:spcBef>
              <a:spcAft>
                <a:spcPts val="0"/>
              </a:spcAft>
              <a:buNone/>
            </a:pPr>
            <a:r>
              <a:rPr lang="es" sz="1600">
                <a:latin typeface="Lato"/>
                <a:ea typeface="Lato"/>
                <a:cs typeface="Lato"/>
                <a:sym typeface="Lato"/>
              </a:rPr>
              <a:t>Equality         Respect    </a:t>
            </a:r>
            <a:endParaRPr sz="1600">
              <a:latin typeface="Lato"/>
              <a:ea typeface="Lato"/>
              <a:cs typeface="Lato"/>
              <a:sym typeface="Lato"/>
            </a:endParaRPr>
          </a:p>
          <a:p>
            <a:pPr marL="0" lvl="0" indent="0" algn="l" rtl="0">
              <a:spcBef>
                <a:spcPts val="0"/>
              </a:spcBef>
              <a:spcAft>
                <a:spcPts val="0"/>
              </a:spcAft>
              <a:buNone/>
            </a:pPr>
            <a:r>
              <a:rPr lang="es" sz="1600">
                <a:latin typeface="Lato"/>
                <a:ea typeface="Lato"/>
                <a:cs typeface="Lato"/>
                <a:sym typeface="Lato"/>
              </a:rPr>
              <a:t>      </a:t>
            </a:r>
            <a:endParaRPr sz="1600">
              <a:latin typeface="Lato"/>
              <a:ea typeface="Lato"/>
              <a:cs typeface="Lato"/>
              <a:sym typeface="Lato"/>
            </a:endParaRPr>
          </a:p>
          <a:p>
            <a:pPr marL="0" lvl="0" indent="0" algn="l" rtl="0">
              <a:spcBef>
                <a:spcPts val="0"/>
              </a:spcBef>
              <a:spcAft>
                <a:spcPts val="0"/>
              </a:spcAft>
              <a:buNone/>
            </a:pPr>
            <a:r>
              <a:rPr lang="es" sz="1600">
                <a:latin typeface="Lato"/>
                <a:ea typeface="Lato"/>
                <a:cs typeface="Lato"/>
                <a:sym typeface="Lato"/>
              </a:rPr>
              <a:t>            Social Justice</a:t>
            </a:r>
            <a:endParaRPr sz="1600">
              <a:latin typeface="Lato"/>
              <a:ea typeface="Lato"/>
              <a:cs typeface="Lato"/>
              <a:sym typeface="Lato"/>
            </a:endParaRPr>
          </a:p>
          <a:p>
            <a:pPr marL="0" lvl="0" indent="0" algn="l" rtl="0">
              <a:spcBef>
                <a:spcPts val="0"/>
              </a:spcBef>
              <a:spcAft>
                <a:spcPts val="0"/>
              </a:spcAft>
              <a:buNone/>
            </a:pPr>
            <a:r>
              <a:rPr lang="es" sz="1600">
                <a:latin typeface="Lato"/>
                <a:ea typeface="Lato"/>
                <a:cs typeface="Lato"/>
                <a:sym typeface="Lato"/>
              </a:rPr>
              <a:t>        </a:t>
            </a:r>
            <a:endParaRPr sz="1600">
              <a:latin typeface="Lato"/>
              <a:ea typeface="Lato"/>
              <a:cs typeface="Lato"/>
              <a:sym typeface="Lato"/>
            </a:endParaRPr>
          </a:p>
          <a:p>
            <a:pPr marL="0" lvl="0" indent="0" algn="l" rtl="0">
              <a:spcBef>
                <a:spcPts val="0"/>
              </a:spcBef>
              <a:spcAft>
                <a:spcPts val="0"/>
              </a:spcAft>
              <a:buNone/>
            </a:pPr>
            <a:r>
              <a:rPr lang="es" sz="1600">
                <a:solidFill>
                  <a:schemeClr val="dk1"/>
                </a:solidFill>
                <a:latin typeface="Lato"/>
                <a:ea typeface="Lato"/>
                <a:cs typeface="Lato"/>
                <a:sym typeface="Lato"/>
              </a:rPr>
              <a:t>Freedom of Speech</a:t>
            </a:r>
            <a:endParaRPr sz="1600">
              <a:latin typeface="Lato"/>
              <a:ea typeface="Lato"/>
              <a:cs typeface="Lato"/>
              <a:sym typeface="Lato"/>
            </a:endParaRPr>
          </a:p>
          <a:p>
            <a:pPr marL="0" lvl="0" indent="0" algn="l" rtl="0">
              <a:spcBef>
                <a:spcPts val="0"/>
              </a:spcBef>
              <a:spcAft>
                <a:spcPts val="0"/>
              </a:spcAft>
              <a:buNone/>
            </a:pPr>
            <a:endParaRPr sz="1600">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s" sz="1600">
                <a:solidFill>
                  <a:schemeClr val="dk1"/>
                </a:solidFill>
                <a:latin typeface="Lato"/>
                <a:ea typeface="Lato"/>
                <a:cs typeface="Lato"/>
                <a:sym typeface="Lato"/>
              </a:rPr>
              <a:t>        Education </a:t>
            </a:r>
            <a:endParaRPr sz="1600">
              <a:latin typeface="Lato"/>
              <a:ea typeface="Lato"/>
              <a:cs typeface="Lato"/>
              <a:sym typeface="Lato"/>
            </a:endParaRPr>
          </a:p>
          <a:p>
            <a:pPr marL="0" lvl="0" indent="0" algn="l" rtl="0">
              <a:spcBef>
                <a:spcPts val="0"/>
              </a:spcBef>
              <a:spcAft>
                <a:spcPts val="0"/>
              </a:spcAft>
              <a:buNone/>
            </a:pPr>
            <a:endParaRPr sz="1600">
              <a:latin typeface="Lato"/>
              <a:ea typeface="Lato"/>
              <a:cs typeface="Lato"/>
              <a:sym typeface="Lato"/>
            </a:endParaRPr>
          </a:p>
          <a:p>
            <a:pPr marL="0" lvl="0" indent="0" algn="l" rtl="0">
              <a:spcBef>
                <a:spcPts val="0"/>
              </a:spcBef>
              <a:spcAft>
                <a:spcPts val="0"/>
              </a:spcAft>
              <a:buNone/>
            </a:pPr>
            <a:endParaRPr sz="1600">
              <a:latin typeface="Lato"/>
              <a:ea typeface="Lato"/>
              <a:cs typeface="Lato"/>
              <a:sym typeface="Lato"/>
            </a:endParaRPr>
          </a:p>
          <a:p>
            <a:pPr marL="0" lvl="0" indent="0" algn="l" rtl="0">
              <a:spcBef>
                <a:spcPts val="0"/>
              </a:spcBef>
              <a:spcAft>
                <a:spcPts val="0"/>
              </a:spcAft>
              <a:buNone/>
            </a:pPr>
            <a:endParaRPr sz="1600">
              <a:latin typeface="Lato"/>
              <a:ea typeface="Lato"/>
              <a:cs typeface="Lato"/>
              <a:sym typeface="Lato"/>
            </a:endParaRPr>
          </a:p>
          <a:p>
            <a:pPr marL="0" lvl="0" indent="0" algn="l" rtl="0">
              <a:spcBef>
                <a:spcPts val="0"/>
              </a:spcBef>
              <a:spcAft>
                <a:spcPts val="0"/>
              </a:spcAft>
              <a:buNone/>
            </a:pPr>
            <a:endParaRPr sz="1600">
              <a:latin typeface="Lato"/>
              <a:ea typeface="Lato"/>
              <a:cs typeface="Lato"/>
              <a:sym typeface="Lato"/>
            </a:endParaRPr>
          </a:p>
        </p:txBody>
      </p:sp>
      <p:sp>
        <p:nvSpPr>
          <p:cNvPr id="147" name="Google Shape;147;p26"/>
          <p:cNvSpPr/>
          <p:nvPr/>
        </p:nvSpPr>
        <p:spPr>
          <a:xfrm>
            <a:off x="5059150" y="2024900"/>
            <a:ext cx="2856000" cy="2560200"/>
          </a:xfrm>
          <a:prstGeom prst="ellipse">
            <a:avLst/>
          </a:prstGeom>
          <a:solidFill>
            <a:srgbClr val="B6D7A8"/>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sz="1600" b="1">
                <a:latin typeface="Lato"/>
                <a:ea typeface="Lato"/>
                <a:cs typeface="Lato"/>
                <a:sym typeface="Lato"/>
              </a:rPr>
              <a:t>   </a:t>
            </a:r>
            <a:endParaRPr sz="1600" b="1">
              <a:latin typeface="Lato"/>
              <a:ea typeface="Lato"/>
              <a:cs typeface="Lato"/>
              <a:sym typeface="Lato"/>
            </a:endParaRPr>
          </a:p>
          <a:p>
            <a:pPr marL="0" lvl="0" indent="0" algn="l" rtl="0">
              <a:spcBef>
                <a:spcPts val="0"/>
              </a:spcBef>
              <a:spcAft>
                <a:spcPts val="0"/>
              </a:spcAft>
              <a:buNone/>
            </a:pPr>
            <a:r>
              <a:rPr lang="es" sz="1600" b="1">
                <a:latin typeface="Lato"/>
                <a:ea typeface="Lato"/>
                <a:cs typeface="Lato"/>
                <a:sym typeface="Lato"/>
              </a:rPr>
              <a:t> </a:t>
            </a:r>
            <a:endParaRPr sz="1600" b="1">
              <a:latin typeface="Lato"/>
              <a:ea typeface="Lato"/>
              <a:cs typeface="Lato"/>
              <a:sym typeface="Lato"/>
            </a:endParaRPr>
          </a:p>
          <a:p>
            <a:pPr marL="0" lvl="0" indent="0" algn="l" rtl="0">
              <a:spcBef>
                <a:spcPts val="0"/>
              </a:spcBef>
              <a:spcAft>
                <a:spcPts val="0"/>
              </a:spcAft>
              <a:buNone/>
            </a:pPr>
            <a:endParaRPr sz="1600" b="1">
              <a:latin typeface="Lato"/>
              <a:ea typeface="Lato"/>
              <a:cs typeface="Lato"/>
              <a:sym typeface="Lato"/>
            </a:endParaRPr>
          </a:p>
          <a:p>
            <a:pPr marL="0" lvl="0" indent="0" algn="l" rtl="0">
              <a:spcBef>
                <a:spcPts val="0"/>
              </a:spcBef>
              <a:spcAft>
                <a:spcPts val="0"/>
              </a:spcAft>
              <a:buNone/>
            </a:pPr>
            <a:endParaRPr sz="1600" b="1">
              <a:latin typeface="Lato"/>
              <a:ea typeface="Lato"/>
              <a:cs typeface="Lato"/>
              <a:sym typeface="Lato"/>
            </a:endParaRPr>
          </a:p>
          <a:p>
            <a:pPr marL="0" lvl="0" indent="0" algn="l" rtl="0">
              <a:spcBef>
                <a:spcPts val="0"/>
              </a:spcBef>
              <a:spcAft>
                <a:spcPts val="0"/>
              </a:spcAft>
              <a:buNone/>
            </a:pPr>
            <a:r>
              <a:rPr lang="es" sz="1600" b="1">
                <a:latin typeface="Lato"/>
                <a:ea typeface="Lato"/>
                <a:cs typeface="Lato"/>
                <a:sym typeface="Lato"/>
              </a:rPr>
              <a:t>    Law (experience)</a:t>
            </a:r>
            <a:endParaRPr sz="1600" b="1">
              <a:latin typeface="Lato"/>
              <a:ea typeface="Lato"/>
              <a:cs typeface="Lato"/>
              <a:sym typeface="Lato"/>
            </a:endParaRPr>
          </a:p>
          <a:p>
            <a:pPr marL="0" lvl="0" indent="0" algn="l" rtl="0">
              <a:spcBef>
                <a:spcPts val="0"/>
              </a:spcBef>
              <a:spcAft>
                <a:spcPts val="0"/>
              </a:spcAft>
              <a:buNone/>
            </a:pPr>
            <a:endParaRPr sz="1600">
              <a:latin typeface="Lato"/>
              <a:ea typeface="Lato"/>
              <a:cs typeface="Lato"/>
              <a:sym typeface="Lato"/>
            </a:endParaRPr>
          </a:p>
          <a:p>
            <a:pPr marL="0" lvl="0" indent="0" algn="l" rtl="0">
              <a:spcBef>
                <a:spcPts val="0"/>
              </a:spcBef>
              <a:spcAft>
                <a:spcPts val="0"/>
              </a:spcAft>
              <a:buNone/>
            </a:pPr>
            <a:r>
              <a:rPr lang="es" sz="1600">
                <a:latin typeface="Lato"/>
                <a:ea typeface="Lato"/>
                <a:cs typeface="Lato"/>
                <a:sym typeface="Lato"/>
              </a:rPr>
              <a:t>Injustice          </a:t>
            </a:r>
            <a:endParaRPr sz="1600">
              <a:latin typeface="Lato"/>
              <a:ea typeface="Lato"/>
              <a:cs typeface="Lato"/>
              <a:sym typeface="Lato"/>
            </a:endParaRPr>
          </a:p>
          <a:p>
            <a:pPr marL="0" lvl="0" indent="0" algn="l" rtl="0">
              <a:spcBef>
                <a:spcPts val="0"/>
              </a:spcBef>
              <a:spcAft>
                <a:spcPts val="0"/>
              </a:spcAft>
              <a:buNone/>
            </a:pPr>
            <a:r>
              <a:rPr lang="es" sz="1600">
                <a:latin typeface="Lato"/>
                <a:ea typeface="Lato"/>
                <a:cs typeface="Lato"/>
                <a:sym typeface="Lato"/>
              </a:rPr>
              <a:t>      </a:t>
            </a:r>
            <a:endParaRPr sz="1600">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s" sz="1600">
                <a:solidFill>
                  <a:schemeClr val="dk1"/>
                </a:solidFill>
                <a:latin typeface="Lato"/>
                <a:ea typeface="Lato"/>
                <a:cs typeface="Lato"/>
                <a:sym typeface="Lato"/>
              </a:rPr>
              <a:t>          Frustration </a:t>
            </a:r>
            <a:endParaRPr sz="1600">
              <a:latin typeface="Lato"/>
              <a:ea typeface="Lato"/>
              <a:cs typeface="Lato"/>
              <a:sym typeface="Lato"/>
            </a:endParaRPr>
          </a:p>
          <a:p>
            <a:pPr marL="0" lvl="0" indent="0" algn="l" rtl="0">
              <a:spcBef>
                <a:spcPts val="0"/>
              </a:spcBef>
              <a:spcAft>
                <a:spcPts val="0"/>
              </a:spcAft>
              <a:buNone/>
            </a:pPr>
            <a:r>
              <a:rPr lang="es" sz="1600">
                <a:latin typeface="Lato"/>
                <a:ea typeface="Lato"/>
                <a:cs typeface="Lato"/>
                <a:sym typeface="Lato"/>
              </a:rPr>
              <a:t>        </a:t>
            </a:r>
            <a:endParaRPr sz="1600">
              <a:latin typeface="Lato"/>
              <a:ea typeface="Lato"/>
              <a:cs typeface="Lato"/>
              <a:sym typeface="Lato"/>
            </a:endParaRPr>
          </a:p>
          <a:p>
            <a:pPr marL="0" lvl="0" indent="0" algn="l" rtl="0">
              <a:spcBef>
                <a:spcPts val="0"/>
              </a:spcBef>
              <a:spcAft>
                <a:spcPts val="0"/>
              </a:spcAft>
              <a:buNone/>
            </a:pPr>
            <a:r>
              <a:rPr lang="es" sz="1600">
                <a:solidFill>
                  <a:schemeClr val="dk1"/>
                </a:solidFill>
                <a:latin typeface="Lato"/>
                <a:ea typeface="Lato"/>
                <a:cs typeface="Lato"/>
                <a:sym typeface="Lato"/>
              </a:rPr>
              <a:t>Long times</a:t>
            </a:r>
            <a:endParaRPr sz="1600">
              <a:latin typeface="Lato"/>
              <a:ea typeface="Lato"/>
              <a:cs typeface="Lato"/>
              <a:sym typeface="Lato"/>
            </a:endParaRPr>
          </a:p>
          <a:p>
            <a:pPr marL="0" lvl="0" indent="0" algn="l" rtl="0">
              <a:spcBef>
                <a:spcPts val="0"/>
              </a:spcBef>
              <a:spcAft>
                <a:spcPts val="0"/>
              </a:spcAft>
              <a:buNone/>
            </a:pPr>
            <a:endParaRPr sz="1600">
              <a:latin typeface="Lato"/>
              <a:ea typeface="Lato"/>
              <a:cs typeface="Lato"/>
              <a:sym typeface="Lato"/>
            </a:endParaRPr>
          </a:p>
          <a:p>
            <a:pPr marL="0" lvl="0" indent="0" algn="l" rtl="0">
              <a:spcBef>
                <a:spcPts val="0"/>
              </a:spcBef>
              <a:spcAft>
                <a:spcPts val="0"/>
              </a:spcAft>
              <a:buNone/>
            </a:pPr>
            <a:r>
              <a:rPr lang="es" sz="1600">
                <a:solidFill>
                  <a:schemeClr val="dk1"/>
                </a:solidFill>
                <a:latin typeface="Lato"/>
                <a:ea typeface="Lato"/>
                <a:cs typeface="Lato"/>
                <a:sym typeface="Lato"/>
              </a:rPr>
              <a:t>        Bureaucracy</a:t>
            </a:r>
            <a:endParaRPr sz="1600">
              <a:latin typeface="Lato"/>
              <a:ea typeface="Lato"/>
              <a:cs typeface="Lato"/>
              <a:sym typeface="Lato"/>
            </a:endParaRPr>
          </a:p>
          <a:p>
            <a:pPr marL="0" lvl="0" indent="0" algn="l" rtl="0">
              <a:spcBef>
                <a:spcPts val="0"/>
              </a:spcBef>
              <a:spcAft>
                <a:spcPts val="0"/>
              </a:spcAft>
              <a:buNone/>
            </a:pPr>
            <a:endParaRPr sz="1600">
              <a:latin typeface="Lato"/>
              <a:ea typeface="Lato"/>
              <a:cs typeface="Lato"/>
              <a:sym typeface="Lato"/>
            </a:endParaRPr>
          </a:p>
          <a:p>
            <a:pPr marL="0" lvl="0" indent="0" algn="l" rtl="0">
              <a:spcBef>
                <a:spcPts val="0"/>
              </a:spcBef>
              <a:spcAft>
                <a:spcPts val="0"/>
              </a:spcAft>
              <a:buNone/>
            </a:pPr>
            <a:endParaRPr sz="1600">
              <a:latin typeface="Lato"/>
              <a:ea typeface="Lato"/>
              <a:cs typeface="Lato"/>
              <a:sym typeface="Lato"/>
            </a:endParaRPr>
          </a:p>
          <a:p>
            <a:pPr marL="0" lvl="0" indent="0" algn="l" rtl="0">
              <a:spcBef>
                <a:spcPts val="0"/>
              </a:spcBef>
              <a:spcAft>
                <a:spcPts val="0"/>
              </a:spcAft>
              <a:buNone/>
            </a:pPr>
            <a:endParaRPr sz="1600">
              <a:latin typeface="Lato"/>
              <a:ea typeface="Lato"/>
              <a:cs typeface="Lato"/>
              <a:sym typeface="Lato"/>
            </a:endParaRPr>
          </a:p>
          <a:p>
            <a:pPr marL="0" lvl="0" indent="0" algn="l" rtl="0">
              <a:spcBef>
                <a:spcPts val="0"/>
              </a:spcBef>
              <a:spcAft>
                <a:spcPts val="0"/>
              </a:spcAft>
              <a:buNone/>
            </a:pPr>
            <a:endParaRPr sz="1600">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1"/>
        <p:cNvGrpSpPr/>
        <p:nvPr/>
      </p:nvGrpSpPr>
      <p:grpSpPr>
        <a:xfrm>
          <a:off x="0" y="0"/>
          <a:ext cx="0" cy="0"/>
          <a:chOff x="0" y="0"/>
          <a:chExt cx="0" cy="0"/>
        </a:xfrm>
      </p:grpSpPr>
      <p:sp>
        <p:nvSpPr>
          <p:cNvPr id="152" name="Google Shape;152;p27"/>
          <p:cNvSpPr txBox="1"/>
          <p:nvPr/>
        </p:nvSpPr>
        <p:spPr>
          <a:xfrm>
            <a:off x="729450" y="1318650"/>
            <a:ext cx="7688700" cy="125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2600" b="1">
                <a:solidFill>
                  <a:srgbClr val="1A1A1A"/>
                </a:solidFill>
                <a:latin typeface="Raleway"/>
                <a:ea typeface="Raleway"/>
                <a:cs typeface="Raleway"/>
                <a:sym typeface="Raleway"/>
              </a:rPr>
              <a:t>Quotes</a:t>
            </a:r>
            <a:endParaRPr sz="2600" b="1">
              <a:solidFill>
                <a:srgbClr val="1A1A1A"/>
              </a:solidFill>
              <a:latin typeface="Raleway"/>
              <a:ea typeface="Raleway"/>
              <a:cs typeface="Raleway"/>
              <a:sym typeface="Raleway"/>
            </a:endParaRPr>
          </a:p>
        </p:txBody>
      </p:sp>
      <p:sp>
        <p:nvSpPr>
          <p:cNvPr id="153" name="Google Shape;153;p27"/>
          <p:cNvSpPr txBox="1"/>
          <p:nvPr/>
        </p:nvSpPr>
        <p:spPr>
          <a:xfrm>
            <a:off x="680275" y="2254400"/>
            <a:ext cx="7829700" cy="26307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endParaRPr>
              <a:solidFill>
                <a:srgbClr val="595959"/>
              </a:solidFill>
              <a:latin typeface="Lato"/>
              <a:ea typeface="Lato"/>
              <a:cs typeface="Lato"/>
              <a:sym typeface="Lato"/>
            </a:endParaRPr>
          </a:p>
          <a:p>
            <a:pPr marL="0" lvl="0" indent="0" algn="l" rtl="0">
              <a:lnSpc>
                <a:spcPct val="115000"/>
              </a:lnSpc>
              <a:spcBef>
                <a:spcPts val="1600"/>
              </a:spcBef>
              <a:spcAft>
                <a:spcPts val="1600"/>
              </a:spcAft>
              <a:buNone/>
            </a:pPr>
            <a:endParaRPr>
              <a:solidFill>
                <a:srgbClr val="595959"/>
              </a:solidFill>
              <a:latin typeface="Lato"/>
              <a:ea typeface="Lato"/>
              <a:cs typeface="Lato"/>
              <a:sym typeface="Lato"/>
            </a:endParaRPr>
          </a:p>
        </p:txBody>
      </p:sp>
      <p:sp>
        <p:nvSpPr>
          <p:cNvPr id="154" name="Google Shape;154;p27"/>
          <p:cNvSpPr txBox="1"/>
          <p:nvPr/>
        </p:nvSpPr>
        <p:spPr>
          <a:xfrm>
            <a:off x="778775" y="2024900"/>
            <a:ext cx="4323900" cy="535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600" i="1">
                <a:latin typeface="Lato"/>
                <a:ea typeface="Lato"/>
                <a:cs typeface="Lato"/>
                <a:sym typeface="Lato"/>
              </a:rPr>
              <a:t>“The Law is like a utopia in the neighborhood. The only right is the right to fight ”. </a:t>
            </a:r>
            <a:endParaRPr sz="1600" i="1">
              <a:latin typeface="Lato"/>
              <a:ea typeface="Lato"/>
              <a:cs typeface="Lato"/>
              <a:sym typeface="Lato"/>
            </a:endParaRPr>
          </a:p>
          <a:p>
            <a:pPr marL="0" lvl="0" indent="0" algn="l" rtl="0">
              <a:spcBef>
                <a:spcPts val="0"/>
              </a:spcBef>
              <a:spcAft>
                <a:spcPts val="0"/>
              </a:spcAft>
              <a:buNone/>
            </a:pPr>
            <a:endParaRPr sz="1600" i="1">
              <a:latin typeface="Lato"/>
              <a:ea typeface="Lato"/>
              <a:cs typeface="Lato"/>
              <a:sym typeface="Lato"/>
            </a:endParaRPr>
          </a:p>
          <a:p>
            <a:pPr marL="0" lvl="0" indent="0" algn="l" rtl="0">
              <a:spcBef>
                <a:spcPts val="0"/>
              </a:spcBef>
              <a:spcAft>
                <a:spcPts val="0"/>
              </a:spcAft>
              <a:buNone/>
            </a:pPr>
            <a:r>
              <a:rPr lang="es" sz="1600" i="1">
                <a:latin typeface="Lato"/>
                <a:ea typeface="Lato"/>
                <a:cs typeface="Lato"/>
                <a:sym typeface="Lato"/>
              </a:rPr>
              <a:t>"I have the right to think about how and where I want to live beyond what the experts tell us".</a:t>
            </a:r>
            <a:endParaRPr sz="1600" i="1">
              <a:latin typeface="Lato"/>
              <a:ea typeface="Lato"/>
              <a:cs typeface="Lato"/>
              <a:sym typeface="Lato"/>
            </a:endParaRPr>
          </a:p>
          <a:p>
            <a:pPr marL="0" lvl="0" indent="0" algn="l" rtl="0">
              <a:spcBef>
                <a:spcPts val="0"/>
              </a:spcBef>
              <a:spcAft>
                <a:spcPts val="0"/>
              </a:spcAft>
              <a:buNone/>
            </a:pPr>
            <a:endParaRPr sz="1600">
              <a:latin typeface="Lato"/>
              <a:ea typeface="Lato"/>
              <a:cs typeface="Lato"/>
              <a:sym typeface="Lato"/>
            </a:endParaRPr>
          </a:p>
          <a:p>
            <a:pPr marL="0" lvl="0" indent="0" algn="l" rtl="0">
              <a:spcBef>
                <a:spcPts val="0"/>
              </a:spcBef>
              <a:spcAft>
                <a:spcPts val="0"/>
              </a:spcAft>
              <a:buNone/>
            </a:pPr>
            <a:r>
              <a:rPr lang="es" sz="1600" i="1">
                <a:latin typeface="Lato"/>
                <a:ea typeface="Lato"/>
                <a:cs typeface="Lato"/>
                <a:sym typeface="Lato"/>
              </a:rPr>
              <a:t>"We know our rights, the issue is that they are not taken into account (...) the Law is a tool to enforce what corresponds in the face of a justice that is so far from reality (...) the greatest difficulty is the language, it is like a difficult wall to cross ”.</a:t>
            </a:r>
            <a:endParaRPr sz="1600" i="1">
              <a:latin typeface="Lato"/>
              <a:ea typeface="Lato"/>
              <a:cs typeface="Lato"/>
              <a:sym typeface="Lato"/>
            </a:endParaRPr>
          </a:p>
          <a:p>
            <a:pPr marL="0" lvl="0" indent="0" algn="l" rtl="0">
              <a:spcBef>
                <a:spcPts val="0"/>
              </a:spcBef>
              <a:spcAft>
                <a:spcPts val="0"/>
              </a:spcAft>
              <a:buNone/>
            </a:pPr>
            <a:endParaRPr sz="1600">
              <a:latin typeface="Lato"/>
              <a:ea typeface="Lato"/>
              <a:cs typeface="Lato"/>
              <a:sym typeface="Lato"/>
            </a:endParaRPr>
          </a:p>
          <a:p>
            <a:pPr marL="0" lvl="0" indent="0" algn="l" rtl="0">
              <a:spcBef>
                <a:spcPts val="0"/>
              </a:spcBef>
              <a:spcAft>
                <a:spcPts val="0"/>
              </a:spcAft>
              <a:buNone/>
            </a:pPr>
            <a:endParaRPr sz="1600">
              <a:latin typeface="Lato"/>
              <a:ea typeface="Lato"/>
              <a:cs typeface="Lato"/>
              <a:sym typeface="Lato"/>
            </a:endParaRPr>
          </a:p>
          <a:p>
            <a:pPr marL="0" lvl="0" indent="0" algn="l" rtl="0">
              <a:spcBef>
                <a:spcPts val="0"/>
              </a:spcBef>
              <a:spcAft>
                <a:spcPts val="0"/>
              </a:spcAft>
              <a:buNone/>
            </a:pPr>
            <a:endParaRPr sz="1600">
              <a:latin typeface="Lato"/>
              <a:ea typeface="Lato"/>
              <a:cs typeface="Lato"/>
              <a:sym typeface="Lato"/>
            </a:endParaRPr>
          </a:p>
          <a:p>
            <a:pPr marL="0" lvl="0" indent="0" algn="l" rtl="0">
              <a:spcBef>
                <a:spcPts val="0"/>
              </a:spcBef>
              <a:spcAft>
                <a:spcPts val="0"/>
              </a:spcAft>
              <a:buNone/>
            </a:pPr>
            <a:endParaRPr sz="1600">
              <a:latin typeface="Lato"/>
              <a:ea typeface="Lato"/>
              <a:cs typeface="Lato"/>
              <a:sym typeface="Lato"/>
            </a:endParaRPr>
          </a:p>
          <a:p>
            <a:pPr marL="0" lvl="0" indent="0" algn="l" rtl="0">
              <a:spcBef>
                <a:spcPts val="0"/>
              </a:spcBef>
              <a:spcAft>
                <a:spcPts val="0"/>
              </a:spcAft>
              <a:buNone/>
            </a:pPr>
            <a:endParaRPr sz="1600">
              <a:latin typeface="Lato"/>
              <a:ea typeface="Lato"/>
              <a:cs typeface="Lato"/>
              <a:sym typeface="Lato"/>
            </a:endParaRPr>
          </a:p>
          <a:p>
            <a:pPr marL="0" lvl="0" indent="0" algn="l" rtl="0">
              <a:spcBef>
                <a:spcPts val="0"/>
              </a:spcBef>
              <a:spcAft>
                <a:spcPts val="0"/>
              </a:spcAft>
              <a:buNone/>
            </a:pPr>
            <a:endParaRPr sz="1600">
              <a:latin typeface="Lato"/>
              <a:ea typeface="Lato"/>
              <a:cs typeface="Lato"/>
              <a:sym typeface="Lato"/>
            </a:endParaRPr>
          </a:p>
          <a:p>
            <a:pPr marL="0" lvl="0" indent="0" algn="just" rtl="0">
              <a:spcBef>
                <a:spcPts val="0"/>
              </a:spcBef>
              <a:spcAft>
                <a:spcPts val="0"/>
              </a:spcAft>
              <a:buNone/>
            </a:pPr>
            <a:r>
              <a:rPr lang="es" sz="1600">
                <a:latin typeface="Lato"/>
                <a:ea typeface="Lato"/>
                <a:cs typeface="Lato"/>
                <a:sym typeface="Lato"/>
              </a:rPr>
              <a:t>Legal productivity of urban conflicts: Conflicts become processes of collective elaboration of a legal situation, a modality of diffusion of legal knowledge.</a:t>
            </a:r>
            <a:endParaRPr sz="1600">
              <a:latin typeface="Lato"/>
              <a:ea typeface="Lato"/>
              <a:cs typeface="Lato"/>
              <a:sym typeface="Lato"/>
            </a:endParaRPr>
          </a:p>
        </p:txBody>
      </p:sp>
      <p:pic>
        <p:nvPicPr>
          <p:cNvPr id="155" name="Google Shape;155;p27"/>
          <p:cNvPicPr preferRelativeResize="0"/>
          <p:nvPr/>
        </p:nvPicPr>
        <p:blipFill>
          <a:blip r:embed="rId4">
            <a:alphaModFix/>
          </a:blip>
          <a:stretch>
            <a:fillRect/>
          </a:stretch>
        </p:blipFill>
        <p:spPr>
          <a:xfrm>
            <a:off x="5858188" y="1748438"/>
            <a:ext cx="2619375" cy="1743075"/>
          </a:xfrm>
          <a:prstGeom prst="rect">
            <a:avLst/>
          </a:prstGeom>
          <a:noFill/>
          <a:ln>
            <a:noFill/>
          </a:ln>
        </p:spPr>
      </p:pic>
      <p:sp>
        <p:nvSpPr>
          <p:cNvPr id="156" name="Google Shape;156;p27"/>
          <p:cNvSpPr txBox="1"/>
          <p:nvPr/>
        </p:nvSpPr>
        <p:spPr>
          <a:xfrm>
            <a:off x="5858238" y="3607250"/>
            <a:ext cx="2619300" cy="8313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 b="1" i="1"/>
              <a:t>“I knew all the rules but the rules did not know me… Guaranteed” (Eddie Vedder)</a:t>
            </a:r>
            <a:endParaRPr b="1" i="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0"/>
        <p:cNvGrpSpPr/>
        <p:nvPr/>
      </p:nvGrpSpPr>
      <p:grpSpPr>
        <a:xfrm>
          <a:off x="0" y="0"/>
          <a:ext cx="0" cy="0"/>
          <a:chOff x="0" y="0"/>
          <a:chExt cx="0" cy="0"/>
        </a:xfrm>
      </p:grpSpPr>
      <p:sp>
        <p:nvSpPr>
          <p:cNvPr id="161" name="Google Shape;161;p28"/>
          <p:cNvSpPr txBox="1"/>
          <p:nvPr/>
        </p:nvSpPr>
        <p:spPr>
          <a:xfrm>
            <a:off x="729450" y="1318650"/>
            <a:ext cx="7688700" cy="80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2600" b="1">
                <a:solidFill>
                  <a:srgbClr val="1A1A1A"/>
                </a:solidFill>
                <a:latin typeface="Raleway"/>
                <a:ea typeface="Raleway"/>
                <a:cs typeface="Raleway"/>
                <a:sym typeface="Raleway"/>
              </a:rPr>
              <a:t>PAR Methodologies:</a:t>
            </a:r>
            <a:endParaRPr sz="2600" b="1">
              <a:solidFill>
                <a:srgbClr val="1A1A1A"/>
              </a:solidFill>
              <a:latin typeface="Raleway"/>
              <a:ea typeface="Raleway"/>
              <a:cs typeface="Raleway"/>
              <a:sym typeface="Raleway"/>
            </a:endParaRPr>
          </a:p>
          <a:p>
            <a:pPr marL="0" lvl="0" indent="0" algn="l" rtl="0">
              <a:spcBef>
                <a:spcPts val="0"/>
              </a:spcBef>
              <a:spcAft>
                <a:spcPts val="0"/>
              </a:spcAft>
              <a:buNone/>
            </a:pPr>
            <a:endParaRPr sz="2600" b="1">
              <a:solidFill>
                <a:srgbClr val="1A1A1A"/>
              </a:solidFill>
              <a:latin typeface="Raleway"/>
              <a:ea typeface="Raleway"/>
              <a:cs typeface="Raleway"/>
              <a:sym typeface="Raleway"/>
            </a:endParaRPr>
          </a:p>
          <a:p>
            <a:pPr marL="0" lvl="0" indent="0" algn="l" rtl="0">
              <a:spcBef>
                <a:spcPts val="0"/>
              </a:spcBef>
              <a:spcAft>
                <a:spcPts val="0"/>
              </a:spcAft>
              <a:buNone/>
            </a:pPr>
            <a:endParaRPr sz="2600" b="1">
              <a:solidFill>
                <a:srgbClr val="1A1A1A"/>
              </a:solidFill>
              <a:latin typeface="Raleway"/>
              <a:ea typeface="Raleway"/>
              <a:cs typeface="Raleway"/>
              <a:sym typeface="Raleway"/>
            </a:endParaRPr>
          </a:p>
        </p:txBody>
      </p:sp>
      <p:sp>
        <p:nvSpPr>
          <p:cNvPr id="162" name="Google Shape;162;p28"/>
          <p:cNvSpPr txBox="1"/>
          <p:nvPr/>
        </p:nvSpPr>
        <p:spPr>
          <a:xfrm>
            <a:off x="680275" y="1940975"/>
            <a:ext cx="5288700" cy="29442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s" sz="1700">
                <a:latin typeface="Lato"/>
                <a:ea typeface="Lato"/>
                <a:cs typeface="Lato"/>
                <a:sym typeface="Lato"/>
              </a:rPr>
              <a:t>Iterative and incremental process: articulation between actions and reflection processes. </a:t>
            </a:r>
            <a:endParaRPr sz="1700">
              <a:latin typeface="Lato"/>
              <a:ea typeface="Lato"/>
              <a:cs typeface="Lato"/>
              <a:sym typeface="Lato"/>
            </a:endParaRPr>
          </a:p>
          <a:p>
            <a:pPr marL="457200" lvl="0" indent="-336550" algn="just" rtl="0">
              <a:lnSpc>
                <a:spcPct val="115000"/>
              </a:lnSpc>
              <a:spcBef>
                <a:spcPts val="1600"/>
              </a:spcBef>
              <a:spcAft>
                <a:spcPts val="0"/>
              </a:spcAft>
              <a:buSzPts val="1700"/>
              <a:buFont typeface="Lato"/>
              <a:buChar char="●"/>
            </a:pPr>
            <a:r>
              <a:rPr lang="es" sz="1700">
                <a:latin typeface="Lato"/>
                <a:ea typeface="Lato"/>
                <a:cs typeface="Lato"/>
                <a:sym typeface="Lato"/>
              </a:rPr>
              <a:t>Interviews.</a:t>
            </a:r>
            <a:endParaRPr sz="1700">
              <a:latin typeface="Lato"/>
              <a:ea typeface="Lato"/>
              <a:cs typeface="Lato"/>
              <a:sym typeface="Lato"/>
            </a:endParaRPr>
          </a:p>
          <a:p>
            <a:pPr marL="457200" lvl="0" indent="-336550" algn="just" rtl="0">
              <a:lnSpc>
                <a:spcPct val="115000"/>
              </a:lnSpc>
              <a:spcBef>
                <a:spcPts val="0"/>
              </a:spcBef>
              <a:spcAft>
                <a:spcPts val="0"/>
              </a:spcAft>
              <a:buSzPts val="1700"/>
              <a:buFont typeface="Lato"/>
              <a:buChar char="●"/>
            </a:pPr>
            <a:r>
              <a:rPr lang="es" sz="1700">
                <a:latin typeface="Lato"/>
                <a:ea typeface="Lato"/>
                <a:cs typeface="Lato"/>
                <a:sym typeface="Lato"/>
              </a:rPr>
              <a:t>Participant observation.</a:t>
            </a:r>
            <a:endParaRPr sz="1700">
              <a:latin typeface="Lato"/>
              <a:ea typeface="Lato"/>
              <a:cs typeface="Lato"/>
              <a:sym typeface="Lato"/>
            </a:endParaRPr>
          </a:p>
          <a:p>
            <a:pPr marL="457200" lvl="0" indent="-336550" algn="just" rtl="0">
              <a:lnSpc>
                <a:spcPct val="115000"/>
              </a:lnSpc>
              <a:spcBef>
                <a:spcPts val="0"/>
              </a:spcBef>
              <a:spcAft>
                <a:spcPts val="0"/>
              </a:spcAft>
              <a:buSzPts val="1700"/>
              <a:buFont typeface="Lato"/>
              <a:buChar char="●"/>
            </a:pPr>
            <a:r>
              <a:rPr lang="es" sz="1700">
                <a:latin typeface="Lato"/>
                <a:ea typeface="Lato"/>
                <a:cs typeface="Lato"/>
                <a:sym typeface="Lato"/>
              </a:rPr>
              <a:t>Focus Groups.</a:t>
            </a:r>
            <a:endParaRPr sz="1700">
              <a:latin typeface="Lato"/>
              <a:ea typeface="Lato"/>
              <a:cs typeface="Lato"/>
              <a:sym typeface="Lato"/>
            </a:endParaRPr>
          </a:p>
          <a:p>
            <a:pPr marL="0" lvl="0" indent="0" algn="l" rtl="0">
              <a:lnSpc>
                <a:spcPct val="115000"/>
              </a:lnSpc>
              <a:spcBef>
                <a:spcPts val="1600"/>
              </a:spcBef>
              <a:spcAft>
                <a:spcPts val="1600"/>
              </a:spcAft>
              <a:buNone/>
            </a:pPr>
            <a:endParaRPr>
              <a:solidFill>
                <a:srgbClr val="595959"/>
              </a:solidFill>
              <a:latin typeface="Lato"/>
              <a:ea typeface="Lato"/>
              <a:cs typeface="Lato"/>
              <a:sym typeface="Lato"/>
            </a:endParaRPr>
          </a:p>
        </p:txBody>
      </p:sp>
      <p:sp>
        <p:nvSpPr>
          <p:cNvPr id="163" name="Google Shape;163;p28"/>
          <p:cNvSpPr txBox="1"/>
          <p:nvPr/>
        </p:nvSpPr>
        <p:spPr>
          <a:xfrm>
            <a:off x="778775" y="2688400"/>
            <a:ext cx="77715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600">
              <a:latin typeface="Lato"/>
              <a:ea typeface="Lato"/>
              <a:cs typeface="Lato"/>
              <a:sym typeface="Lato"/>
            </a:endParaRPr>
          </a:p>
        </p:txBody>
      </p:sp>
      <p:pic>
        <p:nvPicPr>
          <p:cNvPr id="164" name="Google Shape;164;p28"/>
          <p:cNvPicPr preferRelativeResize="0"/>
          <p:nvPr/>
        </p:nvPicPr>
        <p:blipFill>
          <a:blip r:embed="rId4">
            <a:alphaModFix/>
          </a:blip>
          <a:stretch>
            <a:fillRect/>
          </a:stretch>
        </p:blipFill>
        <p:spPr>
          <a:xfrm>
            <a:off x="6206975" y="2125952"/>
            <a:ext cx="2675525" cy="1911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8"/>
        <p:cNvGrpSpPr/>
        <p:nvPr/>
      </p:nvGrpSpPr>
      <p:grpSpPr>
        <a:xfrm>
          <a:off x="0" y="0"/>
          <a:ext cx="0" cy="0"/>
          <a:chOff x="0" y="0"/>
          <a:chExt cx="0" cy="0"/>
        </a:xfrm>
      </p:grpSpPr>
      <p:sp>
        <p:nvSpPr>
          <p:cNvPr id="169" name="Google Shape;169;p29"/>
          <p:cNvSpPr txBox="1"/>
          <p:nvPr/>
        </p:nvSpPr>
        <p:spPr>
          <a:xfrm>
            <a:off x="729450" y="1318650"/>
            <a:ext cx="7688700" cy="125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sz="2600" b="1">
                <a:solidFill>
                  <a:srgbClr val="1A1A1A"/>
                </a:solidFill>
                <a:latin typeface="Raleway"/>
                <a:ea typeface="Raleway"/>
                <a:cs typeface="Raleway"/>
                <a:sym typeface="Raleway"/>
              </a:rPr>
              <a:t>Conclusions: Effects </a:t>
            </a:r>
            <a:endParaRPr sz="2600" b="1">
              <a:solidFill>
                <a:srgbClr val="1A1A1A"/>
              </a:solidFill>
              <a:latin typeface="Raleway"/>
              <a:ea typeface="Raleway"/>
              <a:cs typeface="Raleway"/>
              <a:sym typeface="Raleway"/>
            </a:endParaRPr>
          </a:p>
          <a:p>
            <a:pPr marL="0" lvl="0" indent="0" algn="l" rtl="0">
              <a:spcBef>
                <a:spcPts val="0"/>
              </a:spcBef>
              <a:spcAft>
                <a:spcPts val="0"/>
              </a:spcAft>
              <a:buNone/>
            </a:pPr>
            <a:endParaRPr sz="2600" b="1">
              <a:solidFill>
                <a:srgbClr val="1A1A1A"/>
              </a:solidFill>
              <a:latin typeface="Raleway"/>
              <a:ea typeface="Raleway"/>
              <a:cs typeface="Raleway"/>
              <a:sym typeface="Raleway"/>
            </a:endParaRPr>
          </a:p>
        </p:txBody>
      </p:sp>
      <p:sp>
        <p:nvSpPr>
          <p:cNvPr id="170" name="Google Shape;170;p29"/>
          <p:cNvSpPr txBox="1"/>
          <p:nvPr/>
        </p:nvSpPr>
        <p:spPr>
          <a:xfrm>
            <a:off x="680275" y="2254400"/>
            <a:ext cx="7829700" cy="26307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endParaRPr>
              <a:solidFill>
                <a:srgbClr val="595959"/>
              </a:solidFill>
              <a:latin typeface="Lato"/>
              <a:ea typeface="Lato"/>
              <a:cs typeface="Lato"/>
              <a:sym typeface="Lato"/>
            </a:endParaRPr>
          </a:p>
          <a:p>
            <a:pPr marL="0" lvl="0" indent="0" algn="l" rtl="0">
              <a:lnSpc>
                <a:spcPct val="115000"/>
              </a:lnSpc>
              <a:spcBef>
                <a:spcPts val="1600"/>
              </a:spcBef>
              <a:spcAft>
                <a:spcPts val="1600"/>
              </a:spcAft>
              <a:buNone/>
            </a:pPr>
            <a:endParaRPr>
              <a:solidFill>
                <a:srgbClr val="595959"/>
              </a:solidFill>
              <a:latin typeface="Lato"/>
              <a:ea typeface="Lato"/>
              <a:cs typeface="Lato"/>
              <a:sym typeface="Lato"/>
            </a:endParaRPr>
          </a:p>
        </p:txBody>
      </p:sp>
      <p:sp>
        <p:nvSpPr>
          <p:cNvPr id="171" name="Google Shape;171;p29"/>
          <p:cNvSpPr txBox="1"/>
          <p:nvPr/>
        </p:nvSpPr>
        <p:spPr>
          <a:xfrm>
            <a:off x="851100" y="1904250"/>
            <a:ext cx="4789800" cy="31863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 sz="1500" b="1">
                <a:latin typeface="Lato"/>
                <a:ea typeface="Lato"/>
                <a:cs typeface="Lato"/>
                <a:sym typeface="Lato"/>
              </a:rPr>
              <a:t>Mapping project:</a:t>
            </a:r>
            <a:endParaRPr sz="1500" b="1">
              <a:latin typeface="Lato"/>
              <a:ea typeface="Lato"/>
              <a:cs typeface="Lato"/>
              <a:sym typeface="Lato"/>
            </a:endParaRPr>
          </a:p>
          <a:p>
            <a:pPr marL="457200" lvl="0" indent="-323850" algn="just" rtl="0">
              <a:spcBef>
                <a:spcPts val="0"/>
              </a:spcBef>
              <a:spcAft>
                <a:spcPts val="0"/>
              </a:spcAft>
              <a:buSzPts val="1500"/>
              <a:buFont typeface="Lato"/>
              <a:buChar char="●"/>
            </a:pPr>
            <a:r>
              <a:rPr lang="es" sz="1500">
                <a:latin typeface="Lato"/>
                <a:ea typeface="Lato"/>
                <a:cs typeface="Lato"/>
                <a:sym typeface="Lato"/>
              </a:rPr>
              <a:t>Empower communities in the production of information by providing a strategy to contest space. </a:t>
            </a:r>
            <a:endParaRPr sz="1500">
              <a:latin typeface="Lato"/>
              <a:ea typeface="Lato"/>
              <a:cs typeface="Lato"/>
              <a:sym typeface="Lato"/>
            </a:endParaRPr>
          </a:p>
          <a:p>
            <a:pPr marL="457200" lvl="0" indent="-323850" algn="just" rtl="0">
              <a:spcBef>
                <a:spcPts val="0"/>
              </a:spcBef>
              <a:spcAft>
                <a:spcPts val="0"/>
              </a:spcAft>
              <a:buSzPts val="1500"/>
              <a:buFont typeface="Lato"/>
              <a:buChar char="●"/>
            </a:pPr>
            <a:r>
              <a:rPr lang="es" sz="1500">
                <a:latin typeface="Lato"/>
                <a:ea typeface="Lato"/>
                <a:cs typeface="Lato"/>
                <a:sym typeface="Lato"/>
              </a:rPr>
              <a:t>Make visible territorial conflicts and rights violations in segregated neighborhoods.</a:t>
            </a:r>
            <a:endParaRPr sz="1500">
              <a:latin typeface="Lato"/>
              <a:ea typeface="Lato"/>
              <a:cs typeface="Lato"/>
              <a:sym typeface="Lato"/>
            </a:endParaRPr>
          </a:p>
          <a:p>
            <a:pPr marL="457200" lvl="0" indent="-323850" algn="just" rtl="0">
              <a:spcBef>
                <a:spcPts val="0"/>
              </a:spcBef>
              <a:spcAft>
                <a:spcPts val="0"/>
              </a:spcAft>
              <a:buSzPts val="1500"/>
              <a:buFont typeface="Lato"/>
              <a:buChar char="●"/>
            </a:pPr>
            <a:r>
              <a:rPr lang="es" sz="1500">
                <a:latin typeface="Lato"/>
                <a:ea typeface="Lato"/>
                <a:cs typeface="Lato"/>
                <a:sym typeface="Lato"/>
              </a:rPr>
              <a:t>Mobilize community to break into the urban imaginary.</a:t>
            </a:r>
            <a:endParaRPr sz="1500">
              <a:latin typeface="Lato"/>
              <a:ea typeface="Lato"/>
              <a:cs typeface="Lato"/>
              <a:sym typeface="Lato"/>
            </a:endParaRPr>
          </a:p>
          <a:p>
            <a:pPr marL="0" lvl="0" indent="0" algn="just" rtl="0">
              <a:spcBef>
                <a:spcPts val="0"/>
              </a:spcBef>
              <a:spcAft>
                <a:spcPts val="0"/>
              </a:spcAft>
              <a:buNone/>
            </a:pPr>
            <a:r>
              <a:rPr lang="es" sz="1500" b="1">
                <a:latin typeface="Lato"/>
                <a:ea typeface="Lato"/>
                <a:cs typeface="Lato"/>
                <a:sym typeface="Lato"/>
              </a:rPr>
              <a:t>Law empowerment project: </a:t>
            </a:r>
            <a:endParaRPr sz="1500" b="1">
              <a:latin typeface="Lato"/>
              <a:ea typeface="Lato"/>
              <a:cs typeface="Lato"/>
              <a:sym typeface="Lato"/>
            </a:endParaRPr>
          </a:p>
          <a:p>
            <a:pPr marL="457200" lvl="0" indent="-323850" algn="just" rtl="0">
              <a:spcBef>
                <a:spcPts val="0"/>
              </a:spcBef>
              <a:spcAft>
                <a:spcPts val="0"/>
              </a:spcAft>
              <a:buSzPts val="1500"/>
              <a:buFont typeface="Lato"/>
              <a:buChar char="●"/>
            </a:pPr>
            <a:r>
              <a:rPr lang="es" sz="1500">
                <a:latin typeface="Lato"/>
                <a:ea typeface="Lato"/>
                <a:cs typeface="Lato"/>
                <a:sym typeface="Lato"/>
              </a:rPr>
              <a:t>Legal productivity of urban conflicts: By writing these experiences they will remain as a legacy and a tool box for the future generations struggles. </a:t>
            </a:r>
            <a:endParaRPr sz="1500">
              <a:latin typeface="Lato"/>
              <a:ea typeface="Lato"/>
              <a:cs typeface="Lato"/>
              <a:sym typeface="Lato"/>
            </a:endParaRPr>
          </a:p>
          <a:p>
            <a:pPr marL="0" lvl="0" indent="0" algn="just" rtl="0">
              <a:spcBef>
                <a:spcPts val="0"/>
              </a:spcBef>
              <a:spcAft>
                <a:spcPts val="0"/>
              </a:spcAft>
              <a:buNone/>
            </a:pPr>
            <a:endParaRPr sz="1500">
              <a:latin typeface="Lato"/>
              <a:ea typeface="Lato"/>
              <a:cs typeface="Lato"/>
              <a:sym typeface="Lato"/>
            </a:endParaRPr>
          </a:p>
        </p:txBody>
      </p:sp>
      <p:pic>
        <p:nvPicPr>
          <p:cNvPr id="172" name="Google Shape;172;p29"/>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002675" y="110200"/>
            <a:ext cx="2981625" cy="1468026"/>
          </a:xfrm>
          <a:prstGeom prst="rect">
            <a:avLst/>
          </a:prstGeom>
          <a:noFill/>
          <a:ln>
            <a:noFill/>
          </a:ln>
        </p:spPr>
      </p:pic>
      <p:pic>
        <p:nvPicPr>
          <p:cNvPr id="173" name="Google Shape;173;p29"/>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rot="-5400000">
            <a:off x="6860037" y="833587"/>
            <a:ext cx="1266925" cy="2965550"/>
          </a:xfrm>
          <a:prstGeom prst="rect">
            <a:avLst/>
          </a:prstGeom>
          <a:noFill/>
          <a:ln>
            <a:noFill/>
          </a:ln>
        </p:spPr>
      </p:pic>
      <p:pic>
        <p:nvPicPr>
          <p:cNvPr id="174" name="Google Shape;174;p29"/>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6010725" y="3101425"/>
            <a:ext cx="2965550" cy="1960600"/>
          </a:xfrm>
          <a:prstGeom prst="rect">
            <a:avLst/>
          </a:prstGeom>
          <a:noFill/>
          <a:ln>
            <a:noFill/>
          </a:ln>
        </p:spPr>
      </p:pic>
      <p:pic>
        <p:nvPicPr>
          <p:cNvPr id="175" name="Google Shape;175;p29"/>
          <p:cNvPicPr preferRelativeResize="0"/>
          <p:nvPr/>
        </p:nvPicPr>
        <p:blipFill rotWithShape="1">
          <a:blip r:embed="rId7">
            <a:alphaModFix/>
          </a:blip>
          <a:srcRect/>
          <a:stretch/>
        </p:blipFill>
        <p:spPr>
          <a:xfrm>
            <a:off x="7240125" y="433072"/>
            <a:ext cx="506750" cy="7601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9"/>
        <p:cNvGrpSpPr/>
        <p:nvPr/>
      </p:nvGrpSpPr>
      <p:grpSpPr>
        <a:xfrm>
          <a:off x="0" y="0"/>
          <a:ext cx="0" cy="0"/>
          <a:chOff x="0" y="0"/>
          <a:chExt cx="0" cy="0"/>
        </a:xfrm>
      </p:grpSpPr>
      <p:sp>
        <p:nvSpPr>
          <p:cNvPr id="180" name="Google Shape;180;p30"/>
          <p:cNvSpPr txBox="1"/>
          <p:nvPr/>
        </p:nvSpPr>
        <p:spPr>
          <a:xfrm>
            <a:off x="729450" y="1318650"/>
            <a:ext cx="7688700" cy="53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sz="2600" b="1">
                <a:solidFill>
                  <a:srgbClr val="1A1A1A"/>
                </a:solidFill>
                <a:latin typeface="Raleway"/>
                <a:ea typeface="Raleway"/>
                <a:cs typeface="Raleway"/>
                <a:sym typeface="Raleway"/>
              </a:rPr>
              <a:t>Methodological considerations</a:t>
            </a:r>
            <a:endParaRPr sz="2600" b="1">
              <a:solidFill>
                <a:srgbClr val="1A1A1A"/>
              </a:solidFill>
              <a:latin typeface="Raleway"/>
              <a:ea typeface="Raleway"/>
              <a:cs typeface="Raleway"/>
              <a:sym typeface="Raleway"/>
            </a:endParaRPr>
          </a:p>
        </p:txBody>
      </p:sp>
      <p:sp>
        <p:nvSpPr>
          <p:cNvPr id="181" name="Google Shape;181;p30"/>
          <p:cNvSpPr txBox="1"/>
          <p:nvPr/>
        </p:nvSpPr>
        <p:spPr>
          <a:xfrm>
            <a:off x="186475" y="1904250"/>
            <a:ext cx="5448900" cy="2647500"/>
          </a:xfrm>
          <a:prstGeom prst="rect">
            <a:avLst/>
          </a:prstGeom>
          <a:noFill/>
          <a:ln>
            <a:noFill/>
          </a:ln>
        </p:spPr>
        <p:txBody>
          <a:bodyPr spcFirstLastPara="1" wrap="square" lIns="91425" tIns="91425" rIns="91425" bIns="91425" anchor="t" anchorCtr="0">
            <a:spAutoFit/>
          </a:bodyPr>
          <a:lstStyle/>
          <a:p>
            <a:pPr marL="457200" lvl="0" indent="-330200" algn="just" rtl="0">
              <a:spcBef>
                <a:spcPts val="0"/>
              </a:spcBef>
              <a:spcAft>
                <a:spcPts val="0"/>
              </a:spcAft>
              <a:buSzPts val="1600"/>
              <a:buFont typeface="Lato"/>
              <a:buChar char="●"/>
            </a:pPr>
            <a:r>
              <a:rPr lang="es" sz="1600">
                <a:latin typeface="Lato"/>
                <a:ea typeface="Lato"/>
                <a:cs typeface="Lato"/>
                <a:sym typeface="Lato"/>
              </a:rPr>
              <a:t>How are you dealing with the double role (engaged actor- researcher)?</a:t>
            </a:r>
            <a:endParaRPr sz="1600">
              <a:latin typeface="Lato"/>
              <a:ea typeface="Lato"/>
              <a:cs typeface="Lato"/>
              <a:sym typeface="Lato"/>
            </a:endParaRPr>
          </a:p>
          <a:p>
            <a:pPr marL="457200" lvl="0" indent="-330200" algn="just" rtl="0">
              <a:spcBef>
                <a:spcPts val="0"/>
              </a:spcBef>
              <a:spcAft>
                <a:spcPts val="0"/>
              </a:spcAft>
              <a:buSzPts val="1600"/>
              <a:buFont typeface="Lato"/>
              <a:buChar char="●"/>
            </a:pPr>
            <a:r>
              <a:rPr lang="es" sz="1600">
                <a:latin typeface="Lato"/>
                <a:ea typeface="Lato"/>
                <a:cs typeface="Lato"/>
                <a:sym typeface="Lato"/>
              </a:rPr>
              <a:t>What is the role of community?</a:t>
            </a:r>
            <a:endParaRPr sz="1600">
              <a:latin typeface="Lato"/>
              <a:ea typeface="Lato"/>
              <a:cs typeface="Lato"/>
              <a:sym typeface="Lato"/>
            </a:endParaRPr>
          </a:p>
          <a:p>
            <a:pPr marL="457200" lvl="0" indent="-330200" algn="just" rtl="0">
              <a:spcBef>
                <a:spcPts val="0"/>
              </a:spcBef>
              <a:spcAft>
                <a:spcPts val="0"/>
              </a:spcAft>
              <a:buSzPts val="1600"/>
              <a:buFont typeface="Lato"/>
              <a:buChar char="●"/>
            </a:pPr>
            <a:r>
              <a:rPr lang="es" sz="1600">
                <a:latin typeface="Lato"/>
                <a:ea typeface="Lato"/>
                <a:cs typeface="Lato"/>
                <a:sym typeface="Lato"/>
              </a:rPr>
              <a:t>Burdens and languages. </a:t>
            </a:r>
            <a:endParaRPr sz="1600">
              <a:latin typeface="Lato"/>
              <a:ea typeface="Lato"/>
              <a:cs typeface="Lato"/>
              <a:sym typeface="Lato"/>
            </a:endParaRPr>
          </a:p>
          <a:p>
            <a:pPr marL="457200" lvl="0" indent="-330200" algn="just" rtl="0">
              <a:spcBef>
                <a:spcPts val="0"/>
              </a:spcBef>
              <a:spcAft>
                <a:spcPts val="0"/>
              </a:spcAft>
              <a:buClr>
                <a:schemeClr val="dk1"/>
              </a:buClr>
              <a:buSzPts val="1600"/>
              <a:buFont typeface="Lato"/>
              <a:buChar char="●"/>
            </a:pPr>
            <a:r>
              <a:rPr lang="es" sz="1600">
                <a:solidFill>
                  <a:schemeClr val="dk1"/>
                </a:solidFill>
                <a:latin typeface="Lato"/>
                <a:ea typeface="Lato"/>
                <a:cs typeface="Lato"/>
                <a:sym typeface="Lato"/>
              </a:rPr>
              <a:t>Methodologies and objectives as part of the same process. Methodologies must contribute to the aim. How is methodology contributing to a more expansive distribution of power?</a:t>
            </a:r>
            <a:endParaRPr sz="1600">
              <a:solidFill>
                <a:schemeClr val="dk1"/>
              </a:solidFill>
              <a:latin typeface="Lato"/>
              <a:ea typeface="Lato"/>
              <a:cs typeface="Lato"/>
              <a:sym typeface="Lato"/>
            </a:endParaRPr>
          </a:p>
          <a:p>
            <a:pPr marL="457200" lvl="0" indent="-330200" algn="just" rtl="0">
              <a:spcBef>
                <a:spcPts val="0"/>
              </a:spcBef>
              <a:spcAft>
                <a:spcPts val="0"/>
              </a:spcAft>
              <a:buSzPts val="1600"/>
              <a:buFont typeface="Lato"/>
              <a:buChar char="●"/>
            </a:pPr>
            <a:endParaRPr sz="1600">
              <a:latin typeface="Lato"/>
              <a:ea typeface="Lato"/>
              <a:cs typeface="Lato"/>
              <a:sym typeface="Lato"/>
            </a:endParaRPr>
          </a:p>
          <a:p>
            <a:pPr marL="457200" lvl="0" indent="0" algn="just" rtl="0">
              <a:spcBef>
                <a:spcPts val="0"/>
              </a:spcBef>
              <a:spcAft>
                <a:spcPts val="0"/>
              </a:spcAft>
              <a:buNone/>
            </a:pPr>
            <a:endParaRPr sz="1600">
              <a:latin typeface="Lato"/>
              <a:ea typeface="Lato"/>
              <a:cs typeface="Lato"/>
              <a:sym typeface="Lato"/>
            </a:endParaRPr>
          </a:p>
        </p:txBody>
      </p:sp>
      <p:pic>
        <p:nvPicPr>
          <p:cNvPr id="182" name="Google Shape;182;p30"/>
          <p:cNvPicPr preferRelativeResize="0"/>
          <p:nvPr/>
        </p:nvPicPr>
        <p:blipFill>
          <a:blip r:embed="rId4">
            <a:alphaModFix/>
          </a:blip>
          <a:stretch>
            <a:fillRect/>
          </a:stretch>
        </p:blipFill>
        <p:spPr>
          <a:xfrm>
            <a:off x="5753500" y="1904249"/>
            <a:ext cx="3172525" cy="1997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6"/>
        <p:cNvGrpSpPr/>
        <p:nvPr/>
      </p:nvGrpSpPr>
      <p:grpSpPr>
        <a:xfrm>
          <a:off x="0" y="0"/>
          <a:ext cx="0" cy="0"/>
          <a:chOff x="0" y="0"/>
          <a:chExt cx="0" cy="0"/>
        </a:xfrm>
      </p:grpSpPr>
      <p:sp>
        <p:nvSpPr>
          <p:cNvPr id="187" name="Google Shape;187;p31"/>
          <p:cNvSpPr txBox="1"/>
          <p:nvPr/>
        </p:nvSpPr>
        <p:spPr>
          <a:xfrm>
            <a:off x="729450" y="1322450"/>
            <a:ext cx="7688100" cy="166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4800" b="1">
                <a:solidFill>
                  <a:schemeClr val="lt1"/>
                </a:solidFill>
                <a:latin typeface="Raleway"/>
                <a:ea typeface="Raleway"/>
                <a:cs typeface="Raleway"/>
                <a:sym typeface="Raleway"/>
              </a:rPr>
              <a:t>Gracias</a:t>
            </a:r>
            <a:endParaRPr sz="4200" b="1">
              <a:solidFill>
                <a:schemeClr val="lt1"/>
              </a:solidFill>
              <a:latin typeface="Raleway"/>
              <a:ea typeface="Raleway"/>
              <a:cs typeface="Raleway"/>
              <a:sym typeface="Raleway"/>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1DD27"/>
        </a:solidFill>
        <a:effectLst/>
      </p:bgPr>
    </p:bg>
    <p:spTree>
      <p:nvGrpSpPr>
        <p:cNvPr id="1" name="Shape 191"/>
        <p:cNvGrpSpPr/>
        <p:nvPr/>
      </p:nvGrpSpPr>
      <p:grpSpPr>
        <a:xfrm>
          <a:off x="0" y="0"/>
          <a:ext cx="0" cy="0"/>
          <a:chOff x="0" y="0"/>
          <a:chExt cx="0" cy="0"/>
        </a:xfrm>
      </p:grpSpPr>
      <p:sp>
        <p:nvSpPr>
          <p:cNvPr id="192" name="Google Shape;192;p32"/>
          <p:cNvSpPr txBox="1"/>
          <p:nvPr/>
        </p:nvSpPr>
        <p:spPr>
          <a:xfrm>
            <a:off x="168000" y="148800"/>
            <a:ext cx="8784000" cy="49185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s" sz="2100" b="1">
                <a:solidFill>
                  <a:srgbClr val="FFFFFF"/>
                </a:solidFill>
                <a:latin typeface="Raleway"/>
                <a:ea typeface="Raleway"/>
                <a:cs typeface="Raleway"/>
                <a:sym typeface="Raleway"/>
              </a:rPr>
              <a:t>What role does the research play in the context in which the group is acting? How would you work with the community to help them design their research? Which methodologies seem most appropriate to use? What considerations would you make about these methodologies (e.g. limitations/ ethical dilemmas)?</a:t>
            </a:r>
            <a:endParaRPr sz="2100" b="1">
              <a:solidFill>
                <a:srgbClr val="FFFFFF"/>
              </a:solidFill>
              <a:latin typeface="Raleway"/>
              <a:ea typeface="Raleway"/>
              <a:cs typeface="Raleway"/>
              <a:sym typeface="Raleway"/>
            </a:endParaRPr>
          </a:p>
          <a:p>
            <a:pPr marL="0" lvl="0" indent="0" algn="just" rtl="0">
              <a:spcBef>
                <a:spcPts val="0"/>
              </a:spcBef>
              <a:spcAft>
                <a:spcPts val="0"/>
              </a:spcAft>
              <a:buNone/>
            </a:pPr>
            <a:endParaRPr sz="2100" b="1">
              <a:solidFill>
                <a:srgbClr val="FFFFFF"/>
              </a:solidFill>
              <a:latin typeface="Raleway"/>
              <a:ea typeface="Raleway"/>
              <a:cs typeface="Raleway"/>
              <a:sym typeface="Raleway"/>
            </a:endParaRPr>
          </a:p>
          <a:p>
            <a:pPr marL="0" lvl="0" indent="0" algn="l" rtl="0">
              <a:spcBef>
                <a:spcPts val="0"/>
              </a:spcBef>
              <a:spcAft>
                <a:spcPts val="0"/>
              </a:spcAft>
              <a:buNone/>
            </a:pPr>
            <a:r>
              <a:rPr lang="es" sz="1700" b="1">
                <a:solidFill>
                  <a:srgbClr val="FFFFFF"/>
                </a:solidFill>
                <a:latin typeface="Raleway"/>
                <a:ea typeface="Raleway"/>
                <a:cs typeface="Raleway"/>
                <a:sym typeface="Raleway"/>
              </a:rPr>
              <a:t>For your discussion, let's take into account the following aspects:</a:t>
            </a:r>
            <a:endParaRPr sz="1700" b="1">
              <a:solidFill>
                <a:srgbClr val="FFFFFF"/>
              </a:solidFill>
              <a:latin typeface="Raleway"/>
              <a:ea typeface="Raleway"/>
              <a:cs typeface="Raleway"/>
              <a:sym typeface="Raleway"/>
            </a:endParaRPr>
          </a:p>
          <a:p>
            <a:pPr marL="0" lvl="0" indent="0" algn="l" rtl="0">
              <a:spcBef>
                <a:spcPts val="0"/>
              </a:spcBef>
              <a:spcAft>
                <a:spcPts val="0"/>
              </a:spcAft>
              <a:buNone/>
            </a:pPr>
            <a:endParaRPr sz="1700" b="1">
              <a:solidFill>
                <a:srgbClr val="FFFFFF"/>
              </a:solidFill>
              <a:latin typeface="Raleway"/>
              <a:ea typeface="Raleway"/>
              <a:cs typeface="Raleway"/>
              <a:sym typeface="Raleway"/>
            </a:endParaRPr>
          </a:p>
          <a:p>
            <a:pPr marL="457200" lvl="0" indent="-336550" algn="l" rtl="0">
              <a:spcBef>
                <a:spcPts val="0"/>
              </a:spcBef>
              <a:spcAft>
                <a:spcPts val="0"/>
              </a:spcAft>
              <a:buClr>
                <a:srgbClr val="FFFFFF"/>
              </a:buClr>
              <a:buSzPts val="1700"/>
              <a:buFont typeface="Raleway"/>
              <a:buChar char="●"/>
            </a:pPr>
            <a:r>
              <a:rPr lang="es" sz="1700" b="1">
                <a:solidFill>
                  <a:srgbClr val="FFFFFF"/>
                </a:solidFill>
                <a:latin typeface="Raleway"/>
                <a:ea typeface="Raleway"/>
                <a:cs typeface="Raleway"/>
                <a:sym typeface="Raleway"/>
              </a:rPr>
              <a:t>Representativeness: How much participation is enough?</a:t>
            </a:r>
            <a:endParaRPr sz="1700" b="1">
              <a:solidFill>
                <a:srgbClr val="FFFFFF"/>
              </a:solidFill>
              <a:latin typeface="Raleway"/>
              <a:ea typeface="Raleway"/>
              <a:cs typeface="Raleway"/>
              <a:sym typeface="Raleway"/>
            </a:endParaRPr>
          </a:p>
          <a:p>
            <a:pPr marL="457200" lvl="0" indent="-336550" algn="l" rtl="0">
              <a:spcBef>
                <a:spcPts val="0"/>
              </a:spcBef>
              <a:spcAft>
                <a:spcPts val="0"/>
              </a:spcAft>
              <a:buClr>
                <a:srgbClr val="FFFFFF"/>
              </a:buClr>
              <a:buSzPts val="1700"/>
              <a:buFont typeface="Raleway"/>
              <a:buChar char="●"/>
            </a:pPr>
            <a:r>
              <a:rPr lang="es" sz="1700" b="1">
                <a:solidFill>
                  <a:srgbClr val="FFFFFF"/>
                </a:solidFill>
                <a:latin typeface="Raleway"/>
                <a:ea typeface="Raleway"/>
                <a:cs typeface="Raleway"/>
                <a:sym typeface="Raleway"/>
              </a:rPr>
              <a:t>External deadlines vs. political grassroot process. </a:t>
            </a:r>
            <a:endParaRPr sz="1700" b="1">
              <a:solidFill>
                <a:srgbClr val="FFFFFF"/>
              </a:solidFill>
              <a:latin typeface="Raleway"/>
              <a:ea typeface="Raleway"/>
              <a:cs typeface="Raleway"/>
              <a:sym typeface="Raleway"/>
            </a:endParaRPr>
          </a:p>
          <a:p>
            <a:pPr marL="457200" lvl="0" indent="-336550" algn="l" rtl="0">
              <a:spcBef>
                <a:spcPts val="0"/>
              </a:spcBef>
              <a:spcAft>
                <a:spcPts val="0"/>
              </a:spcAft>
              <a:buClr>
                <a:srgbClr val="FFFFFF"/>
              </a:buClr>
              <a:buSzPts val="1700"/>
              <a:buFont typeface="Raleway"/>
              <a:buChar char="●"/>
            </a:pPr>
            <a:r>
              <a:rPr lang="es" sz="1700" b="1">
                <a:solidFill>
                  <a:srgbClr val="FFFFFF"/>
                </a:solidFill>
                <a:latin typeface="Raleway"/>
                <a:ea typeface="Raleway"/>
                <a:cs typeface="Raleway"/>
                <a:sym typeface="Raleway"/>
              </a:rPr>
              <a:t>Accountability towards the community. </a:t>
            </a:r>
            <a:endParaRPr sz="1700" b="1">
              <a:solidFill>
                <a:srgbClr val="FFFFFF"/>
              </a:solidFill>
              <a:latin typeface="Raleway"/>
              <a:ea typeface="Raleway"/>
              <a:cs typeface="Raleway"/>
              <a:sym typeface="Raleway"/>
            </a:endParaRPr>
          </a:p>
          <a:p>
            <a:pPr marL="457200" lvl="0" indent="-336550" algn="l" rtl="0">
              <a:spcBef>
                <a:spcPts val="0"/>
              </a:spcBef>
              <a:spcAft>
                <a:spcPts val="0"/>
              </a:spcAft>
              <a:buClr>
                <a:srgbClr val="FFFFFF"/>
              </a:buClr>
              <a:buSzPts val="1700"/>
              <a:buFont typeface="Raleway"/>
              <a:buChar char="●"/>
            </a:pPr>
            <a:r>
              <a:rPr lang="es" sz="1700" b="1">
                <a:solidFill>
                  <a:srgbClr val="FFFFFF"/>
                </a:solidFill>
                <a:latin typeface="Raleway"/>
                <a:ea typeface="Raleway"/>
                <a:cs typeface="Raleway"/>
                <a:sym typeface="Raleway"/>
              </a:rPr>
              <a:t>Ownership of data (protocols).</a:t>
            </a:r>
            <a:endParaRPr sz="1700" b="1">
              <a:solidFill>
                <a:srgbClr val="FFFFFF"/>
              </a:solidFill>
              <a:latin typeface="Raleway"/>
              <a:ea typeface="Raleway"/>
              <a:cs typeface="Raleway"/>
              <a:sym typeface="Raleway"/>
            </a:endParaRPr>
          </a:p>
          <a:p>
            <a:pPr marL="457200" lvl="0" indent="-336550" algn="l" rtl="0">
              <a:spcBef>
                <a:spcPts val="0"/>
              </a:spcBef>
              <a:spcAft>
                <a:spcPts val="0"/>
              </a:spcAft>
              <a:buClr>
                <a:srgbClr val="FFFFFF"/>
              </a:buClr>
              <a:buSzPts val="1700"/>
              <a:buFont typeface="Raleway"/>
              <a:buChar char="●"/>
            </a:pPr>
            <a:r>
              <a:rPr lang="es" sz="1700" b="1">
                <a:solidFill>
                  <a:srgbClr val="FFFFFF"/>
                </a:solidFill>
                <a:latin typeface="Raleway"/>
                <a:ea typeface="Raleway"/>
                <a:cs typeface="Raleway"/>
                <a:sym typeface="Raleway"/>
              </a:rPr>
              <a:t>Diffusion formats. </a:t>
            </a:r>
            <a:endParaRPr sz="1700" b="1">
              <a:solidFill>
                <a:srgbClr val="FFFFFF"/>
              </a:solidFill>
              <a:latin typeface="Raleway"/>
              <a:ea typeface="Raleway"/>
              <a:cs typeface="Raleway"/>
              <a:sym typeface="Raleway"/>
            </a:endParaRPr>
          </a:p>
          <a:p>
            <a:pPr marL="457200" lvl="0" indent="-336550" algn="l" rtl="0">
              <a:spcBef>
                <a:spcPts val="0"/>
              </a:spcBef>
              <a:spcAft>
                <a:spcPts val="0"/>
              </a:spcAft>
              <a:buClr>
                <a:srgbClr val="FFFFFF"/>
              </a:buClr>
              <a:buSzPts val="1700"/>
              <a:buFont typeface="Raleway"/>
              <a:buChar char="●"/>
            </a:pPr>
            <a:r>
              <a:rPr lang="es" sz="1700" b="1">
                <a:solidFill>
                  <a:srgbClr val="FFFFFF"/>
                </a:solidFill>
                <a:latin typeface="Raleway"/>
                <a:ea typeface="Raleway"/>
                <a:cs typeface="Raleway"/>
                <a:sym typeface="Raleway"/>
              </a:rPr>
              <a:t>Validity.</a:t>
            </a:r>
            <a:endParaRPr sz="1700" b="1">
              <a:solidFill>
                <a:srgbClr val="FFFFFF"/>
              </a:solidFill>
              <a:latin typeface="Raleway"/>
              <a:ea typeface="Raleway"/>
              <a:cs typeface="Raleway"/>
              <a:sym typeface="Raleway"/>
            </a:endParaRPr>
          </a:p>
          <a:p>
            <a:pPr marL="457200" lvl="0" indent="-336550" algn="l" rtl="0">
              <a:spcBef>
                <a:spcPts val="0"/>
              </a:spcBef>
              <a:spcAft>
                <a:spcPts val="0"/>
              </a:spcAft>
              <a:buClr>
                <a:srgbClr val="FFFFFF"/>
              </a:buClr>
              <a:buSzPts val="1700"/>
              <a:buFont typeface="Raleway"/>
              <a:buChar char="●"/>
            </a:pPr>
            <a:r>
              <a:rPr lang="es" sz="1700" b="1">
                <a:solidFill>
                  <a:srgbClr val="FFFFFF"/>
                </a:solidFill>
                <a:latin typeface="Raleway"/>
                <a:ea typeface="Raleway"/>
                <a:cs typeface="Raleway"/>
                <a:sym typeface="Raleway"/>
              </a:rPr>
              <a:t>Objectivity.</a:t>
            </a:r>
            <a:endParaRPr sz="1700" b="1">
              <a:solidFill>
                <a:srgbClr val="FFFFFF"/>
              </a:solidFill>
              <a:latin typeface="Raleway"/>
              <a:ea typeface="Raleway"/>
              <a:cs typeface="Raleway"/>
              <a:sym typeface="Raleway"/>
            </a:endParaRPr>
          </a:p>
          <a:p>
            <a:pPr marL="457200" lvl="0" indent="-336550" algn="l" rtl="0">
              <a:spcBef>
                <a:spcPts val="0"/>
              </a:spcBef>
              <a:spcAft>
                <a:spcPts val="0"/>
              </a:spcAft>
              <a:buClr>
                <a:srgbClr val="FFFFFF"/>
              </a:buClr>
              <a:buSzPts val="1700"/>
              <a:buFont typeface="Raleway"/>
              <a:buChar char="●"/>
            </a:pPr>
            <a:r>
              <a:rPr lang="es" sz="1700" b="1">
                <a:solidFill>
                  <a:srgbClr val="FFFFFF"/>
                </a:solidFill>
                <a:latin typeface="Raleway"/>
                <a:ea typeface="Raleway"/>
                <a:cs typeface="Raleway"/>
                <a:sym typeface="Raleway"/>
              </a:rPr>
              <a:t>Bias.</a:t>
            </a:r>
            <a:endParaRPr sz="1700" b="1">
              <a:solidFill>
                <a:srgbClr val="FFFFFF"/>
              </a:solidFill>
              <a:latin typeface="Raleway"/>
              <a:ea typeface="Raleway"/>
              <a:cs typeface="Raleway"/>
              <a:sym typeface="Raleway"/>
            </a:endParaRPr>
          </a:p>
          <a:p>
            <a:pPr marL="457200" lvl="0" indent="-336550" algn="l" rtl="0">
              <a:spcBef>
                <a:spcPts val="0"/>
              </a:spcBef>
              <a:spcAft>
                <a:spcPts val="0"/>
              </a:spcAft>
              <a:buClr>
                <a:srgbClr val="FFFFFF"/>
              </a:buClr>
              <a:buSzPts val="1700"/>
              <a:buFont typeface="Raleway"/>
              <a:buChar char="●"/>
            </a:pPr>
            <a:r>
              <a:rPr lang="es" sz="1700" b="1">
                <a:solidFill>
                  <a:srgbClr val="FFFFFF"/>
                </a:solidFill>
                <a:latin typeface="Raleway"/>
                <a:ea typeface="Raleway"/>
                <a:cs typeface="Raleway"/>
                <a:sym typeface="Raleway"/>
              </a:rPr>
              <a:t>Rigurosity.</a:t>
            </a:r>
            <a:endParaRPr sz="1700" b="1">
              <a:solidFill>
                <a:srgbClr val="FFFFFF"/>
              </a:solidFill>
              <a:latin typeface="Raleway"/>
              <a:ea typeface="Raleway"/>
              <a:cs typeface="Raleway"/>
              <a:sym typeface="Raleway"/>
            </a:endParaRPr>
          </a:p>
          <a:p>
            <a:pPr marL="0" lvl="0" indent="0" algn="l" rtl="0">
              <a:spcBef>
                <a:spcPts val="0"/>
              </a:spcBef>
              <a:spcAft>
                <a:spcPts val="0"/>
              </a:spcAft>
              <a:buNone/>
            </a:pPr>
            <a:endParaRPr sz="1200" b="1" u="sng">
              <a:solidFill>
                <a:srgbClr val="FFFFFF"/>
              </a:solidFill>
              <a:latin typeface="Raleway"/>
              <a:ea typeface="Raleway"/>
              <a:cs typeface="Raleway"/>
              <a:sym typeface="Raleway"/>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1DD27"/>
        </a:solidFill>
        <a:effectLst/>
      </p:bgPr>
    </p:bg>
    <p:spTree>
      <p:nvGrpSpPr>
        <p:cNvPr id="1" name="Shape 196"/>
        <p:cNvGrpSpPr/>
        <p:nvPr/>
      </p:nvGrpSpPr>
      <p:grpSpPr>
        <a:xfrm>
          <a:off x="0" y="0"/>
          <a:ext cx="0" cy="0"/>
          <a:chOff x="0" y="0"/>
          <a:chExt cx="0" cy="0"/>
        </a:xfrm>
      </p:grpSpPr>
      <p:sp>
        <p:nvSpPr>
          <p:cNvPr id="197" name="Google Shape;197;p33"/>
          <p:cNvSpPr txBox="1"/>
          <p:nvPr/>
        </p:nvSpPr>
        <p:spPr>
          <a:xfrm>
            <a:off x="168000" y="44325"/>
            <a:ext cx="8784000" cy="50229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s" sz="1500" b="1" u="sng">
                <a:solidFill>
                  <a:srgbClr val="FFFFFF"/>
                </a:solidFill>
                <a:latin typeface="Raleway"/>
                <a:ea typeface="Raleway"/>
                <a:cs typeface="Raleway"/>
                <a:sym typeface="Raleway"/>
              </a:rPr>
              <a:t>3 case studies: </a:t>
            </a:r>
            <a:endParaRPr sz="1500" b="1" u="sng">
              <a:solidFill>
                <a:srgbClr val="FFFFFF"/>
              </a:solidFill>
              <a:latin typeface="Raleway"/>
              <a:ea typeface="Raleway"/>
              <a:cs typeface="Raleway"/>
              <a:sym typeface="Raleway"/>
            </a:endParaRPr>
          </a:p>
          <a:p>
            <a:pPr marL="0" lvl="0" indent="0" algn="just" rtl="0">
              <a:spcBef>
                <a:spcPts val="0"/>
              </a:spcBef>
              <a:spcAft>
                <a:spcPts val="0"/>
              </a:spcAft>
              <a:buNone/>
            </a:pPr>
            <a:endParaRPr sz="1200" b="1">
              <a:solidFill>
                <a:srgbClr val="FFFFFF"/>
              </a:solidFill>
              <a:latin typeface="Raleway"/>
              <a:ea typeface="Raleway"/>
              <a:cs typeface="Raleway"/>
              <a:sym typeface="Raleway"/>
            </a:endParaRPr>
          </a:p>
          <a:p>
            <a:pPr marL="0" lvl="0" indent="0" algn="just" rtl="0">
              <a:spcBef>
                <a:spcPts val="0"/>
              </a:spcBef>
              <a:spcAft>
                <a:spcPts val="0"/>
              </a:spcAft>
              <a:buNone/>
            </a:pPr>
            <a:r>
              <a:rPr lang="es" sz="1200" b="1">
                <a:solidFill>
                  <a:srgbClr val="FFFFFF"/>
                </a:solidFill>
                <a:latin typeface="Raleway"/>
                <a:ea typeface="Raleway"/>
                <a:cs typeface="Raleway"/>
                <a:sym typeface="Raleway"/>
              </a:rPr>
              <a:t>1) An indigenous community of 700 families in Ecuador is affected by a mega-project to build a highway and a hydroelectric dam. The government -led by a left-wing party- identifies that this infrastructure is a priority for the development of the country. However, there weren't participatory procedures for prior consultation to define whether the community is interested in the work.</a:t>
            </a:r>
            <a:endParaRPr sz="1200" b="1">
              <a:solidFill>
                <a:srgbClr val="FFFFFF"/>
              </a:solidFill>
              <a:latin typeface="Raleway"/>
              <a:ea typeface="Raleway"/>
              <a:cs typeface="Raleway"/>
              <a:sym typeface="Raleway"/>
            </a:endParaRPr>
          </a:p>
          <a:p>
            <a:pPr marL="0" lvl="0" indent="0" algn="just" rtl="0">
              <a:spcBef>
                <a:spcPts val="0"/>
              </a:spcBef>
              <a:spcAft>
                <a:spcPts val="0"/>
              </a:spcAft>
              <a:buNone/>
            </a:pPr>
            <a:r>
              <a:rPr lang="es" sz="1200" b="1">
                <a:solidFill>
                  <a:srgbClr val="FFFFFF"/>
                </a:solidFill>
                <a:latin typeface="Raleway"/>
                <a:ea typeface="Raleway"/>
                <a:cs typeface="Raleway"/>
                <a:sym typeface="Raleway"/>
              </a:rPr>
              <a:t>In a first approach to the community, organized through a local council made up of political leaders who have the greatest material and symbolic resources -such as knowing how to read and write-, we identified that the leaders and the vast majority of the community are against the project. However, one of the leaders tells us that, among the community, there is a significant percentage that agree with the project because they understand that those works will provide greater connectivity with the rest of the country and employment opportunities. The group's aim is to carry out a participatory action research so that the community can participate in the decision process about the construction of the road and the dam. (Group 1; Group 4)</a:t>
            </a:r>
            <a:endParaRPr sz="1200" b="1">
              <a:solidFill>
                <a:srgbClr val="FFFFFF"/>
              </a:solidFill>
              <a:latin typeface="Raleway"/>
              <a:ea typeface="Raleway"/>
              <a:cs typeface="Raleway"/>
              <a:sym typeface="Raleway"/>
            </a:endParaRPr>
          </a:p>
          <a:p>
            <a:pPr marL="0" lvl="0" indent="0" algn="just" rtl="0">
              <a:spcBef>
                <a:spcPts val="0"/>
              </a:spcBef>
              <a:spcAft>
                <a:spcPts val="0"/>
              </a:spcAft>
              <a:buNone/>
            </a:pPr>
            <a:endParaRPr sz="1200" b="1">
              <a:solidFill>
                <a:srgbClr val="FFFFFF"/>
              </a:solidFill>
              <a:latin typeface="Raleway"/>
              <a:ea typeface="Raleway"/>
              <a:cs typeface="Raleway"/>
              <a:sym typeface="Raleway"/>
            </a:endParaRPr>
          </a:p>
          <a:p>
            <a:pPr marL="0" lvl="0" indent="0" algn="just" rtl="0">
              <a:spcBef>
                <a:spcPts val="0"/>
              </a:spcBef>
              <a:spcAft>
                <a:spcPts val="0"/>
              </a:spcAft>
              <a:buNone/>
            </a:pPr>
            <a:r>
              <a:rPr lang="es" sz="1200" b="1">
                <a:solidFill>
                  <a:srgbClr val="FFFFFF"/>
                </a:solidFill>
                <a:latin typeface="Raleway"/>
                <a:ea typeface="Raleway"/>
                <a:cs typeface="Raleway"/>
                <a:sym typeface="Raleway"/>
              </a:rPr>
              <a:t>2) An organization of South American migrants, mostly undocumented, in the South of the US, is facing heavy criminalization by law enforcement authorities. The organization noticed that migrants who are more publicly exposed and politically involved are more likely to be the target of deportation proceedings. In this context, the group’s aim is to collaborate with the organization through an action-research project that shows the criminalization of the migrant population and helps to address the situation. </a:t>
            </a:r>
            <a:r>
              <a:rPr lang="es" sz="1200" b="1">
                <a:solidFill>
                  <a:schemeClr val="lt1"/>
                </a:solidFill>
                <a:latin typeface="Raleway"/>
                <a:ea typeface="Raleway"/>
                <a:cs typeface="Raleway"/>
                <a:sym typeface="Raleway"/>
              </a:rPr>
              <a:t>(Group 2; Group 5)</a:t>
            </a:r>
            <a:endParaRPr sz="1200" b="1">
              <a:solidFill>
                <a:srgbClr val="FFFFFF"/>
              </a:solidFill>
              <a:latin typeface="Raleway"/>
              <a:ea typeface="Raleway"/>
              <a:cs typeface="Raleway"/>
              <a:sym typeface="Raleway"/>
            </a:endParaRPr>
          </a:p>
          <a:p>
            <a:pPr marL="0" lvl="0" indent="0" algn="just" rtl="0">
              <a:spcBef>
                <a:spcPts val="0"/>
              </a:spcBef>
              <a:spcAft>
                <a:spcPts val="0"/>
              </a:spcAft>
              <a:buNone/>
            </a:pPr>
            <a:endParaRPr sz="1200" b="1">
              <a:solidFill>
                <a:srgbClr val="FFFFFF"/>
              </a:solidFill>
              <a:latin typeface="Raleway"/>
              <a:ea typeface="Raleway"/>
              <a:cs typeface="Raleway"/>
              <a:sym typeface="Raleway"/>
            </a:endParaRPr>
          </a:p>
          <a:p>
            <a:pPr marL="0" lvl="0" indent="0" algn="just" rtl="0">
              <a:spcBef>
                <a:spcPts val="0"/>
              </a:spcBef>
              <a:spcAft>
                <a:spcPts val="0"/>
              </a:spcAft>
              <a:buNone/>
            </a:pPr>
            <a:r>
              <a:rPr lang="es" sz="1200" b="1">
                <a:solidFill>
                  <a:srgbClr val="FFFFFF"/>
                </a:solidFill>
                <a:latin typeface="Raleway"/>
                <a:ea typeface="Raleway"/>
                <a:cs typeface="Raleway"/>
                <a:sym typeface="Raleway"/>
              </a:rPr>
              <a:t>3) A group of women living in a favela in Northeastern Brazil are mobilizing to fight gender-based violence. The Mayor of the City decides to start a process of urban regeneration and integration of the favela, offering to improve housing conditions, provide public services and build community spaces. To this end, the government begins to develop spaces of participation for residents to decide some of the relevant aspects of the urbanization project. However, no space has been opened to discuss gender violence and how the project could contribute to reduce it. In this regard, the group’s objective is to identify, through an action-research project, the main concerns the group of women faces and to make them visible so that the urbanization project takes into account gender issues. (Group 3)</a:t>
            </a:r>
            <a:endParaRPr sz="1200" b="1">
              <a:solidFill>
                <a:srgbClr val="FFFFFF"/>
              </a:solidFill>
              <a:latin typeface="Raleway"/>
              <a:ea typeface="Raleway"/>
              <a:cs typeface="Raleway"/>
              <a:sym typeface="Raleway"/>
            </a:endParaRPr>
          </a:p>
          <a:p>
            <a:pPr marL="0" lvl="0" indent="0" algn="l" rtl="0">
              <a:spcBef>
                <a:spcPts val="0"/>
              </a:spcBef>
              <a:spcAft>
                <a:spcPts val="0"/>
              </a:spcAft>
              <a:buNone/>
            </a:pPr>
            <a:endParaRPr sz="1000" b="1">
              <a:solidFill>
                <a:srgbClr val="FFFFFF"/>
              </a:solidFill>
              <a:latin typeface="Raleway"/>
              <a:ea typeface="Raleway"/>
              <a:cs typeface="Raleway"/>
              <a:sym typeface="Raleway"/>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6" name="Google Shape;66;p16"/>
          <p:cNvSpPr txBox="1"/>
          <p:nvPr/>
        </p:nvSpPr>
        <p:spPr>
          <a:xfrm>
            <a:off x="729450" y="1318650"/>
            <a:ext cx="7688700" cy="53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2600" b="1">
                <a:solidFill>
                  <a:srgbClr val="1A1A1A"/>
                </a:solidFill>
                <a:latin typeface="Raleway"/>
                <a:ea typeface="Raleway"/>
                <a:cs typeface="Raleway"/>
                <a:sym typeface="Raleway"/>
              </a:rPr>
              <a:t>Epistemological disputes in Buenos Aires villas</a:t>
            </a:r>
            <a:endParaRPr sz="2600" b="1">
              <a:solidFill>
                <a:srgbClr val="1A1A1A"/>
              </a:solidFill>
              <a:latin typeface="Raleway"/>
              <a:ea typeface="Raleway"/>
              <a:cs typeface="Raleway"/>
              <a:sym typeface="Raleway"/>
            </a:endParaRPr>
          </a:p>
        </p:txBody>
      </p:sp>
      <p:sp>
        <p:nvSpPr>
          <p:cNvPr id="67" name="Google Shape;67;p16"/>
          <p:cNvSpPr txBox="1"/>
          <p:nvPr/>
        </p:nvSpPr>
        <p:spPr>
          <a:xfrm>
            <a:off x="851100" y="1973125"/>
            <a:ext cx="4420200" cy="29553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 sz="1500" i="1"/>
              <a:t>Villas </a:t>
            </a:r>
            <a:r>
              <a:rPr lang="es" sz="1500"/>
              <a:t>(informal settlements) began in 1930 in the City of Buenos Aires. The public policies towards villas fluctuate from omission to massive eviction. </a:t>
            </a:r>
            <a:endParaRPr sz="1500"/>
          </a:p>
          <a:p>
            <a:pPr marL="0" lvl="0" indent="0" algn="just" rtl="0">
              <a:spcBef>
                <a:spcPts val="0"/>
              </a:spcBef>
              <a:spcAft>
                <a:spcPts val="0"/>
              </a:spcAft>
              <a:buNone/>
            </a:pPr>
            <a:endParaRPr sz="1500"/>
          </a:p>
          <a:p>
            <a:pPr marL="0" lvl="0" indent="0" algn="just" rtl="0">
              <a:spcBef>
                <a:spcPts val="0"/>
              </a:spcBef>
              <a:spcAft>
                <a:spcPts val="0"/>
              </a:spcAft>
              <a:buNone/>
            </a:pPr>
            <a:r>
              <a:rPr lang="es" sz="1500"/>
              <a:t>Not only State discrimination, but also a epistemological discrimination (knowledge gap). First academic investigations were </a:t>
            </a:r>
            <a:r>
              <a:rPr lang="es" sz="1500" i="1"/>
              <a:t>qualitative </a:t>
            </a:r>
            <a:r>
              <a:rPr lang="es" sz="1500"/>
              <a:t>(e.g. ethnographies).</a:t>
            </a:r>
            <a:endParaRPr sz="1500"/>
          </a:p>
          <a:p>
            <a:pPr marL="0" lvl="0" indent="0" algn="just" rtl="0">
              <a:spcBef>
                <a:spcPts val="0"/>
              </a:spcBef>
              <a:spcAft>
                <a:spcPts val="0"/>
              </a:spcAft>
              <a:buNone/>
            </a:pPr>
            <a:endParaRPr sz="1500"/>
          </a:p>
          <a:p>
            <a:pPr marL="0" lvl="0" indent="0" algn="just" rtl="0">
              <a:spcBef>
                <a:spcPts val="0"/>
              </a:spcBef>
              <a:spcAft>
                <a:spcPts val="0"/>
              </a:spcAft>
              <a:buNone/>
            </a:pPr>
            <a:r>
              <a:rPr lang="es" sz="1500"/>
              <a:t>Relevance of qualitative studies </a:t>
            </a:r>
            <a:r>
              <a:rPr lang="es" sz="1500" u="sng"/>
              <a:t>but</a:t>
            </a:r>
            <a:r>
              <a:rPr lang="es" sz="1500"/>
              <a:t> without public data they could be seen as “exotic” ways of building knowledge.</a:t>
            </a:r>
            <a:endParaRPr sz="1500"/>
          </a:p>
        </p:txBody>
      </p:sp>
      <p:pic>
        <p:nvPicPr>
          <p:cNvPr id="68" name="Google Shape;68;p16"/>
          <p:cNvPicPr preferRelativeResize="0"/>
          <p:nvPr/>
        </p:nvPicPr>
        <p:blipFill>
          <a:blip r:embed="rId4">
            <a:alphaModFix/>
          </a:blip>
          <a:stretch>
            <a:fillRect/>
          </a:stretch>
        </p:blipFill>
        <p:spPr>
          <a:xfrm>
            <a:off x="5681175" y="2077600"/>
            <a:ext cx="3227074" cy="26762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B9B2"/>
        </a:solidFill>
        <a:effectLst/>
      </p:bgPr>
    </p:bg>
    <p:spTree>
      <p:nvGrpSpPr>
        <p:cNvPr id="1" name="Shape 201"/>
        <p:cNvGrpSpPr/>
        <p:nvPr/>
      </p:nvGrpSpPr>
      <p:grpSpPr>
        <a:xfrm>
          <a:off x="0" y="0"/>
          <a:ext cx="0" cy="0"/>
          <a:chOff x="0" y="0"/>
          <a:chExt cx="0" cy="0"/>
        </a:xfrm>
      </p:grpSpPr>
      <p:sp>
        <p:nvSpPr>
          <p:cNvPr id="202" name="Google Shape;202;p34"/>
          <p:cNvSpPr txBox="1"/>
          <p:nvPr/>
        </p:nvSpPr>
        <p:spPr>
          <a:xfrm>
            <a:off x="729450" y="801000"/>
            <a:ext cx="7010100" cy="26283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s" sz="2100">
                <a:solidFill>
                  <a:srgbClr val="FFFFFF"/>
                </a:solidFill>
                <a:latin typeface="Lato"/>
                <a:ea typeface="Lato"/>
                <a:cs typeface="Lato"/>
                <a:sym typeface="Lato"/>
              </a:rPr>
              <a:t>Which methodologies have emerged during the discussion as most appropriate? What are the methodologies and tools that  you are using in your work? What considerations have you discussed in your group, and how do these resonate with your working experiences? </a:t>
            </a:r>
            <a:endParaRPr sz="2100">
              <a:solidFill>
                <a:srgbClr val="FFFFFF"/>
              </a:solidFill>
              <a:latin typeface="Lato"/>
              <a:ea typeface="Lato"/>
              <a:cs typeface="Lato"/>
              <a:sym typeface="Lato"/>
            </a:endParaRPr>
          </a:p>
          <a:p>
            <a:pPr marL="0" lvl="0" indent="0" algn="l" rtl="0">
              <a:lnSpc>
                <a:spcPct val="115000"/>
              </a:lnSpc>
              <a:spcBef>
                <a:spcPts val="1600"/>
              </a:spcBef>
              <a:spcAft>
                <a:spcPts val="0"/>
              </a:spcAft>
              <a:buNone/>
            </a:pPr>
            <a:endParaRPr sz="2100">
              <a:solidFill>
                <a:srgbClr val="FFFFFF"/>
              </a:solidFill>
              <a:latin typeface="Lato"/>
              <a:ea typeface="Lato"/>
              <a:cs typeface="Lato"/>
              <a:sym typeface="Lato"/>
            </a:endParaRPr>
          </a:p>
          <a:p>
            <a:pPr marL="0" lvl="0" indent="0" algn="l" rtl="0">
              <a:lnSpc>
                <a:spcPct val="115000"/>
              </a:lnSpc>
              <a:spcBef>
                <a:spcPts val="1600"/>
              </a:spcBef>
              <a:spcAft>
                <a:spcPts val="0"/>
              </a:spcAft>
              <a:buNone/>
            </a:pPr>
            <a:r>
              <a:rPr lang="es" sz="2100">
                <a:solidFill>
                  <a:srgbClr val="FFFFFF"/>
                </a:solidFill>
                <a:latin typeface="Lato"/>
                <a:ea typeface="Lato"/>
                <a:cs typeface="Lato"/>
                <a:sym typeface="Lato"/>
              </a:rPr>
              <a:t>Please, bring your own questions to discuss :) .</a:t>
            </a:r>
            <a:endParaRPr sz="2100">
              <a:solidFill>
                <a:srgbClr val="FFFFFF"/>
              </a:solidFill>
              <a:latin typeface="Lato"/>
              <a:ea typeface="Lato"/>
              <a:cs typeface="Lato"/>
              <a:sym typeface="Lato"/>
            </a:endParaRPr>
          </a:p>
          <a:p>
            <a:pPr marL="0" lvl="0" indent="0" algn="l" rtl="0">
              <a:lnSpc>
                <a:spcPct val="115000"/>
              </a:lnSpc>
              <a:spcBef>
                <a:spcPts val="1600"/>
              </a:spcBef>
              <a:spcAft>
                <a:spcPts val="1600"/>
              </a:spcAft>
              <a:buNone/>
            </a:pPr>
            <a:endParaRPr sz="3000">
              <a:solidFill>
                <a:srgbClr val="FFFFFF"/>
              </a:solidFill>
              <a:latin typeface="Lato"/>
              <a:ea typeface="Lato"/>
              <a:cs typeface="Lato"/>
              <a:sym typeface="Lato"/>
            </a:endParaRPr>
          </a:p>
        </p:txBody>
      </p:sp>
      <p:sp>
        <p:nvSpPr>
          <p:cNvPr id="203" name="Google Shape;203;p34"/>
          <p:cNvSpPr txBox="1"/>
          <p:nvPr/>
        </p:nvSpPr>
        <p:spPr>
          <a:xfrm>
            <a:off x="689275" y="366100"/>
            <a:ext cx="7010100" cy="35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200" b="1">
                <a:solidFill>
                  <a:srgbClr val="FFFFFF"/>
                </a:solidFill>
                <a:latin typeface="Raleway"/>
                <a:ea typeface="Raleway"/>
                <a:cs typeface="Raleway"/>
                <a:sym typeface="Raleway"/>
              </a:rPr>
              <a:t>Plenary</a:t>
            </a:r>
            <a:endParaRPr sz="1200" b="1">
              <a:solidFill>
                <a:srgbClr val="FFFFFF"/>
              </a:solidFill>
              <a:latin typeface="Raleway"/>
              <a:ea typeface="Raleway"/>
              <a:cs typeface="Raleway"/>
              <a:sym typeface="Raleway"/>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
        <p:cNvGrpSpPr/>
        <p:nvPr/>
      </p:nvGrpSpPr>
      <p:grpSpPr>
        <a:xfrm>
          <a:off x="0" y="0"/>
          <a:ext cx="0" cy="0"/>
          <a:chOff x="0" y="0"/>
          <a:chExt cx="0" cy="0"/>
        </a:xfrm>
      </p:grpSpPr>
      <p:sp>
        <p:nvSpPr>
          <p:cNvPr id="73" name="Google Shape;73;p17"/>
          <p:cNvSpPr txBox="1"/>
          <p:nvPr/>
        </p:nvSpPr>
        <p:spPr>
          <a:xfrm>
            <a:off x="729450" y="1318650"/>
            <a:ext cx="7688700" cy="53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2600" b="1">
                <a:solidFill>
                  <a:srgbClr val="1A1A1A"/>
                </a:solidFill>
                <a:latin typeface="Raleway"/>
                <a:ea typeface="Raleway"/>
                <a:cs typeface="Raleway"/>
                <a:sym typeface="Raleway"/>
              </a:rPr>
              <a:t>Epistemological disputes in Buenos Aires villas</a:t>
            </a:r>
            <a:endParaRPr sz="2600" b="1">
              <a:solidFill>
                <a:srgbClr val="1A1A1A"/>
              </a:solidFill>
              <a:latin typeface="Raleway"/>
              <a:ea typeface="Raleway"/>
              <a:cs typeface="Raleway"/>
              <a:sym typeface="Raleway"/>
            </a:endParaRPr>
          </a:p>
        </p:txBody>
      </p:sp>
      <p:sp>
        <p:nvSpPr>
          <p:cNvPr id="74" name="Google Shape;74;p17"/>
          <p:cNvSpPr txBox="1"/>
          <p:nvPr/>
        </p:nvSpPr>
        <p:spPr>
          <a:xfrm>
            <a:off x="1244900" y="1853850"/>
            <a:ext cx="7638600" cy="12123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s" sz="2100" b="1" i="1">
                <a:solidFill>
                  <a:srgbClr val="595959"/>
                </a:solidFill>
                <a:latin typeface="Lato"/>
                <a:ea typeface="Lato"/>
                <a:cs typeface="Lato"/>
                <a:sym typeface="Lato"/>
              </a:rPr>
              <a:t>“Until the lions have their own historians, the hunting stories will continue to glorify the hunter”, </a:t>
            </a:r>
            <a:r>
              <a:rPr lang="es" sz="2100" b="1">
                <a:solidFill>
                  <a:srgbClr val="595959"/>
                </a:solidFill>
                <a:latin typeface="Lato"/>
                <a:ea typeface="Lato"/>
                <a:cs typeface="Lato"/>
                <a:sym typeface="Lato"/>
              </a:rPr>
              <a:t>Eduardo Galeano.</a:t>
            </a:r>
            <a:endParaRPr sz="2100" b="1">
              <a:solidFill>
                <a:srgbClr val="595959"/>
              </a:solidFill>
              <a:latin typeface="Lato"/>
              <a:ea typeface="Lato"/>
              <a:cs typeface="Lato"/>
              <a:sym typeface="Lato"/>
            </a:endParaRPr>
          </a:p>
        </p:txBody>
      </p:sp>
      <p:pic>
        <p:nvPicPr>
          <p:cNvPr id="75" name="Google Shape;75;p17"/>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2456488" y="2962925"/>
            <a:ext cx="4014825" cy="2024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
        <p:cNvGrpSpPr/>
        <p:nvPr/>
      </p:nvGrpSpPr>
      <p:grpSpPr>
        <a:xfrm>
          <a:off x="0" y="0"/>
          <a:ext cx="0" cy="0"/>
          <a:chOff x="0" y="0"/>
          <a:chExt cx="0" cy="0"/>
        </a:xfrm>
      </p:grpSpPr>
      <p:sp>
        <p:nvSpPr>
          <p:cNvPr id="80" name="Google Shape;80;p18"/>
          <p:cNvSpPr txBox="1"/>
          <p:nvPr/>
        </p:nvSpPr>
        <p:spPr>
          <a:xfrm>
            <a:off x="729450" y="1318650"/>
            <a:ext cx="7688700" cy="53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2600" b="1">
                <a:solidFill>
                  <a:srgbClr val="1A1A1A"/>
                </a:solidFill>
                <a:latin typeface="Raleway"/>
                <a:ea typeface="Raleway"/>
                <a:cs typeface="Raleway"/>
                <a:sym typeface="Raleway"/>
              </a:rPr>
              <a:t>Where are we standing?</a:t>
            </a:r>
            <a:endParaRPr sz="2600" b="1">
              <a:solidFill>
                <a:srgbClr val="1A1A1A"/>
              </a:solidFill>
              <a:latin typeface="Raleway"/>
              <a:ea typeface="Raleway"/>
              <a:cs typeface="Raleway"/>
              <a:sym typeface="Raleway"/>
            </a:endParaRPr>
          </a:p>
        </p:txBody>
      </p:sp>
      <p:sp>
        <p:nvSpPr>
          <p:cNvPr id="81" name="Google Shape;81;p18"/>
          <p:cNvSpPr txBox="1"/>
          <p:nvPr/>
        </p:nvSpPr>
        <p:spPr>
          <a:xfrm>
            <a:off x="680275" y="1940975"/>
            <a:ext cx="3409500" cy="294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s" sz="1600">
                <a:solidFill>
                  <a:srgbClr val="595959"/>
                </a:solidFill>
                <a:latin typeface="Lato"/>
                <a:ea typeface="Lato"/>
                <a:cs typeface="Lato"/>
                <a:sym typeface="Lato"/>
              </a:rPr>
              <a:t>Villas weren’t part of official maps.</a:t>
            </a:r>
            <a:endParaRPr sz="1600">
              <a:solidFill>
                <a:srgbClr val="595959"/>
              </a:solidFill>
              <a:latin typeface="Lato"/>
              <a:ea typeface="Lato"/>
              <a:cs typeface="Lato"/>
              <a:sym typeface="Lato"/>
            </a:endParaRPr>
          </a:p>
          <a:p>
            <a:pPr marL="0" lvl="0" indent="0" algn="just" rtl="0">
              <a:lnSpc>
                <a:spcPct val="115000"/>
              </a:lnSpc>
              <a:spcBef>
                <a:spcPts val="1600"/>
              </a:spcBef>
              <a:spcAft>
                <a:spcPts val="0"/>
              </a:spcAft>
              <a:buNone/>
            </a:pPr>
            <a:r>
              <a:rPr lang="es" sz="1600">
                <a:solidFill>
                  <a:srgbClr val="595959"/>
                </a:solidFill>
                <a:latin typeface="Lato"/>
                <a:ea typeface="Lato"/>
                <a:cs typeface="Lato"/>
                <a:sym typeface="Lato"/>
              </a:rPr>
              <a:t>10% of the population of Buenos Aires (300.000 inhab.) was erased.</a:t>
            </a:r>
            <a:endParaRPr sz="1600">
              <a:solidFill>
                <a:srgbClr val="595959"/>
              </a:solidFill>
              <a:latin typeface="Lato"/>
              <a:ea typeface="Lato"/>
              <a:cs typeface="Lato"/>
              <a:sym typeface="Lato"/>
            </a:endParaRPr>
          </a:p>
          <a:p>
            <a:pPr marL="0" lvl="0" indent="0" algn="just" rtl="0">
              <a:lnSpc>
                <a:spcPct val="115000"/>
              </a:lnSpc>
              <a:spcBef>
                <a:spcPts val="1600"/>
              </a:spcBef>
              <a:spcAft>
                <a:spcPts val="0"/>
              </a:spcAft>
              <a:buNone/>
            </a:pPr>
            <a:r>
              <a:rPr lang="es" sz="1600">
                <a:solidFill>
                  <a:srgbClr val="595959"/>
                </a:solidFill>
                <a:latin typeface="Lato"/>
                <a:ea typeface="Lato"/>
                <a:cs typeface="Lato"/>
                <a:sym typeface="Lato"/>
              </a:rPr>
              <a:t>“The map is usually read as a static, anonymous and true image that, supported by the institutional legitimacy of a scientific discipline -cartography-, offers an exact vision of the world”, Carla Lois (2000).</a:t>
            </a:r>
            <a:endParaRPr sz="1600">
              <a:solidFill>
                <a:srgbClr val="595959"/>
              </a:solidFill>
              <a:latin typeface="Lato"/>
              <a:ea typeface="Lato"/>
              <a:cs typeface="Lato"/>
              <a:sym typeface="Lato"/>
            </a:endParaRPr>
          </a:p>
          <a:p>
            <a:pPr marL="0" lvl="0" indent="0" algn="just" rtl="0">
              <a:lnSpc>
                <a:spcPct val="115000"/>
              </a:lnSpc>
              <a:spcBef>
                <a:spcPts val="1600"/>
              </a:spcBef>
              <a:spcAft>
                <a:spcPts val="0"/>
              </a:spcAft>
              <a:buNone/>
            </a:pPr>
            <a:endParaRPr>
              <a:solidFill>
                <a:srgbClr val="595959"/>
              </a:solidFill>
              <a:latin typeface="Lato"/>
              <a:ea typeface="Lato"/>
              <a:cs typeface="Lato"/>
              <a:sym typeface="Lato"/>
            </a:endParaRPr>
          </a:p>
          <a:p>
            <a:pPr marL="0" lvl="0" indent="0" algn="l" rtl="0">
              <a:lnSpc>
                <a:spcPct val="115000"/>
              </a:lnSpc>
              <a:spcBef>
                <a:spcPts val="1600"/>
              </a:spcBef>
              <a:spcAft>
                <a:spcPts val="1600"/>
              </a:spcAft>
              <a:buNone/>
            </a:pPr>
            <a:endParaRPr>
              <a:solidFill>
                <a:srgbClr val="595959"/>
              </a:solidFill>
              <a:latin typeface="Lato"/>
              <a:ea typeface="Lato"/>
              <a:cs typeface="Lato"/>
              <a:sym typeface="Lato"/>
            </a:endParaRPr>
          </a:p>
        </p:txBody>
      </p:sp>
      <p:pic>
        <p:nvPicPr>
          <p:cNvPr id="82" name="Google Shape;82;p1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242600" y="1940975"/>
            <a:ext cx="4700475" cy="2944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6"/>
        <p:cNvGrpSpPr/>
        <p:nvPr/>
      </p:nvGrpSpPr>
      <p:grpSpPr>
        <a:xfrm>
          <a:off x="0" y="0"/>
          <a:ext cx="0" cy="0"/>
          <a:chOff x="0" y="0"/>
          <a:chExt cx="0" cy="0"/>
        </a:xfrm>
      </p:grpSpPr>
      <p:sp>
        <p:nvSpPr>
          <p:cNvPr id="87" name="Google Shape;87;p19"/>
          <p:cNvSpPr txBox="1"/>
          <p:nvPr/>
        </p:nvSpPr>
        <p:spPr>
          <a:xfrm>
            <a:off x="727650" y="783450"/>
            <a:ext cx="7688700" cy="53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2600" b="1">
                <a:solidFill>
                  <a:srgbClr val="1A1A1A"/>
                </a:solidFill>
                <a:latin typeface="Raleway"/>
                <a:ea typeface="Raleway"/>
                <a:cs typeface="Raleway"/>
                <a:sym typeface="Raleway"/>
              </a:rPr>
              <a:t>Critical cartography: Maps are discourses </a:t>
            </a:r>
            <a:endParaRPr sz="2600" b="1">
              <a:solidFill>
                <a:srgbClr val="1A1A1A"/>
              </a:solidFill>
              <a:latin typeface="Raleway"/>
              <a:ea typeface="Raleway"/>
              <a:cs typeface="Raleway"/>
              <a:sym typeface="Raleway"/>
            </a:endParaRPr>
          </a:p>
          <a:p>
            <a:pPr marL="0" lvl="0" indent="0" algn="l" rtl="0">
              <a:spcBef>
                <a:spcPts val="0"/>
              </a:spcBef>
              <a:spcAft>
                <a:spcPts val="0"/>
              </a:spcAft>
              <a:buNone/>
            </a:pPr>
            <a:endParaRPr sz="2600" b="1">
              <a:solidFill>
                <a:srgbClr val="1A1A1A"/>
              </a:solidFill>
              <a:latin typeface="Raleway"/>
              <a:ea typeface="Raleway"/>
              <a:cs typeface="Raleway"/>
              <a:sym typeface="Raleway"/>
            </a:endParaRPr>
          </a:p>
        </p:txBody>
      </p:sp>
      <p:pic>
        <p:nvPicPr>
          <p:cNvPr id="88" name="Google Shape;88;p19"/>
          <p:cNvPicPr preferRelativeResize="0"/>
          <p:nvPr/>
        </p:nvPicPr>
        <p:blipFill>
          <a:blip r:embed="rId4">
            <a:alphaModFix/>
          </a:blip>
          <a:stretch>
            <a:fillRect/>
          </a:stretch>
        </p:blipFill>
        <p:spPr>
          <a:xfrm>
            <a:off x="979825" y="1383450"/>
            <a:ext cx="3150400" cy="2944200"/>
          </a:xfrm>
          <a:prstGeom prst="rect">
            <a:avLst/>
          </a:prstGeom>
          <a:noFill/>
          <a:ln>
            <a:noFill/>
          </a:ln>
        </p:spPr>
      </p:pic>
      <p:sp>
        <p:nvSpPr>
          <p:cNvPr id="89" name="Google Shape;89;p19"/>
          <p:cNvSpPr txBox="1"/>
          <p:nvPr/>
        </p:nvSpPr>
        <p:spPr>
          <a:xfrm>
            <a:off x="810925" y="1383450"/>
            <a:ext cx="40344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400" b="1">
              <a:latin typeface="Lato"/>
              <a:ea typeface="Lato"/>
              <a:cs typeface="Lato"/>
              <a:sym typeface="Lato"/>
            </a:endParaRPr>
          </a:p>
        </p:txBody>
      </p:sp>
      <p:sp>
        <p:nvSpPr>
          <p:cNvPr id="90" name="Google Shape;90;p19"/>
          <p:cNvSpPr txBox="1"/>
          <p:nvPr/>
        </p:nvSpPr>
        <p:spPr>
          <a:xfrm>
            <a:off x="4714300" y="1426625"/>
            <a:ext cx="4068900" cy="23706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s" sz="1100" i="1">
                <a:solidFill>
                  <a:srgbClr val="595959"/>
                </a:solidFill>
                <a:latin typeface="Lato"/>
                <a:ea typeface="Lato"/>
                <a:cs typeface="Lato"/>
                <a:sym typeface="Lato"/>
              </a:rPr>
              <a:t>“That’s another thing we’ve learned from your Nation,” said Mein Herr, “map-making. But we’ve carried it much further than you (...) we tried a hundred yards to the mile. And then came the grandest idea of all! We actually made a map of the country, on the scale of a mile to the mile!”</a:t>
            </a:r>
            <a:endParaRPr sz="1100" i="1">
              <a:solidFill>
                <a:srgbClr val="595959"/>
              </a:solidFill>
              <a:latin typeface="Lato"/>
              <a:ea typeface="Lato"/>
              <a:cs typeface="Lato"/>
              <a:sym typeface="Lato"/>
            </a:endParaRPr>
          </a:p>
          <a:p>
            <a:pPr marL="0" lvl="0" indent="0" algn="just" rtl="0">
              <a:lnSpc>
                <a:spcPct val="115000"/>
              </a:lnSpc>
              <a:spcBef>
                <a:spcPts val="1600"/>
              </a:spcBef>
              <a:spcAft>
                <a:spcPts val="0"/>
              </a:spcAft>
              <a:buNone/>
            </a:pPr>
            <a:r>
              <a:rPr lang="es" sz="1100" i="1">
                <a:solidFill>
                  <a:srgbClr val="595959"/>
                </a:solidFill>
                <a:latin typeface="Lato"/>
                <a:ea typeface="Lato"/>
                <a:cs typeface="Lato"/>
                <a:sym typeface="Lato"/>
              </a:rPr>
              <a:t>“Have you used it much?” I enquired.</a:t>
            </a:r>
            <a:endParaRPr sz="1100" i="1">
              <a:solidFill>
                <a:srgbClr val="595959"/>
              </a:solidFill>
              <a:latin typeface="Lato"/>
              <a:ea typeface="Lato"/>
              <a:cs typeface="Lato"/>
              <a:sym typeface="Lato"/>
            </a:endParaRPr>
          </a:p>
          <a:p>
            <a:pPr marL="0" lvl="0" indent="0" algn="just" rtl="0">
              <a:lnSpc>
                <a:spcPct val="115000"/>
              </a:lnSpc>
              <a:spcBef>
                <a:spcPts val="1600"/>
              </a:spcBef>
              <a:spcAft>
                <a:spcPts val="0"/>
              </a:spcAft>
              <a:buNone/>
            </a:pPr>
            <a:r>
              <a:rPr lang="es" sz="1100" i="1">
                <a:solidFill>
                  <a:srgbClr val="595959"/>
                </a:solidFill>
                <a:latin typeface="Lato"/>
                <a:ea typeface="Lato"/>
                <a:cs typeface="Lato"/>
                <a:sym typeface="Lato"/>
              </a:rPr>
              <a:t>“It has never been spread out, yet,” said Mein Herr: “the farmers objected: they said it would cover the whole country and shut out the sunlight! So we now use the country itself, as its own map, and I assure you it does nearly as well. ...”</a:t>
            </a:r>
            <a:endParaRPr sz="1100" i="1">
              <a:solidFill>
                <a:srgbClr val="595959"/>
              </a:solidFill>
              <a:latin typeface="Lato"/>
              <a:ea typeface="Lato"/>
              <a:cs typeface="Lato"/>
              <a:sym typeface="Lato"/>
            </a:endParaRPr>
          </a:p>
          <a:p>
            <a:pPr marL="0" lvl="0" indent="0" algn="just" rtl="0">
              <a:lnSpc>
                <a:spcPct val="115000"/>
              </a:lnSpc>
              <a:spcBef>
                <a:spcPts val="1600"/>
              </a:spcBef>
              <a:spcAft>
                <a:spcPts val="0"/>
              </a:spcAft>
              <a:buNone/>
            </a:pPr>
            <a:r>
              <a:rPr lang="es" sz="1100">
                <a:solidFill>
                  <a:srgbClr val="595959"/>
                </a:solidFill>
                <a:latin typeface="Lato"/>
                <a:ea typeface="Lato"/>
                <a:cs typeface="Lato"/>
                <a:sym typeface="Lato"/>
              </a:rPr>
              <a:t>Lewis Carroll, Sylvie and Bruno Concluded, 1893, Ch. XI, p. 169</a:t>
            </a:r>
            <a:endParaRPr sz="1100">
              <a:solidFill>
                <a:srgbClr val="595959"/>
              </a:solidFill>
              <a:latin typeface="Lato"/>
              <a:ea typeface="Lato"/>
              <a:cs typeface="Lato"/>
              <a:sym typeface="Lato"/>
            </a:endParaRPr>
          </a:p>
          <a:p>
            <a:pPr marL="0" lvl="0" indent="0" algn="just" rtl="0">
              <a:lnSpc>
                <a:spcPct val="115000"/>
              </a:lnSpc>
              <a:spcBef>
                <a:spcPts val="1600"/>
              </a:spcBef>
              <a:spcAft>
                <a:spcPts val="0"/>
              </a:spcAft>
              <a:buNone/>
            </a:pPr>
            <a:r>
              <a:rPr lang="es" sz="1000" u="sng">
                <a:solidFill>
                  <a:schemeClr val="hlink"/>
                </a:solidFill>
                <a:latin typeface="Lato"/>
                <a:ea typeface="Lato"/>
                <a:cs typeface="Lato"/>
                <a:sym typeface="Lato"/>
                <a:hlinkClick r:id="rId5"/>
              </a:rPr>
              <a:t>http://www.mi.sanu.ac.rs/~kosta/O%20strogosti%20u%20nauci.pdf</a:t>
            </a:r>
            <a:endParaRPr sz="1000">
              <a:solidFill>
                <a:srgbClr val="595959"/>
              </a:solidFill>
              <a:latin typeface="Lato"/>
              <a:ea typeface="Lato"/>
              <a:cs typeface="Lato"/>
              <a:sym typeface="Lato"/>
            </a:endParaRPr>
          </a:p>
          <a:p>
            <a:pPr marL="0" lvl="0" indent="0" algn="just" rtl="0">
              <a:lnSpc>
                <a:spcPct val="115000"/>
              </a:lnSpc>
              <a:spcBef>
                <a:spcPts val="1600"/>
              </a:spcBef>
              <a:spcAft>
                <a:spcPts val="0"/>
              </a:spcAft>
              <a:buNone/>
            </a:pPr>
            <a:endParaRPr sz="1100">
              <a:solidFill>
                <a:srgbClr val="595959"/>
              </a:solidFill>
              <a:latin typeface="Lato"/>
              <a:ea typeface="Lato"/>
              <a:cs typeface="Lato"/>
              <a:sym typeface="Lato"/>
            </a:endParaRPr>
          </a:p>
          <a:p>
            <a:pPr marL="0" lvl="0" indent="0" algn="just" rtl="0">
              <a:lnSpc>
                <a:spcPct val="115000"/>
              </a:lnSpc>
              <a:spcBef>
                <a:spcPts val="1600"/>
              </a:spcBef>
              <a:spcAft>
                <a:spcPts val="0"/>
              </a:spcAft>
              <a:buNone/>
            </a:pPr>
            <a:endParaRPr>
              <a:solidFill>
                <a:srgbClr val="595959"/>
              </a:solidFill>
              <a:latin typeface="Lato"/>
              <a:ea typeface="Lato"/>
              <a:cs typeface="Lato"/>
              <a:sym typeface="Lato"/>
            </a:endParaRPr>
          </a:p>
          <a:p>
            <a:pPr marL="0" lvl="0" indent="0" algn="l" rtl="0">
              <a:lnSpc>
                <a:spcPct val="115000"/>
              </a:lnSpc>
              <a:spcBef>
                <a:spcPts val="1600"/>
              </a:spcBef>
              <a:spcAft>
                <a:spcPts val="1600"/>
              </a:spcAft>
              <a:buNone/>
            </a:pPr>
            <a:endParaRPr>
              <a:solidFill>
                <a:srgbClr val="595959"/>
              </a:solidFill>
              <a:latin typeface="Lato"/>
              <a:ea typeface="Lato"/>
              <a:cs typeface="Lato"/>
              <a:sym typeface="Lato"/>
            </a:endParaRPr>
          </a:p>
        </p:txBody>
      </p:sp>
      <p:sp>
        <p:nvSpPr>
          <p:cNvPr id="91" name="Google Shape;91;p19"/>
          <p:cNvSpPr txBox="1"/>
          <p:nvPr/>
        </p:nvSpPr>
        <p:spPr>
          <a:xfrm>
            <a:off x="810925" y="4392450"/>
            <a:ext cx="36969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100">
                <a:latin typeface="Lato"/>
                <a:ea typeface="Lato"/>
                <a:cs typeface="Lato"/>
                <a:sym typeface="Lato"/>
              </a:rPr>
              <a:t>Torres García (1944): “Inverted map of South America”.</a:t>
            </a:r>
            <a:endParaRPr sz="1100">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6" name="Google Shape;96;p20"/>
          <p:cNvSpPr txBox="1"/>
          <p:nvPr/>
        </p:nvSpPr>
        <p:spPr>
          <a:xfrm>
            <a:off x="729450" y="1318650"/>
            <a:ext cx="7688700" cy="53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2600" b="1">
                <a:solidFill>
                  <a:srgbClr val="1A1A1A"/>
                </a:solidFill>
                <a:latin typeface="Raleway"/>
                <a:ea typeface="Raleway"/>
                <a:cs typeface="Raleway"/>
                <a:sym typeface="Raleway"/>
              </a:rPr>
              <a:t>Data collection</a:t>
            </a:r>
            <a:endParaRPr sz="2600" b="1">
              <a:solidFill>
                <a:srgbClr val="1A1A1A"/>
              </a:solidFill>
              <a:latin typeface="Raleway"/>
              <a:ea typeface="Raleway"/>
              <a:cs typeface="Raleway"/>
              <a:sym typeface="Raleway"/>
            </a:endParaRPr>
          </a:p>
        </p:txBody>
      </p:sp>
      <p:sp>
        <p:nvSpPr>
          <p:cNvPr id="97" name="Google Shape;97;p20"/>
          <p:cNvSpPr txBox="1"/>
          <p:nvPr/>
        </p:nvSpPr>
        <p:spPr>
          <a:xfrm>
            <a:off x="680275" y="1940975"/>
            <a:ext cx="3409500" cy="29442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endParaRPr>
              <a:solidFill>
                <a:srgbClr val="595959"/>
              </a:solidFill>
              <a:latin typeface="Lato"/>
              <a:ea typeface="Lato"/>
              <a:cs typeface="Lato"/>
              <a:sym typeface="Lato"/>
            </a:endParaRPr>
          </a:p>
          <a:p>
            <a:pPr marL="0" lvl="0" indent="0" algn="l" rtl="0">
              <a:lnSpc>
                <a:spcPct val="115000"/>
              </a:lnSpc>
              <a:spcBef>
                <a:spcPts val="1600"/>
              </a:spcBef>
              <a:spcAft>
                <a:spcPts val="1600"/>
              </a:spcAft>
              <a:buNone/>
            </a:pPr>
            <a:endParaRPr>
              <a:solidFill>
                <a:srgbClr val="595959"/>
              </a:solidFill>
              <a:latin typeface="Lato"/>
              <a:ea typeface="Lato"/>
              <a:cs typeface="Lato"/>
              <a:sym typeface="Lato"/>
            </a:endParaRPr>
          </a:p>
        </p:txBody>
      </p:sp>
      <p:pic>
        <p:nvPicPr>
          <p:cNvPr id="98" name="Google Shape;98;p20"/>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803925" y="1853850"/>
            <a:ext cx="3846149" cy="2803550"/>
          </a:xfrm>
          <a:prstGeom prst="rect">
            <a:avLst/>
          </a:prstGeom>
          <a:noFill/>
          <a:ln>
            <a:noFill/>
          </a:ln>
        </p:spPr>
      </p:pic>
      <p:sp>
        <p:nvSpPr>
          <p:cNvPr id="99" name="Google Shape;99;p20"/>
          <p:cNvSpPr txBox="1"/>
          <p:nvPr/>
        </p:nvSpPr>
        <p:spPr>
          <a:xfrm>
            <a:off x="3744325" y="4745800"/>
            <a:ext cx="337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u="sng">
                <a:solidFill>
                  <a:schemeClr val="hlink"/>
                </a:solidFill>
                <a:hlinkClick r:id="rId5"/>
              </a:rPr>
              <a:t>https://caminosdelavilla.org/</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sp>
        <p:nvSpPr>
          <p:cNvPr id="104" name="Google Shape;104;p21"/>
          <p:cNvSpPr txBox="1"/>
          <p:nvPr/>
        </p:nvSpPr>
        <p:spPr>
          <a:xfrm>
            <a:off x="729450" y="1318650"/>
            <a:ext cx="7688700" cy="53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sz="2600" b="1">
                <a:solidFill>
                  <a:srgbClr val="1A1A1A"/>
                </a:solidFill>
                <a:latin typeface="Raleway"/>
                <a:ea typeface="Raleway"/>
                <a:cs typeface="Raleway"/>
                <a:sym typeface="Raleway"/>
              </a:rPr>
              <a:t>1st phase: Participatory mapping (2014).</a:t>
            </a:r>
            <a:endParaRPr sz="2600" b="1">
              <a:solidFill>
                <a:srgbClr val="1A1A1A"/>
              </a:solidFill>
              <a:latin typeface="Raleway"/>
              <a:ea typeface="Raleway"/>
              <a:cs typeface="Raleway"/>
              <a:sym typeface="Raleway"/>
            </a:endParaRPr>
          </a:p>
          <a:p>
            <a:pPr marL="0" lvl="0" indent="0" algn="l" rtl="0">
              <a:spcBef>
                <a:spcPts val="0"/>
              </a:spcBef>
              <a:spcAft>
                <a:spcPts val="0"/>
              </a:spcAft>
              <a:buClr>
                <a:schemeClr val="dk1"/>
              </a:buClr>
              <a:buSzPts val="1100"/>
              <a:buFont typeface="Arial"/>
              <a:buNone/>
            </a:pPr>
            <a:r>
              <a:rPr lang="es" b="1">
                <a:solidFill>
                  <a:srgbClr val="1A1A1A"/>
                </a:solidFill>
                <a:latin typeface="Raleway"/>
                <a:ea typeface="Raleway"/>
                <a:cs typeface="Raleway"/>
                <a:sym typeface="Raleway"/>
              </a:rPr>
              <a:t>“</a:t>
            </a:r>
            <a:r>
              <a:rPr lang="es" b="1" i="1">
                <a:solidFill>
                  <a:srgbClr val="1A1A1A"/>
                </a:solidFill>
                <a:latin typeface="Raleway"/>
                <a:ea typeface="Raleway"/>
                <a:cs typeface="Raleway"/>
                <a:sym typeface="Raleway"/>
              </a:rPr>
              <a:t>Maps are not value-neutral objects but rather reflections of the interests and world-views of their makers</a:t>
            </a:r>
            <a:r>
              <a:rPr lang="es" b="1">
                <a:solidFill>
                  <a:srgbClr val="1A1A1A"/>
                </a:solidFill>
                <a:latin typeface="Raleway"/>
                <a:ea typeface="Raleway"/>
                <a:cs typeface="Raleway"/>
                <a:sym typeface="Raleway"/>
              </a:rPr>
              <a:t>” (Harley, 1988).</a:t>
            </a:r>
            <a:endParaRPr b="1">
              <a:solidFill>
                <a:srgbClr val="1A1A1A"/>
              </a:solidFill>
              <a:latin typeface="Raleway"/>
              <a:ea typeface="Raleway"/>
              <a:cs typeface="Raleway"/>
              <a:sym typeface="Raleway"/>
            </a:endParaRPr>
          </a:p>
          <a:p>
            <a:pPr marL="0" lvl="0" indent="0" algn="l" rtl="0">
              <a:spcBef>
                <a:spcPts val="0"/>
              </a:spcBef>
              <a:spcAft>
                <a:spcPts val="0"/>
              </a:spcAft>
              <a:buNone/>
            </a:pPr>
            <a:endParaRPr sz="2600" b="1">
              <a:solidFill>
                <a:srgbClr val="1A1A1A"/>
              </a:solidFill>
              <a:latin typeface="Raleway"/>
              <a:ea typeface="Raleway"/>
              <a:cs typeface="Raleway"/>
              <a:sym typeface="Raleway"/>
            </a:endParaRPr>
          </a:p>
        </p:txBody>
      </p:sp>
      <p:sp>
        <p:nvSpPr>
          <p:cNvPr id="105" name="Google Shape;105;p21"/>
          <p:cNvSpPr txBox="1"/>
          <p:nvPr/>
        </p:nvSpPr>
        <p:spPr>
          <a:xfrm>
            <a:off x="680275" y="1940975"/>
            <a:ext cx="3409500" cy="29442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endParaRPr>
              <a:solidFill>
                <a:srgbClr val="595959"/>
              </a:solidFill>
              <a:latin typeface="Lato"/>
              <a:ea typeface="Lato"/>
              <a:cs typeface="Lato"/>
              <a:sym typeface="Lato"/>
            </a:endParaRPr>
          </a:p>
          <a:p>
            <a:pPr marL="0" lvl="0" indent="0" algn="l" rtl="0">
              <a:lnSpc>
                <a:spcPct val="115000"/>
              </a:lnSpc>
              <a:spcBef>
                <a:spcPts val="1600"/>
              </a:spcBef>
              <a:spcAft>
                <a:spcPts val="1600"/>
              </a:spcAft>
              <a:buNone/>
            </a:pPr>
            <a:endParaRPr>
              <a:solidFill>
                <a:srgbClr val="595959"/>
              </a:solidFill>
              <a:latin typeface="Lato"/>
              <a:ea typeface="Lato"/>
              <a:cs typeface="Lato"/>
              <a:sym typeface="Lato"/>
            </a:endParaRPr>
          </a:p>
        </p:txBody>
      </p:sp>
      <p:sp>
        <p:nvSpPr>
          <p:cNvPr id="106" name="Google Shape;106;p21"/>
          <p:cNvSpPr txBox="1"/>
          <p:nvPr/>
        </p:nvSpPr>
        <p:spPr>
          <a:xfrm>
            <a:off x="729525" y="2364250"/>
            <a:ext cx="5160600" cy="24300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rgbClr val="595959"/>
              </a:buClr>
              <a:buSzPts val="1200"/>
              <a:buFont typeface="Lato"/>
              <a:buAutoNum type="arabicParenR"/>
            </a:pPr>
            <a:r>
              <a:rPr lang="es" sz="1200">
                <a:solidFill>
                  <a:srgbClr val="595959"/>
                </a:solidFill>
                <a:latin typeface="Lato"/>
                <a:ea typeface="Lato"/>
                <a:cs typeface="Lato"/>
                <a:sym typeface="Lato"/>
              </a:rPr>
              <a:t>Workshops in 24 informal settlements (up to five meetings prior to starting the mapping to  train volunteers). </a:t>
            </a:r>
            <a:endParaRPr sz="1200">
              <a:solidFill>
                <a:srgbClr val="595959"/>
              </a:solidFill>
              <a:latin typeface="Lato"/>
              <a:ea typeface="Lato"/>
              <a:cs typeface="Lato"/>
              <a:sym typeface="Lato"/>
            </a:endParaRPr>
          </a:p>
          <a:p>
            <a:pPr marL="457200" lvl="0" indent="-304800" algn="l" rtl="0">
              <a:lnSpc>
                <a:spcPct val="115000"/>
              </a:lnSpc>
              <a:spcBef>
                <a:spcPts val="0"/>
              </a:spcBef>
              <a:spcAft>
                <a:spcPts val="0"/>
              </a:spcAft>
              <a:buClr>
                <a:srgbClr val="595959"/>
              </a:buClr>
              <a:buSzPts val="1200"/>
              <a:buFont typeface="Lato"/>
              <a:buAutoNum type="arabicParenR"/>
            </a:pPr>
            <a:r>
              <a:rPr lang="es" sz="1200">
                <a:solidFill>
                  <a:srgbClr val="595959"/>
                </a:solidFill>
                <a:latin typeface="Lato"/>
                <a:ea typeface="Lato"/>
                <a:cs typeface="Lato"/>
                <a:sym typeface="Lato"/>
              </a:rPr>
              <a:t>Mapping through the use of a GPS device and marking a physical map (then both were cross-referenced).</a:t>
            </a:r>
            <a:endParaRPr sz="1200">
              <a:solidFill>
                <a:srgbClr val="595959"/>
              </a:solidFill>
              <a:latin typeface="Lato"/>
              <a:ea typeface="Lato"/>
              <a:cs typeface="Lato"/>
              <a:sym typeface="Lato"/>
            </a:endParaRPr>
          </a:p>
          <a:p>
            <a:pPr marL="0" lvl="0" indent="0" algn="l" rtl="0">
              <a:lnSpc>
                <a:spcPct val="115000"/>
              </a:lnSpc>
              <a:spcBef>
                <a:spcPts val="1600"/>
              </a:spcBef>
              <a:spcAft>
                <a:spcPts val="0"/>
              </a:spcAft>
              <a:buNone/>
            </a:pPr>
            <a:r>
              <a:rPr lang="es" sz="1200">
                <a:solidFill>
                  <a:schemeClr val="dk2"/>
                </a:solidFill>
                <a:latin typeface="Lato"/>
                <a:ea typeface="Lato"/>
                <a:cs typeface="Lato"/>
                <a:sym typeface="Lato"/>
              </a:rPr>
              <a:t>The hybrid tool was useful to produce:</a:t>
            </a:r>
            <a:endParaRPr sz="1200">
              <a:solidFill>
                <a:schemeClr val="dk2"/>
              </a:solidFill>
              <a:latin typeface="Lato"/>
              <a:ea typeface="Lato"/>
              <a:cs typeface="Lato"/>
              <a:sym typeface="Lato"/>
            </a:endParaRPr>
          </a:p>
          <a:p>
            <a:pPr marL="457200" lvl="0" indent="-304800" algn="l" rtl="0">
              <a:lnSpc>
                <a:spcPct val="115000"/>
              </a:lnSpc>
              <a:spcBef>
                <a:spcPts val="1600"/>
              </a:spcBef>
              <a:spcAft>
                <a:spcPts val="0"/>
              </a:spcAft>
              <a:buClr>
                <a:schemeClr val="dk2"/>
              </a:buClr>
              <a:buSzPts val="1200"/>
              <a:buFont typeface="Lato"/>
              <a:buChar char="●"/>
            </a:pPr>
            <a:r>
              <a:rPr lang="es" sz="1200">
                <a:solidFill>
                  <a:schemeClr val="dk2"/>
                </a:solidFill>
                <a:latin typeface="Lato"/>
                <a:ea typeface="Lato"/>
                <a:cs typeface="Lato"/>
                <a:sym typeface="Lato"/>
              </a:rPr>
              <a:t>A common narrative of the urban space.</a:t>
            </a:r>
            <a:endParaRPr sz="1200">
              <a:solidFill>
                <a:schemeClr val="dk2"/>
              </a:solidFill>
              <a:latin typeface="Lato"/>
              <a:ea typeface="Lato"/>
              <a:cs typeface="Lato"/>
              <a:sym typeface="Lato"/>
            </a:endParaRPr>
          </a:p>
          <a:p>
            <a:pPr marL="457200" lvl="0" indent="-304800" algn="l" rtl="0">
              <a:lnSpc>
                <a:spcPct val="115000"/>
              </a:lnSpc>
              <a:spcBef>
                <a:spcPts val="0"/>
              </a:spcBef>
              <a:spcAft>
                <a:spcPts val="0"/>
              </a:spcAft>
              <a:buClr>
                <a:schemeClr val="dk2"/>
              </a:buClr>
              <a:buSzPts val="1200"/>
              <a:buFont typeface="Lato"/>
              <a:buChar char="●"/>
            </a:pPr>
            <a:r>
              <a:rPr lang="es" sz="1200">
                <a:solidFill>
                  <a:schemeClr val="dk2"/>
                </a:solidFill>
                <a:latin typeface="Lato"/>
                <a:ea typeface="Lato"/>
                <a:cs typeface="Lato"/>
                <a:sym typeface="Lato"/>
              </a:rPr>
              <a:t>A dual process: Community adds informations to the map but also inform themselves about how to read and use a map.</a:t>
            </a:r>
            <a:endParaRPr sz="1200">
              <a:solidFill>
                <a:schemeClr val="dk2"/>
              </a:solidFill>
              <a:latin typeface="Lato"/>
              <a:ea typeface="Lato"/>
              <a:cs typeface="Lato"/>
              <a:sym typeface="Lato"/>
            </a:endParaRPr>
          </a:p>
          <a:p>
            <a:pPr marL="457200" lvl="0" indent="-304800" algn="just" rtl="0">
              <a:lnSpc>
                <a:spcPct val="115000"/>
              </a:lnSpc>
              <a:spcBef>
                <a:spcPts val="0"/>
              </a:spcBef>
              <a:spcAft>
                <a:spcPts val="0"/>
              </a:spcAft>
              <a:buClr>
                <a:schemeClr val="dk2"/>
              </a:buClr>
              <a:buSzPts val="1200"/>
              <a:buFont typeface="Lato"/>
              <a:buChar char="●"/>
            </a:pPr>
            <a:r>
              <a:rPr lang="es" sz="1200">
                <a:solidFill>
                  <a:schemeClr val="dk2"/>
                </a:solidFill>
                <a:latin typeface="Lato"/>
                <a:ea typeface="Lato"/>
                <a:cs typeface="Lato"/>
                <a:sym typeface="Lato"/>
              </a:rPr>
              <a:t>A new tool for communicating with official authorities. </a:t>
            </a:r>
            <a:endParaRPr sz="1200">
              <a:solidFill>
                <a:srgbClr val="595959"/>
              </a:solidFill>
              <a:latin typeface="Lato"/>
              <a:ea typeface="Lato"/>
              <a:cs typeface="Lato"/>
              <a:sym typeface="Lato"/>
            </a:endParaRPr>
          </a:p>
        </p:txBody>
      </p:sp>
      <p:pic>
        <p:nvPicPr>
          <p:cNvPr id="107" name="Google Shape;107;p2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986725" y="2286550"/>
            <a:ext cx="3068875" cy="2507701"/>
          </a:xfrm>
          <a:prstGeom prst="rect">
            <a:avLst/>
          </a:prstGeom>
          <a:noFill/>
          <a:ln>
            <a:noFill/>
          </a:ln>
          <a:effectLst>
            <a:outerShdw blurRad="190500" algn="tl" rotWithShape="0">
              <a:srgbClr val="000000">
                <a:alpha val="6941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1"/>
        <p:cNvGrpSpPr/>
        <p:nvPr/>
      </p:nvGrpSpPr>
      <p:grpSpPr>
        <a:xfrm>
          <a:off x="0" y="0"/>
          <a:ext cx="0" cy="0"/>
          <a:chOff x="0" y="0"/>
          <a:chExt cx="0" cy="0"/>
        </a:xfrm>
      </p:grpSpPr>
      <p:sp>
        <p:nvSpPr>
          <p:cNvPr id="112" name="Google Shape;112;p22"/>
          <p:cNvSpPr txBox="1"/>
          <p:nvPr/>
        </p:nvSpPr>
        <p:spPr>
          <a:xfrm>
            <a:off x="729450" y="1318650"/>
            <a:ext cx="7688700" cy="53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2600" b="1">
                <a:solidFill>
                  <a:srgbClr val="1A1A1A"/>
                </a:solidFill>
                <a:latin typeface="Raleway"/>
                <a:ea typeface="Raleway"/>
                <a:cs typeface="Raleway"/>
                <a:sym typeface="Raleway"/>
              </a:rPr>
              <a:t>2nd phase: A  digital crowdmapping platform</a:t>
            </a:r>
            <a:endParaRPr sz="2600" b="1">
              <a:solidFill>
                <a:srgbClr val="1A1A1A"/>
              </a:solidFill>
              <a:latin typeface="Raleway"/>
              <a:ea typeface="Raleway"/>
              <a:cs typeface="Raleway"/>
              <a:sym typeface="Raleway"/>
            </a:endParaRPr>
          </a:p>
          <a:p>
            <a:pPr marL="0" lvl="0" indent="0" algn="l" rtl="0">
              <a:spcBef>
                <a:spcPts val="0"/>
              </a:spcBef>
              <a:spcAft>
                <a:spcPts val="0"/>
              </a:spcAft>
              <a:buNone/>
            </a:pPr>
            <a:r>
              <a:rPr lang="es" b="1">
                <a:solidFill>
                  <a:srgbClr val="1A1A1A"/>
                </a:solidFill>
                <a:latin typeface="Raleway"/>
                <a:ea typeface="Raleway"/>
                <a:cs typeface="Raleway"/>
                <a:sym typeface="Raleway"/>
              </a:rPr>
              <a:t>“</a:t>
            </a:r>
            <a:r>
              <a:rPr lang="es" b="1" i="1">
                <a:solidFill>
                  <a:srgbClr val="1A1A1A"/>
                </a:solidFill>
                <a:latin typeface="Raleway"/>
                <a:ea typeface="Raleway"/>
                <a:cs typeface="Raleway"/>
                <a:sym typeface="Raleway"/>
              </a:rPr>
              <a:t>The head thinks where the feet tread</a:t>
            </a:r>
            <a:r>
              <a:rPr lang="es" b="1">
                <a:solidFill>
                  <a:srgbClr val="1A1A1A"/>
                </a:solidFill>
                <a:latin typeface="Raleway"/>
                <a:ea typeface="Raleway"/>
                <a:cs typeface="Raleway"/>
                <a:sym typeface="Raleway"/>
              </a:rPr>
              <a:t>”, Paulo Freire.</a:t>
            </a:r>
            <a:endParaRPr b="1">
              <a:solidFill>
                <a:srgbClr val="1A1A1A"/>
              </a:solidFill>
              <a:latin typeface="Raleway"/>
              <a:ea typeface="Raleway"/>
              <a:cs typeface="Raleway"/>
              <a:sym typeface="Raleway"/>
            </a:endParaRPr>
          </a:p>
          <a:p>
            <a:pPr marL="0" lvl="0" indent="0" algn="l" rtl="0">
              <a:spcBef>
                <a:spcPts val="0"/>
              </a:spcBef>
              <a:spcAft>
                <a:spcPts val="0"/>
              </a:spcAft>
              <a:buNone/>
            </a:pPr>
            <a:endParaRPr sz="2600" b="1">
              <a:solidFill>
                <a:srgbClr val="1A1A1A"/>
              </a:solidFill>
              <a:latin typeface="Raleway"/>
              <a:ea typeface="Raleway"/>
              <a:cs typeface="Raleway"/>
              <a:sym typeface="Raleway"/>
            </a:endParaRPr>
          </a:p>
        </p:txBody>
      </p:sp>
      <p:sp>
        <p:nvSpPr>
          <p:cNvPr id="113" name="Google Shape;113;p22"/>
          <p:cNvSpPr txBox="1"/>
          <p:nvPr/>
        </p:nvSpPr>
        <p:spPr>
          <a:xfrm>
            <a:off x="680275" y="1940975"/>
            <a:ext cx="3409500" cy="29442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endParaRPr>
              <a:solidFill>
                <a:srgbClr val="595959"/>
              </a:solidFill>
              <a:latin typeface="Lato"/>
              <a:ea typeface="Lato"/>
              <a:cs typeface="Lato"/>
              <a:sym typeface="Lato"/>
            </a:endParaRPr>
          </a:p>
          <a:p>
            <a:pPr marL="0" lvl="0" indent="0" algn="l" rtl="0">
              <a:lnSpc>
                <a:spcPct val="115000"/>
              </a:lnSpc>
              <a:spcBef>
                <a:spcPts val="1600"/>
              </a:spcBef>
              <a:spcAft>
                <a:spcPts val="1600"/>
              </a:spcAft>
              <a:buNone/>
            </a:pPr>
            <a:endParaRPr>
              <a:solidFill>
                <a:srgbClr val="595959"/>
              </a:solidFill>
              <a:latin typeface="Lato"/>
              <a:ea typeface="Lato"/>
              <a:cs typeface="Lato"/>
              <a:sym typeface="Lato"/>
            </a:endParaRPr>
          </a:p>
        </p:txBody>
      </p:sp>
      <p:sp>
        <p:nvSpPr>
          <p:cNvPr id="114" name="Google Shape;114;p22"/>
          <p:cNvSpPr txBox="1"/>
          <p:nvPr/>
        </p:nvSpPr>
        <p:spPr>
          <a:xfrm>
            <a:off x="738600" y="2214225"/>
            <a:ext cx="4299600" cy="277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a:latin typeface="Lato"/>
                <a:ea typeface="Lato"/>
                <a:cs typeface="Lato"/>
                <a:sym typeface="Lato"/>
              </a:rPr>
              <a:t>A “know by doing” process (making and using maps):</a:t>
            </a: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457200" lvl="0" indent="-317500" algn="l" rtl="0">
              <a:spcBef>
                <a:spcPts val="0"/>
              </a:spcBef>
              <a:spcAft>
                <a:spcPts val="0"/>
              </a:spcAft>
              <a:buSzPts val="1400"/>
              <a:buFont typeface="Lato"/>
              <a:buAutoNum type="arabicParenR"/>
            </a:pPr>
            <a:r>
              <a:rPr lang="es">
                <a:latin typeface="Lato"/>
                <a:ea typeface="Lato"/>
                <a:cs typeface="Lato"/>
                <a:sym typeface="Lato"/>
              </a:rPr>
              <a:t>Workshops on how to use the platform to mark service gaps on the digital map.</a:t>
            </a:r>
            <a:endParaRPr>
              <a:latin typeface="Lato"/>
              <a:ea typeface="Lato"/>
              <a:cs typeface="Lato"/>
              <a:sym typeface="Lato"/>
            </a:endParaRPr>
          </a:p>
          <a:p>
            <a:pPr marL="457200" lvl="0" indent="0" algn="l" rtl="0">
              <a:spcBef>
                <a:spcPts val="0"/>
              </a:spcBef>
              <a:spcAft>
                <a:spcPts val="0"/>
              </a:spcAft>
              <a:buNone/>
            </a:pPr>
            <a:endParaRPr>
              <a:latin typeface="Lato"/>
              <a:ea typeface="Lato"/>
              <a:cs typeface="Lato"/>
              <a:sym typeface="Lato"/>
            </a:endParaRPr>
          </a:p>
          <a:p>
            <a:pPr marL="457200" lvl="0" indent="-317500" algn="l" rtl="0">
              <a:spcBef>
                <a:spcPts val="0"/>
              </a:spcBef>
              <a:spcAft>
                <a:spcPts val="0"/>
              </a:spcAft>
              <a:buSzPts val="1400"/>
              <a:buFont typeface="Lato"/>
              <a:buAutoNum type="arabicParenR"/>
            </a:pPr>
            <a:r>
              <a:rPr lang="es">
                <a:latin typeface="Lato"/>
                <a:ea typeface="Lato"/>
                <a:cs typeface="Lato"/>
                <a:sym typeface="Lato"/>
              </a:rPr>
              <a:t>It invites users to add information about infrastructure problems. First aim: upload complaints to provide evidence. Problems!</a:t>
            </a:r>
            <a:endParaRPr>
              <a:latin typeface="Lato"/>
              <a:ea typeface="Lato"/>
              <a:cs typeface="Lato"/>
              <a:sym typeface="Lato"/>
            </a:endParaRPr>
          </a:p>
          <a:p>
            <a:pPr marL="457200" lvl="0" indent="0" algn="l" rtl="0">
              <a:spcBef>
                <a:spcPts val="0"/>
              </a:spcBef>
              <a:spcAft>
                <a:spcPts val="0"/>
              </a:spcAft>
              <a:buNone/>
            </a:pPr>
            <a:endParaRPr>
              <a:latin typeface="Lato"/>
              <a:ea typeface="Lato"/>
              <a:cs typeface="Lato"/>
              <a:sym typeface="Lato"/>
            </a:endParaRPr>
          </a:p>
          <a:p>
            <a:pPr marL="457200" lvl="0" indent="-317500" algn="l" rtl="0">
              <a:spcBef>
                <a:spcPts val="0"/>
              </a:spcBef>
              <a:spcAft>
                <a:spcPts val="0"/>
              </a:spcAft>
              <a:buSzPts val="1400"/>
              <a:buFont typeface="Lato"/>
              <a:buAutoNum type="arabicParenR"/>
            </a:pPr>
            <a:r>
              <a:rPr lang="es">
                <a:latin typeface="Lato"/>
                <a:ea typeface="Lato"/>
                <a:cs typeface="Lato"/>
                <a:sym typeface="Lato"/>
              </a:rPr>
              <a:t>New participatory mapping process to document community landmarks and resources in each villa.</a:t>
            </a:r>
            <a:endParaRPr>
              <a:latin typeface="Lato"/>
              <a:ea typeface="Lato"/>
              <a:cs typeface="Lato"/>
              <a:sym typeface="Lato"/>
            </a:endParaRPr>
          </a:p>
        </p:txBody>
      </p:sp>
      <p:pic>
        <p:nvPicPr>
          <p:cNvPr id="115" name="Google Shape;115;p22"/>
          <p:cNvPicPr preferRelativeResize="0"/>
          <p:nvPr/>
        </p:nvPicPr>
        <p:blipFill rotWithShape="1">
          <a:blip r:embed="rId4" cstate="screen">
            <a:alphaModFix/>
            <a:extLst>
              <a:ext uri="{28A0092B-C50C-407E-A947-70E740481C1C}">
                <a14:useLocalDpi xmlns:a14="http://schemas.microsoft.com/office/drawing/2010/main"/>
              </a:ext>
            </a:extLst>
          </a:blip>
          <a:srcRect l="-533" r="-80"/>
          <a:stretch/>
        </p:blipFill>
        <p:spPr>
          <a:xfrm>
            <a:off x="4925725" y="2042775"/>
            <a:ext cx="4133550" cy="2981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9"/>
        <p:cNvGrpSpPr/>
        <p:nvPr/>
      </p:nvGrpSpPr>
      <p:grpSpPr>
        <a:xfrm>
          <a:off x="0" y="0"/>
          <a:ext cx="0" cy="0"/>
          <a:chOff x="0" y="0"/>
          <a:chExt cx="0" cy="0"/>
        </a:xfrm>
      </p:grpSpPr>
      <p:sp>
        <p:nvSpPr>
          <p:cNvPr id="120" name="Google Shape;120;p23"/>
          <p:cNvSpPr txBox="1"/>
          <p:nvPr/>
        </p:nvSpPr>
        <p:spPr>
          <a:xfrm>
            <a:off x="729450" y="1318650"/>
            <a:ext cx="8134200" cy="53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2600" b="1">
                <a:solidFill>
                  <a:srgbClr val="1A1A1A"/>
                </a:solidFill>
                <a:latin typeface="Raleway"/>
                <a:ea typeface="Raleway"/>
                <a:cs typeface="Raleway"/>
                <a:sym typeface="Raleway"/>
              </a:rPr>
              <a:t>3rd phase: Caminos de la Villa as a repository of information</a:t>
            </a:r>
            <a:endParaRPr b="1">
              <a:solidFill>
                <a:srgbClr val="1A1A1A"/>
              </a:solidFill>
              <a:latin typeface="Raleway"/>
              <a:ea typeface="Raleway"/>
              <a:cs typeface="Raleway"/>
              <a:sym typeface="Raleway"/>
            </a:endParaRPr>
          </a:p>
          <a:p>
            <a:pPr marL="0" lvl="0" indent="0" algn="l" rtl="0">
              <a:spcBef>
                <a:spcPts val="0"/>
              </a:spcBef>
              <a:spcAft>
                <a:spcPts val="0"/>
              </a:spcAft>
              <a:buNone/>
            </a:pPr>
            <a:endParaRPr sz="2600" b="1">
              <a:solidFill>
                <a:srgbClr val="1A1A1A"/>
              </a:solidFill>
              <a:latin typeface="Raleway"/>
              <a:ea typeface="Raleway"/>
              <a:cs typeface="Raleway"/>
              <a:sym typeface="Raleway"/>
            </a:endParaRPr>
          </a:p>
        </p:txBody>
      </p:sp>
      <p:sp>
        <p:nvSpPr>
          <p:cNvPr id="121" name="Google Shape;121;p23"/>
          <p:cNvSpPr txBox="1"/>
          <p:nvPr/>
        </p:nvSpPr>
        <p:spPr>
          <a:xfrm>
            <a:off x="680275" y="1940975"/>
            <a:ext cx="3409500" cy="29442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endParaRPr>
              <a:solidFill>
                <a:srgbClr val="595959"/>
              </a:solidFill>
              <a:latin typeface="Lato"/>
              <a:ea typeface="Lato"/>
              <a:cs typeface="Lato"/>
              <a:sym typeface="Lato"/>
            </a:endParaRPr>
          </a:p>
          <a:p>
            <a:pPr marL="0" lvl="0" indent="0" algn="l" rtl="0">
              <a:lnSpc>
                <a:spcPct val="115000"/>
              </a:lnSpc>
              <a:spcBef>
                <a:spcPts val="1600"/>
              </a:spcBef>
              <a:spcAft>
                <a:spcPts val="1600"/>
              </a:spcAft>
              <a:buNone/>
            </a:pPr>
            <a:endParaRPr>
              <a:solidFill>
                <a:srgbClr val="595959"/>
              </a:solidFill>
              <a:latin typeface="Lato"/>
              <a:ea typeface="Lato"/>
              <a:cs typeface="Lato"/>
              <a:sym typeface="Lato"/>
            </a:endParaRPr>
          </a:p>
        </p:txBody>
      </p:sp>
      <p:sp>
        <p:nvSpPr>
          <p:cNvPr id="122" name="Google Shape;122;p23"/>
          <p:cNvSpPr txBox="1"/>
          <p:nvPr/>
        </p:nvSpPr>
        <p:spPr>
          <a:xfrm>
            <a:off x="738600" y="2214225"/>
            <a:ext cx="4299600" cy="190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a:p>
            <a:pPr marL="457200" lvl="0" indent="-317500" algn="just" rtl="0">
              <a:spcBef>
                <a:spcPts val="0"/>
              </a:spcBef>
              <a:spcAft>
                <a:spcPts val="0"/>
              </a:spcAft>
              <a:buSzPts val="1400"/>
              <a:buFont typeface="Lato"/>
              <a:buAutoNum type="arabicParenR"/>
            </a:pPr>
            <a:r>
              <a:rPr lang="es">
                <a:latin typeface="Lato"/>
                <a:ea typeface="Lato"/>
                <a:cs typeface="Lato"/>
                <a:sym typeface="Lato"/>
              </a:rPr>
              <a:t>Provide information for community advocacy about the schedules, budgets and public works data of the city’s integration projects.</a:t>
            </a:r>
            <a:endParaRPr>
              <a:latin typeface="Lato"/>
              <a:ea typeface="Lato"/>
              <a:cs typeface="Lato"/>
              <a:sym typeface="Lato"/>
            </a:endParaRPr>
          </a:p>
          <a:p>
            <a:pPr marL="457200" lvl="0" indent="0" algn="just" rtl="0">
              <a:spcBef>
                <a:spcPts val="0"/>
              </a:spcBef>
              <a:spcAft>
                <a:spcPts val="0"/>
              </a:spcAft>
              <a:buNone/>
            </a:pPr>
            <a:endParaRPr>
              <a:latin typeface="Lato"/>
              <a:ea typeface="Lato"/>
              <a:cs typeface="Lato"/>
              <a:sym typeface="Lato"/>
            </a:endParaRPr>
          </a:p>
          <a:p>
            <a:pPr marL="457200" lvl="0" indent="-317500" algn="just" rtl="0">
              <a:spcBef>
                <a:spcPts val="0"/>
              </a:spcBef>
              <a:spcAft>
                <a:spcPts val="0"/>
              </a:spcAft>
              <a:buSzPts val="1400"/>
              <a:buFont typeface="Lato"/>
              <a:buAutoNum type="arabicParenR"/>
            </a:pPr>
            <a:r>
              <a:rPr lang="es">
                <a:latin typeface="Lato"/>
                <a:ea typeface="Lato"/>
                <a:cs typeface="Lato"/>
                <a:sym typeface="Lato"/>
              </a:rPr>
              <a:t>During COVID-19 pandemic: highlight the disparate impact of the virus within the city based on official government statistics.</a:t>
            </a:r>
            <a:endParaRPr>
              <a:latin typeface="Lato"/>
              <a:ea typeface="Lato"/>
              <a:cs typeface="Lato"/>
              <a:sym typeface="Lato"/>
            </a:endParaRPr>
          </a:p>
        </p:txBody>
      </p:sp>
      <p:pic>
        <p:nvPicPr>
          <p:cNvPr id="123" name="Google Shape;123;p23"/>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134675" y="2077600"/>
            <a:ext cx="3791401" cy="2807574"/>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1769</Words>
  <Application>Microsoft Macintosh PowerPoint</Application>
  <PresentationFormat>On-screen Show (16:9)</PresentationFormat>
  <Paragraphs>156</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Raleway</vt:lpstr>
      <vt:lpstr>Roboto Black</vt:lpstr>
      <vt:lpstr>Lato</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logan jacobs</cp:lastModifiedBy>
  <cp:revision>1</cp:revision>
  <dcterms:modified xsi:type="dcterms:W3CDTF">2022-05-26T17:48:44Z</dcterms:modified>
</cp:coreProperties>
</file>