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Average" panose="02000503040000020003" pitchFamily="2" charset="77"/>
      <p:regular r:id="rId21"/>
    </p:embeddedFont>
    <p:embeddedFont>
      <p:font typeface="Calibri" panose="020F0502020204030204" pitchFamily="34"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Nunito" pitchFamily="2" charset="77"/>
      <p:regular r:id="rId30"/>
      <p:bold r:id="rId31"/>
      <p:italic r:id="rId32"/>
      <p:boldItalic r:id="rId33"/>
    </p:embeddedFont>
    <p:embeddedFont>
      <p:font typeface="Oswald" pitchFamily="2" charset="77"/>
      <p:regular r:id="rId34"/>
      <p:bold r:id="rId35"/>
    </p:embeddedFont>
    <p:embeddedFont>
      <p:font typeface="Raleway" pitchFamily="2" charset="77"/>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1FB101-18A2-4EEE-B37A-34D1E62A6165}">
  <a:tblStyle styleId="{541FB101-18A2-4EEE-B37A-34D1E62A61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ASggQcPT1z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U6Uus--gFrc"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a0c31c306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a0c31c30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POtential music </a:t>
            </a:r>
            <a:r>
              <a:rPr lang="en" u="sng">
                <a:solidFill>
                  <a:schemeClr val="hlink"/>
                </a:solidFill>
                <a:hlinkClick r:id="rId3"/>
              </a:rPr>
              <a:t>https://www.youtube.com/watch?v=ASggQcPT1zM</a:t>
            </a:r>
            <a:r>
              <a:rPr lang="en"/>
              <a:t> OR this one? </a:t>
            </a:r>
            <a:r>
              <a:rPr lang="en" u="sng">
                <a:solidFill>
                  <a:schemeClr val="hlink"/>
                </a:solidFill>
                <a:hlinkClick r:id="rId4"/>
              </a:rPr>
              <a:t>https://www.youtube.com/watch?v=U6Uus--gFrc</a:t>
            </a:r>
            <a:endParaRPr/>
          </a:p>
          <a:p>
            <a:pPr marL="0" lvl="0" indent="0" algn="l" rtl="0">
              <a:spcBef>
                <a:spcPts val="0"/>
              </a:spcBef>
              <a:spcAft>
                <a:spcPts val="0"/>
              </a:spcAft>
              <a:buNone/>
            </a:pPr>
            <a:endParaRPr/>
          </a:p>
          <a:p>
            <a:pPr marL="0" lvl="0" indent="0" algn="l" rtl="0">
              <a:spcBef>
                <a:spcPts val="0"/>
              </a:spcBef>
              <a:spcAft>
                <a:spcPts val="0"/>
              </a:spcAft>
              <a:buNone/>
            </a:pPr>
            <a:r>
              <a:rPr lang="en"/>
              <a:t>Mela and Emese welcome everyone and if tom can do it, we will do a 10 minute meditation. We will invite Tom to lead it.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eb301fddae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eb301fdda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EMese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b301fddae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eb301fdda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Felipe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b301fddae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eb301fdda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Maria or Michelle are here, we’l invite them to speak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b301fddae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eb301fdda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Emese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b301fddae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b301fdda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Michelle? If she is here.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b301fddae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eb301fdda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eb301fddae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eb301fdda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e0deba5cc8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e0deba5cc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Mela -- Tyler set up groups - Working in Jamboard--integrate images and words into their mapping of possibilities </a:t>
            </a:r>
            <a:endParaRPr/>
          </a:p>
          <a:p>
            <a:pPr marL="0" lvl="0" indent="0" algn="l" rtl="0">
              <a:spcBef>
                <a:spcPts val="0"/>
              </a:spcBef>
              <a:spcAft>
                <a:spcPts val="0"/>
              </a:spcAft>
              <a:buNone/>
            </a:pPr>
            <a:r>
              <a:rPr lang="en"/>
              <a:t>https://jamboard.google.com/d/161T2Apuu3ytUjmP8ouDe1SfSodKMK2Tqv2YQk38G4HE/edit?usp=sharing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eb6de27551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eb6de2755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a0c31c31b5_0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a0c31c31b5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Emese can do the review of where we are and an overview of our fall plans (teatimes every third wednesday and sessions every fourth Thursday, as well as the COVID PAR work)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50e0471f4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50e0471f4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Tom </a:t>
            </a:r>
            <a:endParaRPr/>
          </a:p>
          <a:p>
            <a:pPr marL="0" lvl="0" indent="0" algn="l" rtl="0">
              <a:spcBef>
                <a:spcPts val="0"/>
              </a:spcBef>
              <a:spcAft>
                <a:spcPts val="0"/>
              </a:spcAft>
              <a:buNone/>
            </a:pPr>
            <a:r>
              <a:rPr lang="en"/>
              <a:t>Emese can do the roadmap?</a:t>
            </a:r>
            <a:endParaRPr/>
          </a:p>
          <a:p>
            <a:pPr marL="0" lvl="0" indent="0" algn="l" rtl="0">
              <a:spcBef>
                <a:spcPts val="0"/>
              </a:spcBef>
              <a:spcAft>
                <a:spcPts val="0"/>
              </a:spcAft>
              <a:buNone/>
            </a:pPr>
            <a:r>
              <a:rPr lang="en"/>
              <a:t>Hi dear mela! Looks like you may have lost connection. I’m so sorry about that.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0c31c306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a0c31c306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Mela present?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b301fdda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b301fdda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Mela? </a:t>
            </a:r>
            <a:endParaRPr/>
          </a:p>
          <a:p>
            <a:pPr marL="0" lvl="0" indent="0" algn="l" rtl="0">
              <a:spcBef>
                <a:spcPts val="0"/>
              </a:spcBef>
              <a:spcAft>
                <a:spcPts val="0"/>
              </a:spcAft>
              <a:buNone/>
            </a:pPr>
            <a:r>
              <a:rPr lang="en"/>
              <a:t>Methodology that can be done differently to suit a particular context a particular group of people. It comes from where the people are at. THe methods can include anything. They are not written on stone.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0c31c31b5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0c31c31b5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Mela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b6de2755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eb6de2755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INtended to present a case against forced displacement. A success story. For those who want to go and not live together with the mines, can go. Those who want to live together can stay behind. Most stayed. To retain connection.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b301fdda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b301fdda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Emese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b301fdda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b301fdda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Felipe is here, we can invite to present on this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rgbClr val="5D8C7A">
            <a:alpha val="6816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caminosdelavilla.or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D8C7A">
            <a:alpha val="67840"/>
          </a:srgbClr>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311700" y="445025"/>
            <a:ext cx="8520600" cy="2287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4900" b="1">
                <a:latin typeface="Raleway"/>
                <a:ea typeface="Raleway"/>
                <a:cs typeface="Raleway"/>
                <a:sym typeface="Raleway"/>
              </a:rPr>
              <a:t>Legal Empowerment Learning Lab</a:t>
            </a:r>
            <a:endParaRPr sz="4900" b="1">
              <a:latin typeface="Raleway"/>
              <a:ea typeface="Raleway"/>
              <a:cs typeface="Raleway"/>
              <a:sym typeface="Raleway"/>
            </a:endParaRPr>
          </a:p>
          <a:p>
            <a:pPr marL="457200" lvl="0" indent="0" algn="ctr" rtl="0">
              <a:spcBef>
                <a:spcPts val="0"/>
              </a:spcBef>
              <a:spcAft>
                <a:spcPts val="0"/>
              </a:spcAft>
              <a:buNone/>
            </a:pPr>
            <a:r>
              <a:rPr lang="en" sz="4900">
                <a:latin typeface="Raleway"/>
                <a:ea typeface="Raleway"/>
                <a:cs typeface="Raleway"/>
                <a:sym typeface="Raleway"/>
              </a:rPr>
              <a:t>2020-2021</a:t>
            </a:r>
            <a:endParaRPr sz="4900">
              <a:latin typeface="Raleway"/>
              <a:ea typeface="Raleway"/>
              <a:cs typeface="Raleway"/>
              <a:sym typeface="Raleway"/>
            </a:endParaRPr>
          </a:p>
        </p:txBody>
      </p:sp>
      <p:sp>
        <p:nvSpPr>
          <p:cNvPr id="60" name="Google Shape;60;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1600"/>
              </a:spcAft>
              <a:buNone/>
            </a:pPr>
            <a:r>
              <a:rPr lang="en"/>
              <a:t>		</a:t>
            </a:r>
            <a:endParaRPr/>
          </a:p>
        </p:txBody>
      </p:sp>
      <p:pic>
        <p:nvPicPr>
          <p:cNvPr id="61" name="Google Shape;61;p13"/>
          <p:cNvPicPr preferRelativeResize="0"/>
          <p:nvPr/>
        </p:nvPicPr>
        <p:blipFill>
          <a:blip r:embed="rId3">
            <a:alphaModFix/>
          </a:blip>
          <a:stretch>
            <a:fillRect/>
          </a:stretch>
        </p:blipFill>
        <p:spPr>
          <a:xfrm>
            <a:off x="2475775" y="3552538"/>
            <a:ext cx="4192425" cy="10163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311700" y="98400"/>
            <a:ext cx="8930100" cy="66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a:t>Participatory Survey Development:  Refusing categories</a:t>
            </a:r>
            <a:endParaRPr sz="2900"/>
          </a:p>
        </p:txBody>
      </p:sp>
      <p:sp>
        <p:nvSpPr>
          <p:cNvPr id="155" name="Google Shape;155;p22"/>
          <p:cNvSpPr txBox="1">
            <a:spLocks noGrp="1"/>
          </p:cNvSpPr>
          <p:nvPr>
            <p:ph type="body" idx="1"/>
          </p:nvPr>
        </p:nvSpPr>
        <p:spPr>
          <a:xfrm>
            <a:off x="311700" y="777900"/>
            <a:ext cx="8832300" cy="317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solidFill>
                  <a:schemeClr val="dk1"/>
                </a:solidFill>
                <a:latin typeface="Calibri"/>
                <a:ea typeface="Calibri"/>
                <a:cs typeface="Calibri"/>
                <a:sym typeface="Calibri"/>
              </a:rPr>
              <a:t>LGBTQIA youth in NYC</a:t>
            </a:r>
            <a:endParaRPr sz="16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6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600">
                <a:solidFill>
                  <a:schemeClr val="dk1"/>
                </a:solidFill>
                <a:latin typeface="Calibri"/>
                <a:ea typeface="Calibri"/>
                <a:cs typeface="Calibri"/>
                <a:sym typeface="Calibri"/>
              </a:rPr>
              <a:t>Participatory survey development. A very rough draft of a survey about LGBTQ+GNC youth experiences was drafted. This was handed out to about 100 young people who came to a survey development party. There was food and beverages and over the course of three hours, students worked in small groups to make edits and suggestions on this survey. </a:t>
            </a:r>
            <a:endParaRPr sz="16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6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600">
                <a:solidFill>
                  <a:schemeClr val="dk1"/>
                </a:solidFill>
                <a:latin typeface="Calibri"/>
                <a:ea typeface="Calibri"/>
                <a:cs typeface="Calibri"/>
                <a:sym typeface="Calibri"/>
              </a:rPr>
              <a:t>A group of young people worked collaboratively with the researchers to analyze findings. </a:t>
            </a:r>
            <a:endParaRPr sz="16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0" lvl="0" indent="0" algn="l" rtl="0">
              <a:spcBef>
                <a:spcPts val="0"/>
              </a:spcBef>
              <a:spcAft>
                <a:spcPts val="1600"/>
              </a:spcAft>
              <a:buNone/>
            </a:pPr>
            <a:endParaRPr sz="1500">
              <a:solidFill>
                <a:schemeClr val="dk1"/>
              </a:solidFill>
              <a:latin typeface="Calibri"/>
              <a:ea typeface="Calibri"/>
              <a:cs typeface="Calibri"/>
              <a:sym typeface="Calibri"/>
            </a:endParaRPr>
          </a:p>
        </p:txBody>
      </p:sp>
      <p:pic>
        <p:nvPicPr>
          <p:cNvPr id="156" name="Google Shape;156;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4250" y="2903210"/>
            <a:ext cx="9144000" cy="21640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311700" y="403200"/>
            <a:ext cx="50898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a:t>Strategic Participatory Litigation: </a:t>
            </a:r>
            <a:endParaRPr sz="2900"/>
          </a:p>
          <a:p>
            <a:pPr marL="0" lvl="0" indent="0" algn="l" rtl="0">
              <a:spcBef>
                <a:spcPts val="0"/>
              </a:spcBef>
              <a:spcAft>
                <a:spcPts val="0"/>
              </a:spcAft>
              <a:buNone/>
            </a:pPr>
            <a:r>
              <a:rPr lang="en" sz="2900"/>
              <a:t>Translating legal processes</a:t>
            </a:r>
            <a:endParaRPr sz="2900"/>
          </a:p>
        </p:txBody>
      </p:sp>
      <p:sp>
        <p:nvSpPr>
          <p:cNvPr id="162" name="Google Shape;162;p23"/>
          <p:cNvSpPr txBox="1">
            <a:spLocks noGrp="1"/>
          </p:cNvSpPr>
          <p:nvPr>
            <p:ph type="body" idx="1"/>
          </p:nvPr>
        </p:nvSpPr>
        <p:spPr>
          <a:xfrm>
            <a:off x="235500" y="1006500"/>
            <a:ext cx="4178400" cy="317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solidFill>
                  <a:schemeClr val="dk1"/>
                </a:solidFill>
                <a:latin typeface="Calibri"/>
                <a:ea typeface="Calibri"/>
                <a:cs typeface="Calibri"/>
                <a:sym typeface="Calibri"/>
              </a:rPr>
              <a:t>Slum-dwellers living in informal settlements in Buenos Aires City, Argentina</a:t>
            </a:r>
            <a:endParaRPr sz="16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6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600">
                <a:solidFill>
                  <a:schemeClr val="dk1"/>
                </a:solidFill>
                <a:latin typeface="Calibri"/>
                <a:ea typeface="Calibri"/>
                <a:cs typeface="Calibri"/>
                <a:sym typeface="Calibri"/>
              </a:rPr>
              <a:t>Strategic litigation to access public services. Different groups of slum-dwellers have sued the government of the city of Buenos Aires demanding the provision of basic services   in their neighborhoods, such as water or electricity, that are constitutionally guaranteed.</a:t>
            </a:r>
            <a:endParaRPr sz="16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6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600">
                <a:solidFill>
                  <a:schemeClr val="dk1"/>
                </a:solidFill>
                <a:latin typeface="Calibri"/>
                <a:ea typeface="Calibri"/>
                <a:cs typeface="Calibri"/>
                <a:sym typeface="Calibri"/>
              </a:rPr>
              <a:t>We have systematized the positive and negative results of these processes in various materials that have been discussed with the neighborhood groups.</a:t>
            </a:r>
            <a:endParaRPr sz="1600">
              <a:solidFill>
                <a:schemeClr val="dk1"/>
              </a:solidFill>
              <a:latin typeface="Calibri"/>
              <a:ea typeface="Calibri"/>
              <a:cs typeface="Calibri"/>
              <a:sym typeface="Calibri"/>
            </a:endParaRPr>
          </a:p>
          <a:p>
            <a:pPr marL="0" lvl="0" indent="0" algn="l" rtl="0">
              <a:spcBef>
                <a:spcPts val="0"/>
              </a:spcBef>
              <a:spcAft>
                <a:spcPts val="1600"/>
              </a:spcAft>
              <a:buNone/>
            </a:pPr>
            <a:endParaRPr sz="1500">
              <a:solidFill>
                <a:schemeClr val="dk1"/>
              </a:solidFill>
              <a:latin typeface="Calibri"/>
              <a:ea typeface="Calibri"/>
              <a:cs typeface="Calibri"/>
              <a:sym typeface="Calibri"/>
            </a:endParaRPr>
          </a:p>
        </p:txBody>
      </p:sp>
      <p:pic>
        <p:nvPicPr>
          <p:cNvPr id="163" name="Google Shape;163;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413900" y="1599497"/>
            <a:ext cx="4653901" cy="22065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311700" y="403200"/>
            <a:ext cx="50898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a:t>Critical statistical analysis: </a:t>
            </a:r>
            <a:endParaRPr sz="2900"/>
          </a:p>
          <a:p>
            <a:pPr marL="0" lvl="0" indent="0" algn="l" rtl="0">
              <a:spcBef>
                <a:spcPts val="0"/>
              </a:spcBef>
              <a:spcAft>
                <a:spcPts val="0"/>
              </a:spcAft>
              <a:buNone/>
            </a:pPr>
            <a:r>
              <a:rPr lang="en" sz="2900"/>
              <a:t>Engaging with existing data</a:t>
            </a:r>
            <a:endParaRPr sz="2900"/>
          </a:p>
        </p:txBody>
      </p:sp>
      <p:sp>
        <p:nvSpPr>
          <p:cNvPr id="169" name="Google Shape;169;p24"/>
          <p:cNvSpPr txBox="1">
            <a:spLocks noGrp="1"/>
          </p:cNvSpPr>
          <p:nvPr>
            <p:ph type="body" idx="1"/>
          </p:nvPr>
        </p:nvSpPr>
        <p:spPr>
          <a:xfrm>
            <a:off x="235500" y="1006500"/>
            <a:ext cx="4178400" cy="317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a:solidFill>
                  <a:schemeClr val="dk1"/>
                </a:solidFill>
                <a:latin typeface="Calibri"/>
                <a:ea typeface="Calibri"/>
                <a:cs typeface="Calibri"/>
                <a:sym typeface="Calibri"/>
              </a:rPr>
              <a:t>Over-policed black and brown residents of New York City. </a:t>
            </a: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500">
                <a:solidFill>
                  <a:schemeClr val="dk1"/>
                </a:solidFill>
                <a:latin typeface="Calibri"/>
                <a:ea typeface="Calibri"/>
                <a:cs typeface="Calibri"/>
                <a:sym typeface="Calibri"/>
              </a:rPr>
              <a:t>Statistics about stop and frisk practices were gathered and projected on a building. People passing by were able to respond to and add to the information that they saw. </a:t>
            </a: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500">
                <a:solidFill>
                  <a:schemeClr val="dk1"/>
                </a:solidFill>
                <a:latin typeface="Calibri"/>
                <a:ea typeface="Calibri"/>
                <a:cs typeface="Calibri"/>
                <a:sym typeface="Calibri"/>
              </a:rPr>
              <a:t>The community members who were also co-researchers engaged in conversations with  people who had questions or who were responding to what they saw. This served as information dissemination, consciousness raising, but also active analysis as these conversations informed next steps and the narrative going forward. </a:t>
            </a:r>
            <a:endParaRPr sz="1500">
              <a:solidFill>
                <a:schemeClr val="dk1"/>
              </a:solidFill>
              <a:latin typeface="Calibri"/>
              <a:ea typeface="Calibri"/>
              <a:cs typeface="Calibri"/>
              <a:sym typeface="Calibri"/>
            </a:endParaRPr>
          </a:p>
          <a:p>
            <a:pPr marL="0" lvl="0" indent="0" algn="l" rtl="0">
              <a:spcBef>
                <a:spcPts val="0"/>
              </a:spcBef>
              <a:spcAft>
                <a:spcPts val="1600"/>
              </a:spcAft>
              <a:buNone/>
            </a:pPr>
            <a:endParaRPr sz="1600">
              <a:solidFill>
                <a:schemeClr val="dk1"/>
              </a:solidFill>
              <a:latin typeface="Calibri"/>
              <a:ea typeface="Calibri"/>
              <a:cs typeface="Calibri"/>
              <a:sym typeface="Calibri"/>
            </a:endParaRPr>
          </a:p>
        </p:txBody>
      </p:sp>
      <p:pic>
        <p:nvPicPr>
          <p:cNvPr id="170" name="Google Shape;170;p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360150" y="1158900"/>
            <a:ext cx="4425299" cy="332804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83100" y="142050"/>
            <a:ext cx="6222900" cy="86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a:t>Mapping obstacles and resources: </a:t>
            </a:r>
            <a:endParaRPr sz="2900"/>
          </a:p>
          <a:p>
            <a:pPr marL="0" lvl="0" indent="0" algn="l" rtl="0">
              <a:spcBef>
                <a:spcPts val="0"/>
              </a:spcBef>
              <a:spcAft>
                <a:spcPts val="0"/>
              </a:spcAft>
              <a:buNone/>
            </a:pPr>
            <a:r>
              <a:rPr lang="en" sz="2900"/>
              <a:t>Speaking back to student success literature</a:t>
            </a:r>
            <a:endParaRPr sz="2900"/>
          </a:p>
        </p:txBody>
      </p:sp>
      <p:sp>
        <p:nvSpPr>
          <p:cNvPr id="176" name="Google Shape;176;p25"/>
          <p:cNvSpPr txBox="1">
            <a:spLocks noGrp="1"/>
          </p:cNvSpPr>
          <p:nvPr>
            <p:ph type="body" idx="1"/>
          </p:nvPr>
        </p:nvSpPr>
        <p:spPr>
          <a:xfrm>
            <a:off x="138600" y="777900"/>
            <a:ext cx="3669600" cy="3920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chemeClr val="dk1"/>
                </a:solidFill>
                <a:latin typeface="Calibri"/>
                <a:ea typeface="Calibri"/>
                <a:cs typeface="Calibri"/>
                <a:sym typeface="Calibri"/>
              </a:rPr>
              <a:t>First generation, economically precarious, LGBTQIA, BIPOC undergraduate students throughout the United States.</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400">
                <a:solidFill>
                  <a:schemeClr val="dk1"/>
                </a:solidFill>
                <a:latin typeface="Calibri"/>
                <a:ea typeface="Calibri"/>
                <a:cs typeface="Calibri"/>
                <a:sym typeface="Calibri"/>
              </a:rPr>
              <a:t>Engaging with the academic dominant literature and narrative about student service and education outcomes, a group of students co-created a public facing space to invite other students to gather resources for survival. </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400">
                <a:solidFill>
                  <a:schemeClr val="dk1"/>
                </a:solidFill>
                <a:latin typeface="Calibri"/>
                <a:ea typeface="Calibri"/>
                <a:cs typeface="Calibri"/>
                <a:sym typeface="Calibri"/>
              </a:rPr>
              <a:t>This PAR project - which began with this mapping exercise -  lasted over five years and included students attending public universities from five states. By building these relationships over time a space was opened up for monthly conversations that then shaped the steps taken and resulted in a published article to speak of these experiences. The group embodied and enacted practices that challenged dominant stories told about “marginalized” and “under-represented” students. </a:t>
            </a:r>
            <a:endParaRPr sz="1400">
              <a:solidFill>
                <a:schemeClr val="dk1"/>
              </a:solidFill>
              <a:latin typeface="Calibri"/>
              <a:ea typeface="Calibri"/>
              <a:cs typeface="Calibri"/>
              <a:sym typeface="Calibri"/>
            </a:endParaRPr>
          </a:p>
          <a:p>
            <a:pPr marL="0" lvl="0" indent="0" algn="l" rtl="0">
              <a:spcBef>
                <a:spcPts val="0"/>
              </a:spcBef>
              <a:spcAft>
                <a:spcPts val="1600"/>
              </a:spcAft>
              <a:buNone/>
            </a:pPr>
            <a:endParaRPr sz="1700">
              <a:solidFill>
                <a:schemeClr val="dk1"/>
              </a:solidFill>
              <a:latin typeface="Calibri"/>
              <a:ea typeface="Calibri"/>
              <a:cs typeface="Calibri"/>
              <a:sym typeface="Calibri"/>
            </a:endParaRPr>
          </a:p>
        </p:txBody>
      </p:sp>
      <p:pic>
        <p:nvPicPr>
          <p:cNvPr id="177" name="Google Shape;177;p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5400000">
            <a:off x="6461127" y="-239474"/>
            <a:ext cx="2267076" cy="2953523"/>
          </a:xfrm>
          <a:prstGeom prst="rect">
            <a:avLst/>
          </a:prstGeom>
          <a:noFill/>
          <a:ln>
            <a:noFill/>
          </a:ln>
        </p:spPr>
      </p:pic>
      <p:pic>
        <p:nvPicPr>
          <p:cNvPr id="178" name="Google Shape;178;p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5400000">
            <a:off x="4091524" y="821523"/>
            <a:ext cx="2517527" cy="3279826"/>
          </a:xfrm>
          <a:prstGeom prst="rect">
            <a:avLst/>
          </a:prstGeom>
          <a:noFill/>
          <a:ln>
            <a:noFill/>
          </a:ln>
        </p:spPr>
      </p:pic>
      <p:pic>
        <p:nvPicPr>
          <p:cNvPr id="179" name="Google Shape;179;p2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5400000">
            <a:off x="6061774" y="2252802"/>
            <a:ext cx="2421624" cy="30595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83100" y="446850"/>
            <a:ext cx="7521300" cy="60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a:t>Mapping obstacles and resources: </a:t>
            </a:r>
            <a:endParaRPr sz="2900"/>
          </a:p>
          <a:p>
            <a:pPr marL="0" lvl="0" indent="0" algn="l" rtl="0">
              <a:spcBef>
                <a:spcPts val="0"/>
              </a:spcBef>
              <a:spcAft>
                <a:spcPts val="0"/>
              </a:spcAft>
              <a:buNone/>
            </a:pPr>
            <a:r>
              <a:rPr lang="en" sz="2900"/>
              <a:t>Interrogating the intersection of multiple systems</a:t>
            </a:r>
            <a:endParaRPr sz="2900"/>
          </a:p>
        </p:txBody>
      </p:sp>
      <p:sp>
        <p:nvSpPr>
          <p:cNvPr id="185" name="Google Shape;185;p26"/>
          <p:cNvSpPr txBox="1">
            <a:spLocks noGrp="1"/>
          </p:cNvSpPr>
          <p:nvPr>
            <p:ph type="body" idx="1"/>
          </p:nvPr>
        </p:nvSpPr>
        <p:spPr>
          <a:xfrm>
            <a:off x="138600" y="1006500"/>
            <a:ext cx="3669600" cy="3920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chemeClr val="dk1"/>
                </a:solidFill>
                <a:latin typeface="Calibri"/>
                <a:ea typeface="Calibri"/>
                <a:cs typeface="Calibri"/>
                <a:sym typeface="Calibri"/>
              </a:rPr>
              <a:t>College students who were formerly in foster care.</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400">
                <a:solidFill>
                  <a:schemeClr val="dk1"/>
                </a:solidFill>
                <a:latin typeface="Calibri"/>
                <a:ea typeface="Calibri"/>
                <a:cs typeface="Calibri"/>
                <a:sym typeface="Calibri"/>
              </a:rPr>
              <a:t>Visually mapping their journey to college. With the instructions to use red for what got in the way, green for people or opportunities that helped you, purple to represent your wonderful personal spirit and drive. </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400">
                <a:solidFill>
                  <a:schemeClr val="dk1"/>
                </a:solidFill>
                <a:latin typeface="Calibri"/>
                <a:ea typeface="Calibri"/>
                <a:cs typeface="Calibri"/>
                <a:sym typeface="Calibri"/>
              </a:rPr>
              <a:t>When completed these were hung on a wall and everyone did a gallery walk. Following that, in small groups, students discussed connections, surprises, and other things they noticed. After that, people were invited to share about their map. When one person shared, questions were asked about who else experienced specific pieces shared and hands were raised. </a:t>
            </a: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1600"/>
              </a:spcAft>
              <a:buNone/>
            </a:pPr>
            <a:endParaRPr sz="1700">
              <a:solidFill>
                <a:schemeClr val="dk1"/>
              </a:solidFill>
              <a:latin typeface="Calibri"/>
              <a:ea typeface="Calibri"/>
              <a:cs typeface="Calibri"/>
              <a:sym typeface="Calibri"/>
            </a:endParaRPr>
          </a:p>
        </p:txBody>
      </p:sp>
      <p:pic>
        <p:nvPicPr>
          <p:cNvPr id="186" name="Google Shape;186;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76775" y="1094550"/>
            <a:ext cx="3832051" cy="38320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83100" y="446850"/>
            <a:ext cx="7521300" cy="60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a:t>Sidewalk science:</a:t>
            </a:r>
            <a:endParaRPr sz="2900"/>
          </a:p>
          <a:p>
            <a:pPr marL="0" lvl="0" indent="0" algn="l" rtl="0">
              <a:spcBef>
                <a:spcPts val="0"/>
              </a:spcBef>
              <a:spcAft>
                <a:spcPts val="0"/>
              </a:spcAft>
              <a:buNone/>
            </a:pPr>
            <a:r>
              <a:rPr lang="en" sz="2900"/>
              <a:t>Interrogating the intersection of multiple systems</a:t>
            </a:r>
            <a:endParaRPr sz="2900"/>
          </a:p>
        </p:txBody>
      </p:sp>
      <p:sp>
        <p:nvSpPr>
          <p:cNvPr id="192" name="Google Shape;192;p27"/>
          <p:cNvSpPr txBox="1">
            <a:spLocks noGrp="1"/>
          </p:cNvSpPr>
          <p:nvPr>
            <p:ph type="body" idx="1"/>
          </p:nvPr>
        </p:nvSpPr>
        <p:spPr>
          <a:xfrm>
            <a:off x="138600" y="1006500"/>
            <a:ext cx="3669600" cy="3920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50">
                <a:solidFill>
                  <a:schemeClr val="dk1"/>
                </a:solidFill>
                <a:latin typeface="Lato"/>
                <a:ea typeface="Lato"/>
                <a:cs typeface="Lato"/>
                <a:sym typeface="Lato"/>
              </a:rPr>
              <a:t>Sidewalk Science is a set of techniques, strategies and activities designed to bring our research, literally, into the streets and engage the community in dialogue about our findings. </a:t>
            </a:r>
            <a:endParaRPr sz="1350">
              <a:solidFill>
                <a:schemeClr val="dk1"/>
              </a:solidFill>
              <a:latin typeface="Lato"/>
              <a:ea typeface="Lato"/>
              <a:cs typeface="Lato"/>
              <a:sym typeface="Lato"/>
            </a:endParaRPr>
          </a:p>
          <a:p>
            <a:pPr marL="0" lvl="0" indent="0" algn="l" rtl="0">
              <a:lnSpc>
                <a:spcPct val="100000"/>
              </a:lnSpc>
              <a:spcBef>
                <a:spcPts val="0"/>
              </a:spcBef>
              <a:spcAft>
                <a:spcPts val="0"/>
              </a:spcAft>
              <a:buNone/>
            </a:pPr>
            <a:endParaRPr sz="1350">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en" sz="1350">
                <a:solidFill>
                  <a:schemeClr val="dk1"/>
                </a:solidFill>
                <a:latin typeface="Lato"/>
                <a:ea typeface="Lato"/>
                <a:cs typeface="Lato"/>
                <a:sym typeface="Lato"/>
              </a:rPr>
              <a:t>Youth in Bushwick, Brooklyn  used Sidewalk Science to share our ongoing research with the larger community, setting up research stations on the sidewalk and asking community members to contribute in multiple ways: populating a “crowd-sourced” map of the neighborhood, providing answers  to basic research questions like “what does our community need?” and “what does our community have?” among others, or simply taking the time to learn about the project.</a:t>
            </a:r>
            <a:endParaRPr sz="17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1600"/>
              </a:spcAft>
              <a:buNone/>
            </a:pPr>
            <a:endParaRPr sz="1700">
              <a:solidFill>
                <a:schemeClr val="dk1"/>
              </a:solidFill>
              <a:latin typeface="Calibri"/>
              <a:ea typeface="Calibri"/>
              <a:cs typeface="Calibri"/>
              <a:sym typeface="Calibri"/>
            </a:endParaRPr>
          </a:p>
        </p:txBody>
      </p:sp>
      <p:pic>
        <p:nvPicPr>
          <p:cNvPr id="193" name="Google Shape;193;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93150" y="1006500"/>
            <a:ext cx="4479923" cy="3359950"/>
          </a:xfrm>
          <a:prstGeom prst="rect">
            <a:avLst/>
          </a:prstGeom>
          <a:noFill/>
          <a:ln>
            <a:noFill/>
          </a:ln>
        </p:spPr>
      </p:pic>
      <p:pic>
        <p:nvPicPr>
          <p:cNvPr id="194" name="Google Shape;194;p2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017750" y="2884525"/>
            <a:ext cx="3063875" cy="20420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title"/>
          </p:nvPr>
        </p:nvSpPr>
        <p:spPr>
          <a:xfrm>
            <a:off x="83100" y="446850"/>
            <a:ext cx="9144000" cy="5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a:t>Walking and visual mapping: </a:t>
            </a:r>
            <a:endParaRPr sz="2900"/>
          </a:p>
          <a:p>
            <a:pPr marL="0" lvl="0" indent="0" algn="l" rtl="0">
              <a:spcBef>
                <a:spcPts val="0"/>
              </a:spcBef>
              <a:spcAft>
                <a:spcPts val="0"/>
              </a:spcAft>
              <a:buNone/>
            </a:pPr>
            <a:r>
              <a:rPr lang="en" sz="2900"/>
              <a:t>Documenting neighborhood assets and understanding community</a:t>
            </a:r>
            <a:endParaRPr sz="2900"/>
          </a:p>
        </p:txBody>
      </p:sp>
      <p:sp>
        <p:nvSpPr>
          <p:cNvPr id="200" name="Google Shape;200;p28"/>
          <p:cNvSpPr txBox="1">
            <a:spLocks noGrp="1"/>
          </p:cNvSpPr>
          <p:nvPr>
            <p:ph type="body" idx="1"/>
          </p:nvPr>
        </p:nvSpPr>
        <p:spPr>
          <a:xfrm>
            <a:off x="138600" y="1006500"/>
            <a:ext cx="3960600" cy="3920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50">
                <a:solidFill>
                  <a:schemeClr val="dk1"/>
                </a:solidFill>
                <a:latin typeface="Lato"/>
                <a:ea typeface="Lato"/>
                <a:cs typeface="Lato"/>
                <a:sym typeface="Lato"/>
              </a:rPr>
              <a:t>#wickwalk is a multi-method digital research method we developed for learning about Bushwick, to provide a foundation for thinking about the development of a community school in the neighborhood. </a:t>
            </a:r>
            <a:endParaRPr sz="1250">
              <a:solidFill>
                <a:schemeClr val="dk1"/>
              </a:solidFill>
              <a:latin typeface="Lato"/>
              <a:ea typeface="Lato"/>
              <a:cs typeface="Lato"/>
              <a:sym typeface="Lato"/>
            </a:endParaRPr>
          </a:p>
          <a:p>
            <a:pPr marL="0" lvl="0" indent="0" algn="l" rtl="0">
              <a:lnSpc>
                <a:spcPct val="100000"/>
              </a:lnSpc>
              <a:spcBef>
                <a:spcPts val="0"/>
              </a:spcBef>
              <a:spcAft>
                <a:spcPts val="0"/>
              </a:spcAft>
              <a:buNone/>
            </a:pPr>
            <a:endParaRPr sz="1250">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en" sz="1250">
                <a:solidFill>
                  <a:schemeClr val="dk1"/>
                </a:solidFill>
                <a:latin typeface="Lato"/>
                <a:ea typeface="Lato"/>
                <a:cs typeface="Lato"/>
                <a:sym typeface="Lato"/>
              </a:rPr>
              <a:t>Aided by maps, cameras, and interview questions, our research team set out in small groups (including Bushwick residents and non-residents, and both adult and youth co-researchers) on walking tours of different segments of the neighborhood, mapping routes and landmarks, photographing, observing, and talking to people on the street. </a:t>
            </a:r>
            <a:endParaRPr sz="1250">
              <a:solidFill>
                <a:schemeClr val="dk1"/>
              </a:solidFill>
              <a:latin typeface="Lato"/>
              <a:ea typeface="Lato"/>
              <a:cs typeface="Lato"/>
              <a:sym typeface="Lato"/>
            </a:endParaRPr>
          </a:p>
          <a:p>
            <a:pPr marL="0" lvl="0" indent="0" algn="l" rtl="0">
              <a:lnSpc>
                <a:spcPct val="100000"/>
              </a:lnSpc>
              <a:spcBef>
                <a:spcPts val="0"/>
              </a:spcBef>
              <a:spcAft>
                <a:spcPts val="0"/>
              </a:spcAft>
              <a:buNone/>
            </a:pPr>
            <a:endParaRPr sz="1250">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en" sz="1250">
                <a:solidFill>
                  <a:schemeClr val="dk1"/>
                </a:solidFill>
                <a:latin typeface="Lato"/>
                <a:ea typeface="Lato"/>
                <a:cs typeface="Lato"/>
                <a:sym typeface="Lato"/>
              </a:rPr>
              <a:t>These tours aimed to document the neighborhood’s “assets,” think about who is a part of “the community,” and to think about what residents could use from a community school. In addition to paper documentation, we used Twitter to post photos of and reflections on the neighborhood with our hashtag #wickwalk, helping build an online repository of our observations and experiences.</a:t>
            </a:r>
            <a:endParaRPr sz="16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1600"/>
              </a:spcAft>
              <a:buNone/>
            </a:pPr>
            <a:endParaRPr sz="1700">
              <a:solidFill>
                <a:schemeClr val="dk1"/>
              </a:solidFill>
              <a:latin typeface="Calibri"/>
              <a:ea typeface="Calibri"/>
              <a:cs typeface="Calibri"/>
              <a:sym typeface="Calibri"/>
            </a:endParaRPr>
          </a:p>
        </p:txBody>
      </p:sp>
      <p:pic>
        <p:nvPicPr>
          <p:cNvPr id="201" name="Google Shape;201;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007750" y="1879250"/>
            <a:ext cx="4063150" cy="3047351"/>
          </a:xfrm>
          <a:prstGeom prst="rect">
            <a:avLst/>
          </a:prstGeom>
          <a:noFill/>
          <a:ln>
            <a:noFill/>
          </a:ln>
        </p:spPr>
      </p:pic>
      <p:pic>
        <p:nvPicPr>
          <p:cNvPr id="202" name="Google Shape;202;p2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742025" y="942150"/>
            <a:ext cx="3293000" cy="2469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title"/>
          </p:nvPr>
        </p:nvSpPr>
        <p:spPr>
          <a:xfrm>
            <a:off x="311700" y="1718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600" b="1">
                <a:highlight>
                  <a:srgbClr val="A64D79"/>
                </a:highlight>
                <a:latin typeface="Raleway"/>
                <a:ea typeface="Raleway"/>
                <a:cs typeface="Raleway"/>
                <a:sym typeface="Raleway"/>
              </a:rPr>
              <a:t>Swimming around the constellation of methods</a:t>
            </a:r>
            <a:endParaRPr sz="3400" b="1">
              <a:highlight>
                <a:srgbClr val="A64D79"/>
              </a:highlight>
              <a:latin typeface="Raleway"/>
              <a:ea typeface="Raleway"/>
              <a:cs typeface="Raleway"/>
              <a:sym typeface="Raleway"/>
            </a:endParaRPr>
          </a:p>
        </p:txBody>
      </p:sp>
      <p:sp>
        <p:nvSpPr>
          <p:cNvPr id="208" name="Google Shape;208;p29"/>
          <p:cNvSpPr/>
          <p:nvPr/>
        </p:nvSpPr>
        <p:spPr>
          <a:xfrm>
            <a:off x="499150" y="931300"/>
            <a:ext cx="3311400" cy="3407400"/>
          </a:xfrm>
          <a:prstGeom prst="wedgeRectCallout">
            <a:avLst>
              <a:gd name="adj1" fmla="val 85201"/>
              <a:gd name="adj2" fmla="val 21371"/>
            </a:avLst>
          </a:prstGeom>
          <a:solidFill>
            <a:srgbClr val="27C7BD"/>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500">
              <a:latin typeface="Lato"/>
              <a:ea typeface="Lato"/>
              <a:cs typeface="Lato"/>
              <a:sym typeface="Lato"/>
            </a:endParaRPr>
          </a:p>
          <a:p>
            <a:pPr marL="0" lvl="0" indent="0" algn="l" rtl="0">
              <a:lnSpc>
                <a:spcPct val="115000"/>
              </a:lnSpc>
              <a:spcBef>
                <a:spcPts val="0"/>
              </a:spcBef>
              <a:spcAft>
                <a:spcPts val="0"/>
              </a:spcAft>
              <a:buNone/>
            </a:pPr>
            <a:r>
              <a:rPr lang="en" sz="1500">
                <a:solidFill>
                  <a:schemeClr val="dk1"/>
                </a:solidFill>
                <a:latin typeface="Lato"/>
                <a:ea typeface="Lato"/>
                <a:cs typeface="Lato"/>
                <a:sym typeface="Lato"/>
              </a:rPr>
              <a:t>In pairs: Which methodologies (either ones in the constellation of methods we collected or others you know) speak to the needs and preferred ways of expressions in your community?</a:t>
            </a:r>
            <a:endParaRPr sz="1500">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1500">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sz="1500">
                <a:solidFill>
                  <a:schemeClr val="dk1"/>
                </a:solidFill>
                <a:latin typeface="Lato"/>
                <a:ea typeface="Lato"/>
                <a:cs typeface="Lato"/>
                <a:sym typeface="Lato"/>
              </a:rPr>
              <a:t>If you are thinking about the COVID project, what methods can you imagine resonating with the community you are engaged with?</a:t>
            </a:r>
            <a:endParaRPr sz="1500">
              <a:solidFill>
                <a:schemeClr val="dk1"/>
              </a:solidFill>
              <a:latin typeface="Lato"/>
              <a:ea typeface="Lato"/>
              <a:cs typeface="Lato"/>
              <a:sym typeface="Lato"/>
            </a:endParaRPr>
          </a:p>
        </p:txBody>
      </p:sp>
      <p:pic>
        <p:nvPicPr>
          <p:cNvPr id="209" name="Google Shape;209;p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347200" y="1371073"/>
            <a:ext cx="3311474" cy="33114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parting gift: Poem by Haki R. Madhubuti</a:t>
            </a:r>
            <a:endParaRPr/>
          </a:p>
        </p:txBody>
      </p:sp>
      <p:pic>
        <p:nvPicPr>
          <p:cNvPr id="215" name="Google Shape;215;p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74950" y="1142525"/>
            <a:ext cx="5476144" cy="3820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body" idx="1"/>
          </p:nvPr>
        </p:nvSpPr>
        <p:spPr>
          <a:xfrm>
            <a:off x="159300" y="863550"/>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chemeClr val="dk1"/>
                </a:solidFill>
                <a:latin typeface="Raleway"/>
                <a:ea typeface="Raleway"/>
                <a:cs typeface="Raleway"/>
                <a:sym typeface="Raleway"/>
              </a:rPr>
              <a:t>Oct 202o</a:t>
            </a:r>
            <a:endParaRPr>
              <a:solidFill>
                <a:schemeClr val="dk1"/>
              </a:solidFill>
            </a:endParaRPr>
          </a:p>
        </p:txBody>
      </p:sp>
      <p:sp>
        <p:nvSpPr>
          <p:cNvPr id="67" name="Google Shape;67;p14"/>
          <p:cNvSpPr txBox="1"/>
          <p:nvPr/>
        </p:nvSpPr>
        <p:spPr>
          <a:xfrm>
            <a:off x="159300" y="6450"/>
            <a:ext cx="8520600" cy="82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1"/>
                </a:solidFill>
                <a:highlight>
                  <a:srgbClr val="A64D79"/>
                </a:highlight>
                <a:latin typeface="Raleway"/>
                <a:ea typeface="Raleway"/>
                <a:cs typeface="Raleway"/>
                <a:sym typeface="Raleway"/>
              </a:rPr>
              <a:t>Where We Have Been, Where Are We Going</a:t>
            </a:r>
            <a:endParaRPr sz="3000" b="1">
              <a:solidFill>
                <a:schemeClr val="dk1"/>
              </a:solidFill>
              <a:highlight>
                <a:srgbClr val="A64D79"/>
              </a:highlight>
              <a:latin typeface="Raleway"/>
              <a:ea typeface="Raleway"/>
              <a:cs typeface="Raleway"/>
              <a:sym typeface="Raleway"/>
            </a:endParaRPr>
          </a:p>
        </p:txBody>
      </p:sp>
      <p:graphicFrame>
        <p:nvGraphicFramePr>
          <p:cNvPr id="68" name="Google Shape;68;p14"/>
          <p:cNvGraphicFramePr/>
          <p:nvPr/>
        </p:nvGraphicFramePr>
        <p:xfrm>
          <a:off x="170700" y="2393975"/>
          <a:ext cx="3000000" cy="3000000"/>
        </p:xfrm>
        <a:graphic>
          <a:graphicData uri="http://schemas.openxmlformats.org/drawingml/2006/table">
            <a:tbl>
              <a:tblPr>
                <a:noFill/>
                <a:tableStyleId>{541FB101-18A2-4EEE-B37A-34D1E62A6165}</a:tableStyleId>
              </a:tblPr>
              <a:tblGrid>
                <a:gridCol w="650025">
                  <a:extLst>
                    <a:ext uri="{9D8B030D-6E8A-4147-A177-3AD203B41FA5}">
                      <a16:colId xmlns:a16="http://schemas.microsoft.com/office/drawing/2014/main" val="20000"/>
                    </a:ext>
                  </a:extLst>
                </a:gridCol>
                <a:gridCol w="650025">
                  <a:extLst>
                    <a:ext uri="{9D8B030D-6E8A-4147-A177-3AD203B41FA5}">
                      <a16:colId xmlns:a16="http://schemas.microsoft.com/office/drawing/2014/main" val="20001"/>
                    </a:ext>
                  </a:extLst>
                </a:gridCol>
                <a:gridCol w="650025">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949625">
                  <a:extLst>
                    <a:ext uri="{9D8B030D-6E8A-4147-A177-3AD203B41FA5}">
                      <a16:colId xmlns:a16="http://schemas.microsoft.com/office/drawing/2014/main" val="20004"/>
                    </a:ext>
                  </a:extLst>
                </a:gridCol>
                <a:gridCol w="650025">
                  <a:extLst>
                    <a:ext uri="{9D8B030D-6E8A-4147-A177-3AD203B41FA5}">
                      <a16:colId xmlns:a16="http://schemas.microsoft.com/office/drawing/2014/main" val="20005"/>
                    </a:ext>
                  </a:extLst>
                </a:gridCol>
                <a:gridCol w="650025">
                  <a:extLst>
                    <a:ext uri="{9D8B030D-6E8A-4147-A177-3AD203B41FA5}">
                      <a16:colId xmlns:a16="http://schemas.microsoft.com/office/drawing/2014/main" val="20006"/>
                    </a:ext>
                  </a:extLst>
                </a:gridCol>
                <a:gridCol w="650025">
                  <a:extLst>
                    <a:ext uri="{9D8B030D-6E8A-4147-A177-3AD203B41FA5}">
                      <a16:colId xmlns:a16="http://schemas.microsoft.com/office/drawing/2014/main" val="20007"/>
                    </a:ext>
                  </a:extLst>
                </a:gridCol>
                <a:gridCol w="650025">
                  <a:extLst>
                    <a:ext uri="{9D8B030D-6E8A-4147-A177-3AD203B41FA5}">
                      <a16:colId xmlns:a16="http://schemas.microsoft.com/office/drawing/2014/main" val="20008"/>
                    </a:ext>
                  </a:extLst>
                </a:gridCol>
                <a:gridCol w="650025">
                  <a:extLst>
                    <a:ext uri="{9D8B030D-6E8A-4147-A177-3AD203B41FA5}">
                      <a16:colId xmlns:a16="http://schemas.microsoft.com/office/drawing/2014/main" val="20009"/>
                    </a:ext>
                  </a:extLst>
                </a:gridCol>
                <a:gridCol w="650025">
                  <a:extLst>
                    <a:ext uri="{9D8B030D-6E8A-4147-A177-3AD203B41FA5}">
                      <a16:colId xmlns:a16="http://schemas.microsoft.com/office/drawing/2014/main" val="20010"/>
                    </a:ext>
                  </a:extLst>
                </a:gridCol>
                <a:gridCol w="382850">
                  <a:extLst>
                    <a:ext uri="{9D8B030D-6E8A-4147-A177-3AD203B41FA5}">
                      <a16:colId xmlns:a16="http://schemas.microsoft.com/office/drawing/2014/main" val="20011"/>
                    </a:ext>
                  </a:extLst>
                </a:gridCol>
              </a:tblGrid>
              <a:tr h="719125">
                <a:tc gridSpan="4">
                  <a:txBody>
                    <a:bodyPr/>
                    <a:lstStyle/>
                    <a:p>
                      <a:pPr marL="0" lvl="0" indent="0" algn="ctr" rtl="0">
                        <a:spcBef>
                          <a:spcPts val="0"/>
                        </a:spcBef>
                        <a:spcAft>
                          <a:spcPts val="0"/>
                        </a:spcAft>
                        <a:buNone/>
                      </a:pPr>
                      <a:r>
                        <a:rPr lang="en" sz="2000">
                          <a:solidFill>
                            <a:srgbClr val="FFFFFF"/>
                          </a:solidFill>
                          <a:latin typeface="Raleway"/>
                          <a:ea typeface="Raleway"/>
                          <a:cs typeface="Raleway"/>
                          <a:sym typeface="Raleway"/>
                        </a:rPr>
                        <a:t>2020</a:t>
                      </a:r>
                      <a:endParaRPr sz="2000">
                        <a:solidFill>
                          <a:srgbClr val="FFFFFF"/>
                        </a:solidFill>
                        <a:latin typeface="Raleway"/>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27C7BD"/>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marL="0" lvl="0" indent="0" algn="ctr" rtl="0">
                        <a:spcBef>
                          <a:spcPts val="0"/>
                        </a:spcBef>
                        <a:spcAft>
                          <a:spcPts val="0"/>
                        </a:spcAft>
                        <a:buNone/>
                      </a:pPr>
                      <a:r>
                        <a:rPr lang="en" sz="2000">
                          <a:solidFill>
                            <a:srgbClr val="FFFFFF"/>
                          </a:solidFill>
                          <a:latin typeface="Raleway"/>
                          <a:ea typeface="Raleway"/>
                          <a:cs typeface="Raleway"/>
                          <a:sym typeface="Raleway"/>
                        </a:rPr>
                        <a:t>2021</a:t>
                      </a:r>
                      <a:endParaRPr sz="2000">
                        <a:solidFill>
                          <a:srgbClr val="FFFFFF"/>
                        </a:solidFill>
                        <a:latin typeface="Raleway"/>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A64D7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cxnSp>
        <p:nvCxnSpPr>
          <p:cNvPr id="69" name="Google Shape;69;p14"/>
          <p:cNvCxnSpPr/>
          <p:nvPr/>
        </p:nvCxnSpPr>
        <p:spPr>
          <a:xfrm rot="10800000">
            <a:off x="417575" y="1439375"/>
            <a:ext cx="0" cy="954600"/>
          </a:xfrm>
          <a:prstGeom prst="straightConnector1">
            <a:avLst/>
          </a:prstGeom>
          <a:noFill/>
          <a:ln w="9525" cap="flat" cmpd="sng">
            <a:solidFill>
              <a:srgbClr val="000000"/>
            </a:solidFill>
            <a:prstDash val="solid"/>
            <a:round/>
            <a:headEnd type="none" w="med" len="med"/>
            <a:tailEnd type="oval" w="med" len="med"/>
          </a:ln>
        </p:spPr>
      </p:cxnSp>
      <p:sp>
        <p:nvSpPr>
          <p:cNvPr id="70" name="Google Shape;70;p14"/>
          <p:cNvSpPr txBox="1"/>
          <p:nvPr/>
        </p:nvSpPr>
        <p:spPr>
          <a:xfrm>
            <a:off x="493775" y="1560476"/>
            <a:ext cx="2315700" cy="57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Introduction to Legal Empowerment </a:t>
            </a:r>
            <a:endParaRPr>
              <a:solidFill>
                <a:schemeClr val="dk1"/>
              </a:solidFill>
              <a:latin typeface="Lato"/>
              <a:ea typeface="Lato"/>
              <a:cs typeface="Lato"/>
              <a:sym typeface="Lato"/>
            </a:endParaRPr>
          </a:p>
          <a:p>
            <a:pPr marL="0" lvl="0" indent="0" algn="l" rtl="0">
              <a:lnSpc>
                <a:spcPct val="115000"/>
              </a:lnSpc>
              <a:spcBef>
                <a:spcPts val="1600"/>
              </a:spcBef>
              <a:spcAft>
                <a:spcPts val="1600"/>
              </a:spcAft>
              <a:buNone/>
            </a:pPr>
            <a:endParaRPr>
              <a:solidFill>
                <a:srgbClr val="000000"/>
              </a:solidFill>
              <a:latin typeface="Lato"/>
              <a:ea typeface="Lato"/>
              <a:cs typeface="Lato"/>
              <a:sym typeface="Lato"/>
            </a:endParaRPr>
          </a:p>
        </p:txBody>
      </p:sp>
      <p:sp>
        <p:nvSpPr>
          <p:cNvPr id="71" name="Google Shape;71;p14"/>
          <p:cNvSpPr txBox="1"/>
          <p:nvPr/>
        </p:nvSpPr>
        <p:spPr>
          <a:xfrm>
            <a:off x="3098609" y="3668337"/>
            <a:ext cx="2315700" cy="39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dk1"/>
                </a:solidFill>
                <a:latin typeface="Raleway"/>
                <a:ea typeface="Raleway"/>
                <a:cs typeface="Raleway"/>
                <a:sym typeface="Raleway"/>
              </a:rPr>
              <a:t>Jan 2021</a:t>
            </a:r>
            <a:endParaRPr sz="1800" b="1">
              <a:solidFill>
                <a:schemeClr val="dk1"/>
              </a:solidFill>
              <a:latin typeface="Raleway"/>
              <a:ea typeface="Raleway"/>
              <a:cs typeface="Raleway"/>
              <a:sym typeface="Raleway"/>
            </a:endParaRPr>
          </a:p>
        </p:txBody>
      </p:sp>
      <p:sp>
        <p:nvSpPr>
          <p:cNvPr id="72" name="Google Shape;72;p14"/>
          <p:cNvSpPr txBox="1"/>
          <p:nvPr/>
        </p:nvSpPr>
        <p:spPr>
          <a:xfrm>
            <a:off x="3098603" y="3993750"/>
            <a:ext cx="1510500" cy="57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solidFill>
                  <a:schemeClr val="dk1"/>
                </a:solidFill>
                <a:latin typeface="Lato"/>
                <a:ea typeface="Lato"/>
                <a:cs typeface="Lato"/>
                <a:sym typeface="Lato"/>
              </a:rPr>
              <a:t>Community-led Research Design</a:t>
            </a:r>
            <a:endParaRPr>
              <a:solidFill>
                <a:schemeClr val="dk1"/>
              </a:solidFill>
              <a:latin typeface="Lato"/>
              <a:ea typeface="Lato"/>
              <a:cs typeface="Lato"/>
              <a:sym typeface="Lato"/>
            </a:endParaRPr>
          </a:p>
        </p:txBody>
      </p:sp>
      <p:sp>
        <p:nvSpPr>
          <p:cNvPr id="73" name="Google Shape;73;p14"/>
          <p:cNvSpPr txBox="1"/>
          <p:nvPr/>
        </p:nvSpPr>
        <p:spPr>
          <a:xfrm>
            <a:off x="4699974" y="1560476"/>
            <a:ext cx="2353200" cy="57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solidFill>
                  <a:schemeClr val="dk1"/>
                </a:solidFill>
                <a:latin typeface="Lato"/>
                <a:ea typeface="Lato"/>
                <a:cs typeface="Lato"/>
                <a:sym typeface="Lato"/>
              </a:rPr>
              <a:t>Participatory Data Collection</a:t>
            </a:r>
            <a:endParaRPr>
              <a:solidFill>
                <a:schemeClr val="dk1"/>
              </a:solidFill>
              <a:latin typeface="Lato"/>
              <a:ea typeface="Lato"/>
              <a:cs typeface="Lato"/>
              <a:sym typeface="Lato"/>
            </a:endParaRPr>
          </a:p>
        </p:txBody>
      </p:sp>
      <p:cxnSp>
        <p:nvCxnSpPr>
          <p:cNvPr id="74" name="Google Shape;74;p14"/>
          <p:cNvCxnSpPr/>
          <p:nvPr/>
        </p:nvCxnSpPr>
        <p:spPr>
          <a:xfrm>
            <a:off x="3020125" y="3140900"/>
            <a:ext cx="2400" cy="701400"/>
          </a:xfrm>
          <a:prstGeom prst="straightConnector1">
            <a:avLst/>
          </a:prstGeom>
          <a:noFill/>
          <a:ln w="9525" cap="flat" cmpd="sng">
            <a:solidFill>
              <a:srgbClr val="000000"/>
            </a:solidFill>
            <a:prstDash val="solid"/>
            <a:round/>
            <a:headEnd type="none" w="med" len="med"/>
            <a:tailEnd type="oval" w="med" len="med"/>
          </a:ln>
        </p:spPr>
      </p:cxnSp>
      <p:sp>
        <p:nvSpPr>
          <p:cNvPr id="75" name="Google Shape;75;p14"/>
          <p:cNvSpPr txBox="1"/>
          <p:nvPr/>
        </p:nvSpPr>
        <p:spPr>
          <a:xfrm>
            <a:off x="4618600" y="980425"/>
            <a:ext cx="2353200" cy="52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dk1"/>
                </a:solidFill>
                <a:latin typeface="Raleway"/>
                <a:ea typeface="Raleway"/>
                <a:cs typeface="Raleway"/>
                <a:sym typeface="Raleway"/>
              </a:rPr>
              <a:t>March 2021</a:t>
            </a:r>
            <a:endParaRPr sz="1800" b="1">
              <a:solidFill>
                <a:schemeClr val="dk1"/>
              </a:solidFill>
              <a:latin typeface="Raleway"/>
              <a:ea typeface="Raleway"/>
              <a:cs typeface="Raleway"/>
              <a:sym typeface="Raleway"/>
            </a:endParaRPr>
          </a:p>
        </p:txBody>
      </p:sp>
      <p:cxnSp>
        <p:nvCxnSpPr>
          <p:cNvPr id="76" name="Google Shape;76;p14"/>
          <p:cNvCxnSpPr/>
          <p:nvPr/>
        </p:nvCxnSpPr>
        <p:spPr>
          <a:xfrm rot="10800000">
            <a:off x="4618600" y="1439375"/>
            <a:ext cx="0" cy="954600"/>
          </a:xfrm>
          <a:prstGeom prst="straightConnector1">
            <a:avLst/>
          </a:prstGeom>
          <a:noFill/>
          <a:ln w="9525" cap="flat" cmpd="sng">
            <a:solidFill>
              <a:srgbClr val="000000"/>
            </a:solidFill>
            <a:prstDash val="solid"/>
            <a:round/>
            <a:headEnd type="none" w="med" len="med"/>
            <a:tailEnd type="oval" w="med" len="med"/>
          </a:ln>
        </p:spPr>
      </p:cxnSp>
      <p:cxnSp>
        <p:nvCxnSpPr>
          <p:cNvPr id="77" name="Google Shape;77;p14"/>
          <p:cNvCxnSpPr/>
          <p:nvPr/>
        </p:nvCxnSpPr>
        <p:spPr>
          <a:xfrm>
            <a:off x="5861422" y="3148112"/>
            <a:ext cx="900" cy="527400"/>
          </a:xfrm>
          <a:prstGeom prst="straightConnector1">
            <a:avLst/>
          </a:prstGeom>
          <a:noFill/>
          <a:ln w="9525" cap="flat" cmpd="sng">
            <a:solidFill>
              <a:srgbClr val="000000"/>
            </a:solidFill>
            <a:prstDash val="solid"/>
            <a:round/>
            <a:headEnd type="none" w="med" len="med"/>
            <a:tailEnd type="oval" w="med" len="med"/>
          </a:ln>
        </p:spPr>
      </p:cxnSp>
      <p:cxnSp>
        <p:nvCxnSpPr>
          <p:cNvPr id="78" name="Google Shape;78;p14"/>
          <p:cNvCxnSpPr/>
          <p:nvPr/>
        </p:nvCxnSpPr>
        <p:spPr>
          <a:xfrm rot="10800000">
            <a:off x="1566075" y="3113000"/>
            <a:ext cx="5700" cy="757200"/>
          </a:xfrm>
          <a:prstGeom prst="straightConnector1">
            <a:avLst/>
          </a:prstGeom>
          <a:noFill/>
          <a:ln w="9525" cap="flat" cmpd="sng">
            <a:solidFill>
              <a:srgbClr val="000000"/>
            </a:solidFill>
            <a:prstDash val="solid"/>
            <a:round/>
            <a:headEnd type="none" w="med" len="med"/>
            <a:tailEnd type="oval" w="med" len="med"/>
          </a:ln>
        </p:spPr>
      </p:cxnSp>
      <p:sp>
        <p:nvSpPr>
          <p:cNvPr id="79" name="Google Shape;79;p14"/>
          <p:cNvSpPr txBox="1"/>
          <p:nvPr/>
        </p:nvSpPr>
        <p:spPr>
          <a:xfrm>
            <a:off x="6046825" y="3207292"/>
            <a:ext cx="2353200" cy="63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dk1"/>
                </a:solidFill>
                <a:latin typeface="Raleway"/>
                <a:ea typeface="Raleway"/>
                <a:cs typeface="Raleway"/>
                <a:sym typeface="Raleway"/>
              </a:rPr>
              <a:t>Summer 2021</a:t>
            </a:r>
            <a:endParaRPr sz="1800" b="1">
              <a:solidFill>
                <a:schemeClr val="dk1"/>
              </a:solidFill>
              <a:latin typeface="Raleway"/>
              <a:ea typeface="Raleway"/>
              <a:cs typeface="Raleway"/>
              <a:sym typeface="Raleway"/>
            </a:endParaRPr>
          </a:p>
        </p:txBody>
      </p:sp>
      <p:sp>
        <p:nvSpPr>
          <p:cNvPr id="80" name="Google Shape;80;p14"/>
          <p:cNvSpPr txBox="1"/>
          <p:nvPr/>
        </p:nvSpPr>
        <p:spPr>
          <a:xfrm>
            <a:off x="5577175" y="3686725"/>
            <a:ext cx="3292500" cy="95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Shared Struggles, Carrying Complexity</a:t>
            </a:r>
            <a:endParaRPr sz="13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Collective Data Analysis</a:t>
            </a:r>
            <a:endParaRPr sz="13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Ethics and Care</a:t>
            </a:r>
            <a:endParaRPr sz="13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Responding to Delegitimation</a:t>
            </a:r>
            <a:endParaRPr sz="13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r>
              <a:rPr lang="en" sz="1300">
                <a:solidFill>
                  <a:schemeClr val="dk1"/>
                </a:solidFill>
                <a:latin typeface="Nunito"/>
                <a:ea typeface="Nunito"/>
                <a:cs typeface="Nunito"/>
                <a:sym typeface="Nunito"/>
              </a:rPr>
              <a:t>What can we nurture into the future?</a:t>
            </a:r>
            <a:endParaRPr sz="1300">
              <a:solidFill>
                <a:schemeClr val="dk1"/>
              </a:solidFill>
              <a:latin typeface="Nunito"/>
              <a:ea typeface="Nunito"/>
              <a:cs typeface="Nunito"/>
              <a:sym typeface="Nunito"/>
            </a:endParaRPr>
          </a:p>
          <a:p>
            <a:pPr marL="0" lvl="0" indent="0" algn="l" rtl="0">
              <a:lnSpc>
                <a:spcPct val="115000"/>
              </a:lnSpc>
              <a:spcBef>
                <a:spcPts val="0"/>
              </a:spcBef>
              <a:spcAft>
                <a:spcPts val="0"/>
              </a:spcAft>
              <a:buNone/>
            </a:pPr>
            <a:endParaRPr sz="1300">
              <a:solidFill>
                <a:schemeClr val="dk1"/>
              </a:solidFill>
              <a:latin typeface="Nunito"/>
              <a:ea typeface="Nunito"/>
              <a:cs typeface="Nunito"/>
              <a:sym typeface="Nunito"/>
            </a:endParaRPr>
          </a:p>
        </p:txBody>
      </p:sp>
      <p:sp>
        <p:nvSpPr>
          <p:cNvPr id="81" name="Google Shape;81;p14"/>
          <p:cNvSpPr txBox="1"/>
          <p:nvPr/>
        </p:nvSpPr>
        <p:spPr>
          <a:xfrm>
            <a:off x="1458675" y="3846900"/>
            <a:ext cx="1408200" cy="139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Lato"/>
                <a:ea typeface="Lato"/>
                <a:cs typeface="Lato"/>
                <a:sym typeface="Lato"/>
              </a:rPr>
              <a:t>Introduction to Participatory Action Research</a:t>
            </a:r>
            <a:endParaRPr>
              <a:solidFill>
                <a:schemeClr val="dk1"/>
              </a:solidFill>
              <a:latin typeface="Lato"/>
              <a:ea typeface="Lato"/>
              <a:cs typeface="Lato"/>
              <a:sym typeface="Lato"/>
            </a:endParaRPr>
          </a:p>
        </p:txBody>
      </p:sp>
      <p:sp>
        <p:nvSpPr>
          <p:cNvPr id="82" name="Google Shape;82;p14"/>
          <p:cNvSpPr txBox="1"/>
          <p:nvPr/>
        </p:nvSpPr>
        <p:spPr>
          <a:xfrm>
            <a:off x="1572075" y="3466350"/>
            <a:ext cx="11814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Raleway"/>
                <a:ea typeface="Raleway"/>
                <a:cs typeface="Raleway"/>
                <a:sym typeface="Raleway"/>
              </a:rPr>
              <a:t>Nov 2020</a:t>
            </a:r>
            <a:r>
              <a:rPr lang="en" b="1">
                <a:solidFill>
                  <a:schemeClr val="dk1"/>
                </a:solidFill>
                <a:latin typeface="Lato"/>
                <a:ea typeface="Lato"/>
                <a:cs typeface="Lato"/>
                <a:sym typeface="Lato"/>
              </a:rPr>
              <a:t> </a:t>
            </a:r>
            <a:endParaRPr b="1">
              <a:solidFill>
                <a:schemeClr val="dk1"/>
              </a:solidFill>
              <a:latin typeface="Lato"/>
              <a:ea typeface="Lato"/>
              <a:cs typeface="Lato"/>
              <a:sym typeface="Lato"/>
            </a:endParaRPr>
          </a:p>
        </p:txBody>
      </p:sp>
      <p:cxnSp>
        <p:nvCxnSpPr>
          <p:cNvPr id="83" name="Google Shape;83;p14"/>
          <p:cNvCxnSpPr/>
          <p:nvPr/>
        </p:nvCxnSpPr>
        <p:spPr>
          <a:xfrm rot="10800000" flipH="1">
            <a:off x="7790050" y="2731925"/>
            <a:ext cx="375900" cy="3000"/>
          </a:xfrm>
          <a:prstGeom prst="straightConnector1">
            <a:avLst/>
          </a:prstGeom>
          <a:noFill/>
          <a:ln w="9525" cap="flat" cmpd="sng">
            <a:solidFill>
              <a:srgbClr val="000000"/>
            </a:solidFill>
            <a:prstDash val="solid"/>
            <a:round/>
            <a:headEnd type="none" w="med" len="med"/>
            <a:tailEnd type="oval" w="med" len="med"/>
          </a:ln>
        </p:spPr>
      </p:cxnSp>
      <p:sp>
        <p:nvSpPr>
          <p:cNvPr id="84" name="Google Shape;84;p14"/>
          <p:cNvSpPr txBox="1"/>
          <p:nvPr/>
        </p:nvSpPr>
        <p:spPr>
          <a:xfrm>
            <a:off x="8172175" y="2404355"/>
            <a:ext cx="2353200" cy="63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dk1"/>
                </a:solidFill>
                <a:latin typeface="Raleway"/>
                <a:ea typeface="Raleway"/>
                <a:cs typeface="Raleway"/>
                <a:sym typeface="Raleway"/>
              </a:rPr>
              <a:t>The </a:t>
            </a:r>
            <a:endParaRPr sz="1800" b="1">
              <a:solidFill>
                <a:schemeClr val="dk1"/>
              </a:solidFill>
              <a:latin typeface="Raleway"/>
              <a:ea typeface="Raleway"/>
              <a:cs typeface="Raleway"/>
              <a:sym typeface="Raleway"/>
            </a:endParaRPr>
          </a:p>
          <a:p>
            <a:pPr marL="0" lvl="0" indent="0" algn="l" rtl="0">
              <a:spcBef>
                <a:spcPts val="0"/>
              </a:spcBef>
              <a:spcAft>
                <a:spcPts val="0"/>
              </a:spcAft>
              <a:buNone/>
            </a:pPr>
            <a:r>
              <a:rPr lang="en" sz="1800" b="1">
                <a:solidFill>
                  <a:schemeClr val="dk1"/>
                </a:solidFill>
                <a:latin typeface="Raleway"/>
                <a:ea typeface="Raleway"/>
                <a:cs typeface="Raleway"/>
                <a:sym typeface="Raleway"/>
              </a:rPr>
              <a:t>Future</a:t>
            </a:r>
            <a:endParaRPr sz="1800" b="1">
              <a:solidFill>
                <a:schemeClr val="dk1"/>
              </a:solidFill>
              <a:latin typeface="Raleway"/>
              <a:ea typeface="Raleway"/>
              <a:cs typeface="Raleway"/>
              <a:sym typeface="Raleway"/>
            </a:endParaRPr>
          </a:p>
          <a:p>
            <a:pPr marL="0" lvl="0" indent="0" algn="l" rtl="0">
              <a:spcBef>
                <a:spcPts val="0"/>
              </a:spcBef>
              <a:spcAft>
                <a:spcPts val="0"/>
              </a:spcAft>
              <a:buNone/>
            </a:pPr>
            <a:r>
              <a:rPr lang="en" sz="1800" b="1">
                <a:solidFill>
                  <a:schemeClr val="dk1"/>
                </a:solidFill>
                <a:latin typeface="Raleway"/>
                <a:ea typeface="Raleway"/>
                <a:cs typeface="Raleway"/>
                <a:sym typeface="Raleway"/>
              </a:rPr>
              <a:t>Is now!</a:t>
            </a:r>
            <a:endParaRPr sz="1800" b="1">
              <a:solidFill>
                <a:schemeClr val="dk1"/>
              </a:solidFill>
              <a:latin typeface="Raleway"/>
              <a:ea typeface="Raleway"/>
              <a:cs typeface="Raleway"/>
              <a:sym typeface="Raleway"/>
            </a:endParaRPr>
          </a:p>
        </p:txBody>
      </p:sp>
      <p:sp>
        <p:nvSpPr>
          <p:cNvPr id="85" name="Google Shape;85;p14"/>
          <p:cNvSpPr txBox="1"/>
          <p:nvPr/>
        </p:nvSpPr>
        <p:spPr>
          <a:xfrm>
            <a:off x="6410400" y="747150"/>
            <a:ext cx="3396300" cy="39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Raleway"/>
                <a:ea typeface="Raleway"/>
                <a:cs typeface="Raleway"/>
                <a:sym typeface="Raleway"/>
              </a:rPr>
              <a:t>Fall 2021</a:t>
            </a:r>
            <a:endParaRPr sz="1800" b="1">
              <a:solidFill>
                <a:schemeClr val="dk1"/>
              </a:solidFill>
              <a:latin typeface="Raleway"/>
              <a:ea typeface="Raleway"/>
              <a:cs typeface="Raleway"/>
              <a:sym typeface="Raleway"/>
            </a:endParaRPr>
          </a:p>
          <a:p>
            <a:pPr marL="0" lvl="0" indent="0" algn="ctr" rtl="0">
              <a:spcBef>
                <a:spcPts val="0"/>
              </a:spcBef>
              <a:spcAft>
                <a:spcPts val="0"/>
              </a:spcAft>
              <a:buNone/>
            </a:pPr>
            <a:r>
              <a:rPr lang="en" sz="1500" b="1">
                <a:solidFill>
                  <a:schemeClr val="dk1"/>
                </a:solidFill>
                <a:latin typeface="Raleway"/>
                <a:ea typeface="Raleway"/>
                <a:cs typeface="Raleway"/>
                <a:sym typeface="Raleway"/>
              </a:rPr>
              <a:t>(the last Thursday</a:t>
            </a:r>
            <a:endParaRPr sz="1500" b="1">
              <a:solidFill>
                <a:schemeClr val="dk1"/>
              </a:solidFill>
              <a:latin typeface="Raleway"/>
              <a:ea typeface="Raleway"/>
              <a:cs typeface="Raleway"/>
              <a:sym typeface="Raleway"/>
            </a:endParaRPr>
          </a:p>
          <a:p>
            <a:pPr marL="0" lvl="0" indent="0" algn="ctr" rtl="0">
              <a:spcBef>
                <a:spcPts val="0"/>
              </a:spcBef>
              <a:spcAft>
                <a:spcPts val="0"/>
              </a:spcAft>
              <a:buNone/>
            </a:pPr>
            <a:r>
              <a:rPr lang="en" sz="1500" b="1">
                <a:solidFill>
                  <a:schemeClr val="dk1"/>
                </a:solidFill>
                <a:latin typeface="Raleway"/>
                <a:ea typeface="Raleway"/>
                <a:cs typeface="Raleway"/>
                <a:sym typeface="Raleway"/>
              </a:rPr>
              <a:t> of every month)</a:t>
            </a:r>
            <a:endParaRPr sz="1500" b="1">
              <a:solidFill>
                <a:schemeClr val="dk1"/>
              </a:solidFill>
              <a:latin typeface="Raleway"/>
              <a:ea typeface="Raleway"/>
              <a:cs typeface="Raleway"/>
              <a:sym typeface="Raleway"/>
            </a:endParaRPr>
          </a:p>
        </p:txBody>
      </p:sp>
      <p:cxnSp>
        <p:nvCxnSpPr>
          <p:cNvPr id="86" name="Google Shape;86;p14"/>
          <p:cNvCxnSpPr/>
          <p:nvPr/>
        </p:nvCxnSpPr>
        <p:spPr>
          <a:xfrm rot="10800000">
            <a:off x="8417275" y="1332600"/>
            <a:ext cx="0" cy="954600"/>
          </a:xfrm>
          <a:prstGeom prst="straightConnector1">
            <a:avLst/>
          </a:prstGeom>
          <a:noFill/>
          <a:ln w="9525" cap="flat" cmpd="sng">
            <a:solidFill>
              <a:srgbClr val="000000"/>
            </a:solidFill>
            <a:prstDash val="solid"/>
            <a:round/>
            <a:headEnd type="none" w="med" len="med"/>
            <a:tailEnd type="oval" w="med" len="med"/>
          </a:ln>
        </p:spPr>
      </p:cxnSp>
      <p:sp>
        <p:nvSpPr>
          <p:cNvPr id="87" name="Google Shape;87;p14"/>
          <p:cNvSpPr txBox="1"/>
          <p:nvPr/>
        </p:nvSpPr>
        <p:spPr>
          <a:xfrm>
            <a:off x="6838050" y="1291950"/>
            <a:ext cx="1645200" cy="828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1300">
                <a:solidFill>
                  <a:schemeClr val="dk1"/>
                </a:solidFill>
                <a:latin typeface="Lato"/>
                <a:ea typeface="Lato"/>
                <a:cs typeface="Lato"/>
                <a:sym typeface="Lato"/>
              </a:rPr>
              <a:t>Case example of an FPAR success Methodological examples Continuing our collaborative article</a:t>
            </a:r>
            <a:endParaRPr sz="130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338800" y="185725"/>
            <a:ext cx="4260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b="1">
                <a:highlight>
                  <a:srgbClr val="A64D79"/>
                </a:highlight>
                <a:latin typeface="Raleway"/>
                <a:ea typeface="Raleway"/>
                <a:cs typeface="Raleway"/>
                <a:sym typeface="Raleway"/>
              </a:rPr>
              <a:t>Roadmap</a:t>
            </a:r>
            <a:endParaRPr sz="4100" b="1">
              <a:solidFill>
                <a:srgbClr val="A64D79"/>
              </a:solidFill>
              <a:highlight>
                <a:srgbClr val="A64D79"/>
              </a:highlight>
              <a:latin typeface="Raleway"/>
              <a:ea typeface="Raleway"/>
              <a:cs typeface="Raleway"/>
              <a:sym typeface="Raleway"/>
            </a:endParaRPr>
          </a:p>
        </p:txBody>
      </p:sp>
      <p:sp>
        <p:nvSpPr>
          <p:cNvPr id="93" name="Google Shape;93;p15"/>
          <p:cNvSpPr txBox="1">
            <a:spLocks noGrp="1"/>
          </p:cNvSpPr>
          <p:nvPr>
            <p:ph type="body" idx="1"/>
          </p:nvPr>
        </p:nvSpPr>
        <p:spPr>
          <a:xfrm>
            <a:off x="4572000" y="838800"/>
            <a:ext cx="4260300" cy="28278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Opening: Tom</a:t>
            </a:r>
            <a:endParaRPr sz="2200">
              <a:solidFill>
                <a:schemeClr val="dk1"/>
              </a:solidFill>
              <a:latin typeface="Raleway"/>
              <a:ea typeface="Raleway"/>
              <a:cs typeface="Raleway"/>
              <a:sym typeface="Raleway"/>
            </a:endParaRPr>
          </a:p>
          <a:p>
            <a:pPr marL="457200" lvl="0" indent="-368300" algn="l" rtl="0">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Is it ok to record?</a:t>
            </a:r>
            <a:endParaRPr sz="2200">
              <a:solidFill>
                <a:schemeClr val="dk1"/>
              </a:solidFill>
              <a:latin typeface="Raleway"/>
              <a:ea typeface="Raleway"/>
              <a:cs typeface="Raleway"/>
              <a:sym typeface="Raleway"/>
            </a:endParaRPr>
          </a:p>
          <a:p>
            <a:pPr marL="457200" lvl="0" indent="-368300" algn="l" rtl="0">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What are PAR methods?</a:t>
            </a:r>
            <a:endParaRPr sz="2200">
              <a:solidFill>
                <a:schemeClr val="dk1"/>
              </a:solidFill>
              <a:latin typeface="Raleway"/>
              <a:ea typeface="Raleway"/>
              <a:cs typeface="Raleway"/>
              <a:sym typeface="Raleway"/>
            </a:endParaRPr>
          </a:p>
          <a:p>
            <a:pPr marL="457200" lvl="0" indent="-368300" algn="l" rtl="0">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Examples we’ve collected from our community</a:t>
            </a:r>
            <a:endParaRPr sz="2200">
              <a:solidFill>
                <a:schemeClr val="dk1"/>
              </a:solidFill>
              <a:latin typeface="Raleway"/>
              <a:ea typeface="Raleway"/>
              <a:cs typeface="Raleway"/>
              <a:sym typeface="Raleway"/>
            </a:endParaRPr>
          </a:p>
          <a:p>
            <a:pPr marL="457200" lvl="0" indent="-368300" algn="l" rtl="0">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PAR methods in your context: Pairs </a:t>
            </a:r>
            <a:endParaRPr sz="2200">
              <a:solidFill>
                <a:schemeClr val="dk1"/>
              </a:solidFill>
              <a:latin typeface="Raleway"/>
              <a:ea typeface="Raleway"/>
              <a:cs typeface="Raleway"/>
              <a:sym typeface="Raleway"/>
            </a:endParaRPr>
          </a:p>
          <a:p>
            <a:pPr marL="457200" lvl="0" indent="-368300" algn="l" rtl="0">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PAR methods in your context: Collective</a:t>
            </a:r>
            <a:endParaRPr sz="2200">
              <a:solidFill>
                <a:schemeClr val="dk1"/>
              </a:solidFill>
              <a:latin typeface="Raleway"/>
              <a:ea typeface="Raleway"/>
              <a:cs typeface="Raleway"/>
              <a:sym typeface="Raleway"/>
            </a:endParaRPr>
          </a:p>
          <a:p>
            <a:pPr marL="457200" lvl="0" indent="-368300" algn="l" rtl="0">
              <a:spcBef>
                <a:spcPts val="0"/>
              </a:spcBef>
              <a:spcAft>
                <a:spcPts val="0"/>
              </a:spcAft>
              <a:buClr>
                <a:schemeClr val="dk1"/>
              </a:buClr>
              <a:buSzPts val="2200"/>
              <a:buFont typeface="Raleway"/>
              <a:buAutoNum type="arabicParenR"/>
            </a:pPr>
            <a:r>
              <a:rPr lang="en" sz="2200">
                <a:solidFill>
                  <a:schemeClr val="dk1"/>
                </a:solidFill>
                <a:latin typeface="Raleway"/>
                <a:ea typeface="Raleway"/>
                <a:cs typeface="Raleway"/>
                <a:sym typeface="Raleway"/>
              </a:rPr>
              <a:t>See you at tea time and at next month’s gathering!</a:t>
            </a:r>
            <a:endParaRPr sz="2200">
              <a:solidFill>
                <a:schemeClr val="dk1"/>
              </a:solidFill>
              <a:latin typeface="Raleway"/>
              <a:ea typeface="Raleway"/>
              <a:cs typeface="Raleway"/>
              <a:sym typeface="Raleway"/>
            </a:endParaRPr>
          </a:p>
          <a:p>
            <a:pPr marL="457200" lvl="0" indent="0" algn="l" rtl="0">
              <a:spcBef>
                <a:spcPts val="1600"/>
              </a:spcBef>
              <a:spcAft>
                <a:spcPts val="1600"/>
              </a:spcAft>
              <a:buNone/>
            </a:pPr>
            <a:endParaRPr/>
          </a:p>
        </p:txBody>
      </p:sp>
      <p:pic>
        <p:nvPicPr>
          <p:cNvPr id="94" name="Google Shape;94;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42850" y="1530200"/>
            <a:ext cx="3640097" cy="23297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311700" y="89725"/>
            <a:ext cx="8520600" cy="79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highlight>
                  <a:srgbClr val="A64D79"/>
                </a:highlight>
                <a:latin typeface="Raleway"/>
                <a:ea typeface="Raleway"/>
                <a:cs typeface="Raleway"/>
                <a:sym typeface="Raleway"/>
              </a:rPr>
              <a:t>What is Participatory Action Research?</a:t>
            </a:r>
            <a:endParaRPr b="1">
              <a:highlight>
                <a:srgbClr val="A64D79"/>
              </a:highlight>
              <a:latin typeface="Raleway"/>
              <a:ea typeface="Raleway"/>
              <a:cs typeface="Raleway"/>
              <a:sym typeface="Raleway"/>
            </a:endParaRPr>
          </a:p>
        </p:txBody>
      </p:sp>
      <p:sp>
        <p:nvSpPr>
          <p:cNvPr id="100" name="Google Shape;100;p16"/>
          <p:cNvSpPr txBox="1"/>
          <p:nvPr/>
        </p:nvSpPr>
        <p:spPr>
          <a:xfrm>
            <a:off x="484925" y="1159913"/>
            <a:ext cx="3879300" cy="407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dk1"/>
                </a:solidFill>
                <a:latin typeface="Raleway"/>
                <a:ea typeface="Raleway"/>
                <a:cs typeface="Raleway"/>
                <a:sym typeface="Raleway"/>
              </a:rPr>
              <a:t>It is a FRAMEWORK</a:t>
            </a:r>
            <a:endParaRPr sz="1500" b="1">
              <a:solidFill>
                <a:schemeClr val="dk1"/>
              </a:solidFill>
              <a:latin typeface="Raleway"/>
              <a:ea typeface="Raleway"/>
              <a:cs typeface="Raleway"/>
              <a:sym typeface="Raleway"/>
            </a:endParaRPr>
          </a:p>
          <a:p>
            <a:pPr marL="0" lvl="0" indent="0" algn="l" rtl="0">
              <a:spcBef>
                <a:spcPts val="0"/>
              </a:spcBef>
              <a:spcAft>
                <a:spcPts val="0"/>
              </a:spcAft>
              <a:buNone/>
            </a:pPr>
            <a:endParaRPr sz="1500" b="1">
              <a:solidFill>
                <a:schemeClr val="dk1"/>
              </a:solidFill>
              <a:latin typeface="Raleway"/>
              <a:ea typeface="Raleway"/>
              <a:cs typeface="Raleway"/>
              <a:sym typeface="Raleway"/>
            </a:endParaRPr>
          </a:p>
          <a:p>
            <a:pPr marL="0" lvl="0" indent="0" algn="l" rtl="0">
              <a:spcBef>
                <a:spcPts val="0"/>
              </a:spcBef>
              <a:spcAft>
                <a:spcPts val="0"/>
              </a:spcAft>
              <a:buNone/>
            </a:pPr>
            <a:r>
              <a:rPr lang="en" sz="1500" b="1">
                <a:solidFill>
                  <a:schemeClr val="dk1"/>
                </a:solidFill>
                <a:latin typeface="Raleway"/>
                <a:ea typeface="Raleway"/>
                <a:cs typeface="Raleway"/>
                <a:sym typeface="Raleway"/>
              </a:rPr>
              <a:t>Engaging in research WITH communities interested in documenting, challenging, and transforming conditions of injustice.</a:t>
            </a:r>
            <a:endParaRPr sz="1500" b="1">
              <a:solidFill>
                <a:schemeClr val="dk1"/>
              </a:solidFill>
              <a:latin typeface="Raleway"/>
              <a:ea typeface="Raleway"/>
              <a:cs typeface="Raleway"/>
              <a:sym typeface="Raleway"/>
            </a:endParaRPr>
          </a:p>
          <a:p>
            <a:pPr marL="0" lvl="0" indent="0" algn="l" rtl="0">
              <a:spcBef>
                <a:spcPts val="0"/>
              </a:spcBef>
              <a:spcAft>
                <a:spcPts val="0"/>
              </a:spcAft>
              <a:buNone/>
            </a:pPr>
            <a:endParaRPr sz="1500" b="1">
              <a:solidFill>
                <a:schemeClr val="dk1"/>
              </a:solidFill>
              <a:latin typeface="Raleway"/>
              <a:ea typeface="Raleway"/>
              <a:cs typeface="Raleway"/>
              <a:sym typeface="Raleway"/>
            </a:endParaRPr>
          </a:p>
          <a:p>
            <a:pPr marL="0" lvl="0" indent="0" algn="l" rtl="0">
              <a:spcBef>
                <a:spcPts val="0"/>
              </a:spcBef>
              <a:spcAft>
                <a:spcPts val="0"/>
              </a:spcAft>
              <a:buNone/>
            </a:pPr>
            <a:r>
              <a:rPr lang="en" sz="1500" b="1">
                <a:solidFill>
                  <a:schemeClr val="dk1"/>
                </a:solidFill>
                <a:latin typeface="Raleway"/>
                <a:ea typeface="Raleway"/>
                <a:cs typeface="Raleway"/>
                <a:sym typeface="Raleway"/>
              </a:rPr>
              <a:t>Shifts power AWAY from traditional bearers of power to the people.</a:t>
            </a:r>
            <a:endParaRPr sz="1500" b="1">
              <a:solidFill>
                <a:schemeClr val="dk1"/>
              </a:solidFill>
              <a:latin typeface="Raleway"/>
              <a:ea typeface="Raleway"/>
              <a:cs typeface="Raleway"/>
              <a:sym typeface="Raleway"/>
            </a:endParaRPr>
          </a:p>
          <a:p>
            <a:pPr marL="0" lvl="0" indent="0" algn="l" rtl="0">
              <a:spcBef>
                <a:spcPts val="0"/>
              </a:spcBef>
              <a:spcAft>
                <a:spcPts val="0"/>
              </a:spcAft>
              <a:buNone/>
            </a:pPr>
            <a:endParaRPr sz="1500" b="1">
              <a:solidFill>
                <a:schemeClr val="dk1"/>
              </a:solidFill>
              <a:latin typeface="Raleway"/>
              <a:ea typeface="Raleway"/>
              <a:cs typeface="Raleway"/>
              <a:sym typeface="Raleway"/>
            </a:endParaRPr>
          </a:p>
          <a:p>
            <a:pPr marL="0" lvl="0" indent="0" algn="l" rtl="0">
              <a:spcBef>
                <a:spcPts val="0"/>
              </a:spcBef>
              <a:spcAft>
                <a:spcPts val="0"/>
              </a:spcAft>
              <a:buNone/>
            </a:pPr>
            <a:r>
              <a:rPr lang="en" sz="1500" b="1">
                <a:solidFill>
                  <a:schemeClr val="dk1"/>
                </a:solidFill>
                <a:latin typeface="Raleway"/>
                <a:ea typeface="Raleway"/>
                <a:cs typeface="Raleway"/>
                <a:sym typeface="Raleway"/>
              </a:rPr>
              <a:t>It is political work that is about popular education, research, and learning at the same time.</a:t>
            </a:r>
            <a:endParaRPr sz="1500" b="1">
              <a:solidFill>
                <a:schemeClr val="dk1"/>
              </a:solidFill>
              <a:latin typeface="Raleway"/>
              <a:ea typeface="Raleway"/>
              <a:cs typeface="Raleway"/>
              <a:sym typeface="Raleway"/>
            </a:endParaRPr>
          </a:p>
          <a:p>
            <a:pPr marL="0" lvl="0" indent="0" algn="l" rtl="0">
              <a:spcBef>
                <a:spcPts val="0"/>
              </a:spcBef>
              <a:spcAft>
                <a:spcPts val="0"/>
              </a:spcAft>
              <a:buNone/>
            </a:pPr>
            <a:endParaRPr sz="1500" b="1">
              <a:solidFill>
                <a:schemeClr val="dk1"/>
              </a:solidFill>
              <a:latin typeface="Raleway"/>
              <a:ea typeface="Raleway"/>
              <a:cs typeface="Raleway"/>
              <a:sym typeface="Raleway"/>
            </a:endParaRPr>
          </a:p>
          <a:p>
            <a:pPr marL="0" lvl="0" indent="0" algn="l" rtl="0">
              <a:spcBef>
                <a:spcPts val="0"/>
              </a:spcBef>
              <a:spcAft>
                <a:spcPts val="0"/>
              </a:spcAft>
              <a:buNone/>
            </a:pPr>
            <a:endParaRPr sz="1500" b="1">
              <a:solidFill>
                <a:schemeClr val="dk1"/>
              </a:solidFill>
              <a:latin typeface="Raleway"/>
              <a:ea typeface="Raleway"/>
              <a:cs typeface="Raleway"/>
              <a:sym typeface="Raleway"/>
            </a:endParaRPr>
          </a:p>
          <a:p>
            <a:pPr marL="0" lvl="0" indent="0" algn="l" rtl="0">
              <a:spcBef>
                <a:spcPts val="0"/>
              </a:spcBef>
              <a:spcAft>
                <a:spcPts val="0"/>
              </a:spcAft>
              <a:buNone/>
            </a:pPr>
            <a:endParaRPr b="1">
              <a:solidFill>
                <a:schemeClr val="dk1"/>
              </a:solidFill>
              <a:latin typeface="Raleway"/>
              <a:ea typeface="Raleway"/>
              <a:cs typeface="Raleway"/>
              <a:sym typeface="Raleway"/>
            </a:endParaRPr>
          </a:p>
          <a:p>
            <a:pPr marL="0" lvl="0" indent="0" algn="l" rtl="0">
              <a:spcBef>
                <a:spcPts val="0"/>
              </a:spcBef>
              <a:spcAft>
                <a:spcPts val="0"/>
              </a:spcAft>
              <a:buNone/>
            </a:pPr>
            <a:endParaRPr b="1">
              <a:solidFill>
                <a:schemeClr val="dk1"/>
              </a:solidFill>
              <a:latin typeface="Raleway"/>
              <a:ea typeface="Raleway"/>
              <a:cs typeface="Raleway"/>
              <a:sym typeface="Raleway"/>
            </a:endParaRPr>
          </a:p>
        </p:txBody>
      </p:sp>
      <p:pic>
        <p:nvPicPr>
          <p:cNvPr id="101" name="Google Shape;101;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16625" y="1033225"/>
            <a:ext cx="4474972" cy="33562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311700" y="89725"/>
            <a:ext cx="8520600" cy="79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highlight>
                  <a:srgbClr val="A64D79"/>
                </a:highlight>
                <a:latin typeface="Raleway"/>
                <a:ea typeface="Raleway"/>
                <a:cs typeface="Raleway"/>
                <a:sym typeface="Raleway"/>
              </a:rPr>
              <a:t>What is Participatory Action Research?</a:t>
            </a:r>
            <a:endParaRPr b="1">
              <a:highlight>
                <a:srgbClr val="A64D79"/>
              </a:highlight>
              <a:latin typeface="Raleway"/>
              <a:ea typeface="Raleway"/>
              <a:cs typeface="Raleway"/>
              <a:sym typeface="Raleway"/>
            </a:endParaRPr>
          </a:p>
        </p:txBody>
      </p:sp>
      <p:sp>
        <p:nvSpPr>
          <p:cNvPr id="107" name="Google Shape;107;p17"/>
          <p:cNvSpPr txBox="1"/>
          <p:nvPr/>
        </p:nvSpPr>
        <p:spPr>
          <a:xfrm>
            <a:off x="2291900" y="1058713"/>
            <a:ext cx="3879300" cy="441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dk1"/>
                </a:solidFill>
                <a:latin typeface="Raleway"/>
                <a:ea typeface="Raleway"/>
                <a:cs typeface="Raleway"/>
                <a:sym typeface="Raleway"/>
              </a:rPr>
              <a:t>I</a:t>
            </a:r>
            <a:r>
              <a:rPr lang="en" sz="1700" b="1">
                <a:solidFill>
                  <a:schemeClr val="dk1"/>
                </a:solidFill>
                <a:latin typeface="Raleway"/>
                <a:ea typeface="Raleway"/>
                <a:cs typeface="Raleway"/>
                <a:sym typeface="Raleway"/>
              </a:rPr>
              <a:t>s NOT  limited to any particular methodologies. It can be statistical. It can be narrative.</a:t>
            </a:r>
            <a:endParaRPr sz="1700" b="1">
              <a:solidFill>
                <a:schemeClr val="dk1"/>
              </a:solidFill>
              <a:latin typeface="Raleway"/>
              <a:ea typeface="Raleway"/>
              <a:cs typeface="Raleway"/>
              <a:sym typeface="Raleway"/>
            </a:endParaRPr>
          </a:p>
          <a:p>
            <a:pPr marL="0" lvl="0" indent="0" algn="l" rtl="0">
              <a:spcBef>
                <a:spcPts val="0"/>
              </a:spcBef>
              <a:spcAft>
                <a:spcPts val="0"/>
              </a:spcAft>
              <a:buNone/>
            </a:pPr>
            <a:endParaRPr sz="1700" b="1">
              <a:solidFill>
                <a:schemeClr val="dk1"/>
              </a:solidFill>
              <a:latin typeface="Raleway"/>
              <a:ea typeface="Raleway"/>
              <a:cs typeface="Raleway"/>
              <a:sym typeface="Raleway"/>
            </a:endParaRPr>
          </a:p>
          <a:p>
            <a:pPr marL="0" lvl="0" indent="0" algn="l" rtl="0">
              <a:spcBef>
                <a:spcPts val="0"/>
              </a:spcBef>
              <a:spcAft>
                <a:spcPts val="0"/>
              </a:spcAft>
              <a:buNone/>
            </a:pPr>
            <a:r>
              <a:rPr lang="en" sz="1700" b="1">
                <a:solidFill>
                  <a:schemeClr val="dk1"/>
                </a:solidFill>
                <a:latin typeface="Raleway"/>
                <a:ea typeface="Raleway"/>
                <a:cs typeface="Raleway"/>
                <a:sym typeface="Raleway"/>
              </a:rPr>
              <a:t>It is not limited to text. It can be a song, a dance, a photograph an artifact. </a:t>
            </a:r>
            <a:endParaRPr sz="1700" b="1">
              <a:solidFill>
                <a:schemeClr val="dk1"/>
              </a:solidFill>
              <a:latin typeface="Raleway"/>
              <a:ea typeface="Raleway"/>
              <a:cs typeface="Raleway"/>
              <a:sym typeface="Raleway"/>
            </a:endParaRPr>
          </a:p>
          <a:p>
            <a:pPr marL="0" lvl="0" indent="0" algn="l" rtl="0">
              <a:spcBef>
                <a:spcPts val="0"/>
              </a:spcBef>
              <a:spcAft>
                <a:spcPts val="0"/>
              </a:spcAft>
              <a:buNone/>
            </a:pPr>
            <a:endParaRPr sz="1700" b="1">
              <a:solidFill>
                <a:schemeClr val="dk1"/>
              </a:solidFill>
              <a:latin typeface="Raleway"/>
              <a:ea typeface="Raleway"/>
              <a:cs typeface="Raleway"/>
              <a:sym typeface="Raleway"/>
            </a:endParaRPr>
          </a:p>
          <a:p>
            <a:pPr marL="0" lvl="0" indent="0" algn="l" rtl="0">
              <a:spcBef>
                <a:spcPts val="0"/>
              </a:spcBef>
              <a:spcAft>
                <a:spcPts val="0"/>
              </a:spcAft>
              <a:buNone/>
            </a:pPr>
            <a:r>
              <a:rPr lang="en" sz="1700" b="1">
                <a:solidFill>
                  <a:schemeClr val="dk1"/>
                </a:solidFill>
                <a:latin typeface="Raleway"/>
                <a:ea typeface="Raleway"/>
                <a:cs typeface="Raleway"/>
                <a:sym typeface="Raleway"/>
              </a:rPr>
              <a:t>The key is POWER. Where is it centered?</a:t>
            </a:r>
            <a:endParaRPr sz="1700" b="1">
              <a:solidFill>
                <a:schemeClr val="dk1"/>
              </a:solidFill>
              <a:latin typeface="Raleway"/>
              <a:ea typeface="Raleway"/>
              <a:cs typeface="Raleway"/>
              <a:sym typeface="Raleway"/>
            </a:endParaRPr>
          </a:p>
          <a:p>
            <a:pPr marL="0" lvl="0" indent="0" algn="l" rtl="0">
              <a:spcBef>
                <a:spcPts val="0"/>
              </a:spcBef>
              <a:spcAft>
                <a:spcPts val="0"/>
              </a:spcAft>
              <a:buNone/>
            </a:pPr>
            <a:endParaRPr sz="1700" b="1">
              <a:solidFill>
                <a:schemeClr val="dk1"/>
              </a:solidFill>
              <a:latin typeface="Raleway"/>
              <a:ea typeface="Raleway"/>
              <a:cs typeface="Raleway"/>
              <a:sym typeface="Raleway"/>
            </a:endParaRPr>
          </a:p>
          <a:p>
            <a:pPr marL="0" lvl="0" indent="0" algn="l" rtl="0">
              <a:spcBef>
                <a:spcPts val="0"/>
              </a:spcBef>
              <a:spcAft>
                <a:spcPts val="0"/>
              </a:spcAft>
              <a:buNone/>
            </a:pPr>
            <a:endParaRPr sz="1500" b="1">
              <a:solidFill>
                <a:schemeClr val="dk1"/>
              </a:solidFill>
              <a:latin typeface="Raleway"/>
              <a:ea typeface="Raleway"/>
              <a:cs typeface="Raleway"/>
              <a:sym typeface="Raleway"/>
            </a:endParaRPr>
          </a:p>
          <a:p>
            <a:pPr marL="0" lvl="0" indent="0" algn="l" rtl="0">
              <a:spcBef>
                <a:spcPts val="0"/>
              </a:spcBef>
              <a:spcAft>
                <a:spcPts val="0"/>
              </a:spcAft>
              <a:buNone/>
            </a:pPr>
            <a:endParaRPr sz="1500" b="1">
              <a:solidFill>
                <a:schemeClr val="dk1"/>
              </a:solidFill>
              <a:latin typeface="Raleway"/>
              <a:ea typeface="Raleway"/>
              <a:cs typeface="Raleway"/>
              <a:sym typeface="Raleway"/>
            </a:endParaRPr>
          </a:p>
          <a:p>
            <a:pPr marL="0" lvl="0" indent="0" algn="l" rtl="0">
              <a:spcBef>
                <a:spcPts val="0"/>
              </a:spcBef>
              <a:spcAft>
                <a:spcPts val="0"/>
              </a:spcAft>
              <a:buNone/>
            </a:pPr>
            <a:endParaRPr sz="1500" b="1">
              <a:solidFill>
                <a:schemeClr val="dk1"/>
              </a:solidFill>
              <a:latin typeface="Raleway"/>
              <a:ea typeface="Raleway"/>
              <a:cs typeface="Raleway"/>
              <a:sym typeface="Raleway"/>
            </a:endParaRPr>
          </a:p>
          <a:p>
            <a:pPr marL="0" lvl="0" indent="0" algn="l" rtl="0">
              <a:spcBef>
                <a:spcPts val="0"/>
              </a:spcBef>
              <a:spcAft>
                <a:spcPts val="0"/>
              </a:spcAft>
              <a:buNone/>
            </a:pPr>
            <a:endParaRPr sz="1500" b="1">
              <a:solidFill>
                <a:schemeClr val="dk1"/>
              </a:solidFill>
              <a:latin typeface="Raleway"/>
              <a:ea typeface="Raleway"/>
              <a:cs typeface="Raleway"/>
              <a:sym typeface="Raleway"/>
            </a:endParaRPr>
          </a:p>
          <a:p>
            <a:pPr marL="0" lvl="0" indent="0" algn="l" rtl="0">
              <a:spcBef>
                <a:spcPts val="0"/>
              </a:spcBef>
              <a:spcAft>
                <a:spcPts val="0"/>
              </a:spcAft>
              <a:buNone/>
            </a:pPr>
            <a:endParaRPr b="1">
              <a:solidFill>
                <a:schemeClr val="dk1"/>
              </a:solidFill>
              <a:latin typeface="Raleway"/>
              <a:ea typeface="Raleway"/>
              <a:cs typeface="Raleway"/>
              <a:sym typeface="Raleway"/>
            </a:endParaRPr>
          </a:p>
          <a:p>
            <a:pPr marL="0" lvl="0" indent="0" algn="l" rtl="0">
              <a:spcBef>
                <a:spcPts val="0"/>
              </a:spcBef>
              <a:spcAft>
                <a:spcPts val="0"/>
              </a:spcAft>
              <a:buNone/>
            </a:pPr>
            <a:endParaRPr b="1">
              <a:solidFill>
                <a:schemeClr val="dk1"/>
              </a:solidFill>
              <a:latin typeface="Raleway"/>
              <a:ea typeface="Raleway"/>
              <a:cs typeface="Raleway"/>
              <a:sym typeface="Raleway"/>
            </a:endParaRPr>
          </a:p>
        </p:txBody>
      </p:sp>
      <p:pic>
        <p:nvPicPr>
          <p:cNvPr id="108" name="Google Shape;108;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1700" y="1605126"/>
            <a:ext cx="1548732" cy="1360287"/>
          </a:xfrm>
          <a:prstGeom prst="rect">
            <a:avLst/>
          </a:prstGeom>
          <a:noFill/>
          <a:ln>
            <a:noFill/>
          </a:ln>
        </p:spPr>
      </p:pic>
      <p:pic>
        <p:nvPicPr>
          <p:cNvPr id="109" name="Google Shape;109;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764176" y="2685251"/>
            <a:ext cx="1769575" cy="2327550"/>
          </a:xfrm>
          <a:prstGeom prst="rect">
            <a:avLst/>
          </a:prstGeom>
          <a:noFill/>
          <a:ln>
            <a:noFill/>
          </a:ln>
        </p:spPr>
      </p:pic>
      <p:pic>
        <p:nvPicPr>
          <p:cNvPr id="110" name="Google Shape;110;p1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686475" y="1531389"/>
            <a:ext cx="2323699" cy="1510225"/>
          </a:xfrm>
          <a:prstGeom prst="rect">
            <a:avLst/>
          </a:prstGeom>
          <a:noFill/>
          <a:ln>
            <a:noFill/>
          </a:ln>
        </p:spPr>
      </p:pic>
      <p:pic>
        <p:nvPicPr>
          <p:cNvPr id="111" name="Google Shape;111;p17"/>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98025" y="2746025"/>
            <a:ext cx="1710277" cy="1510226"/>
          </a:xfrm>
          <a:prstGeom prst="rect">
            <a:avLst/>
          </a:prstGeom>
          <a:noFill/>
          <a:ln>
            <a:noFill/>
          </a:ln>
        </p:spPr>
      </p:pic>
      <p:sp>
        <p:nvSpPr>
          <p:cNvPr id="112" name="Google Shape;112;p17"/>
          <p:cNvSpPr txBox="1"/>
          <p:nvPr/>
        </p:nvSpPr>
        <p:spPr>
          <a:xfrm>
            <a:off x="7527375" y="3355025"/>
            <a:ext cx="15486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chemeClr val="dk1"/>
                </a:solidFill>
                <a:latin typeface="Raleway"/>
                <a:ea typeface="Raleway"/>
                <a:cs typeface="Raleway"/>
                <a:sym typeface="Raleway"/>
              </a:rPr>
              <a:t>Images are of methods used by the Bushwick Action Research Collaborative.</a:t>
            </a:r>
            <a:endParaRPr sz="1500" b="1">
              <a:solidFill>
                <a:schemeClr val="dk1"/>
              </a:solidFill>
              <a:latin typeface="Raleway"/>
              <a:ea typeface="Raleway"/>
              <a:cs typeface="Raleway"/>
              <a:sym typeface="Raleway"/>
            </a:endParaRPr>
          </a:p>
          <a:p>
            <a:pPr marL="0" lvl="0" indent="0" algn="l" rtl="0">
              <a:spcBef>
                <a:spcPts val="0"/>
              </a:spcBef>
              <a:spcAft>
                <a:spcPts val="0"/>
              </a:spcAft>
              <a:buNone/>
            </a:pPr>
            <a:endParaRPr sz="1700" b="1">
              <a:solidFill>
                <a:schemeClr val="dk1"/>
              </a:solidFill>
              <a:latin typeface="Raleway"/>
              <a:ea typeface="Raleway"/>
              <a:cs typeface="Raleway"/>
              <a:sym typeface="Raleway"/>
            </a:endParaRPr>
          </a:p>
          <a:p>
            <a:pPr marL="0" lvl="0" indent="0" algn="l" rtl="0">
              <a:spcBef>
                <a:spcPts val="0"/>
              </a:spcBef>
              <a:spcAft>
                <a:spcPts val="0"/>
              </a:spcAft>
              <a:buNone/>
            </a:pPr>
            <a:endParaRPr sz="1500" b="1">
              <a:solidFill>
                <a:schemeClr val="dk1"/>
              </a:solidFill>
              <a:latin typeface="Raleway"/>
              <a:ea typeface="Raleway"/>
              <a:cs typeface="Raleway"/>
              <a:sym typeface="Raleway"/>
            </a:endParaRPr>
          </a:p>
          <a:p>
            <a:pPr marL="0" lvl="0" indent="0" algn="l" rtl="0">
              <a:spcBef>
                <a:spcPts val="0"/>
              </a:spcBef>
              <a:spcAft>
                <a:spcPts val="0"/>
              </a:spcAft>
              <a:buNone/>
            </a:pPr>
            <a:endParaRPr sz="1500" b="1">
              <a:solidFill>
                <a:schemeClr val="dk1"/>
              </a:solidFill>
              <a:latin typeface="Raleway"/>
              <a:ea typeface="Raleway"/>
              <a:cs typeface="Raleway"/>
              <a:sym typeface="Raleway"/>
            </a:endParaRPr>
          </a:p>
          <a:p>
            <a:pPr marL="0" lvl="0" indent="0" algn="l" rtl="0">
              <a:spcBef>
                <a:spcPts val="0"/>
              </a:spcBef>
              <a:spcAft>
                <a:spcPts val="0"/>
              </a:spcAft>
              <a:buNone/>
            </a:pPr>
            <a:endParaRPr sz="1500" b="1">
              <a:solidFill>
                <a:schemeClr val="dk1"/>
              </a:solidFill>
              <a:latin typeface="Raleway"/>
              <a:ea typeface="Raleway"/>
              <a:cs typeface="Raleway"/>
              <a:sym typeface="Raleway"/>
            </a:endParaRPr>
          </a:p>
          <a:p>
            <a:pPr marL="0" lvl="0" indent="0" algn="l" rtl="0">
              <a:spcBef>
                <a:spcPts val="0"/>
              </a:spcBef>
              <a:spcAft>
                <a:spcPts val="0"/>
              </a:spcAft>
              <a:buNone/>
            </a:pPr>
            <a:endParaRPr sz="1500" b="1">
              <a:solidFill>
                <a:schemeClr val="dk1"/>
              </a:solidFill>
              <a:latin typeface="Raleway"/>
              <a:ea typeface="Raleway"/>
              <a:cs typeface="Raleway"/>
              <a:sym typeface="Raleway"/>
            </a:endParaRPr>
          </a:p>
          <a:p>
            <a:pPr marL="0" lvl="0" indent="0" algn="l" rtl="0">
              <a:spcBef>
                <a:spcPts val="0"/>
              </a:spcBef>
              <a:spcAft>
                <a:spcPts val="0"/>
              </a:spcAft>
              <a:buNone/>
            </a:pPr>
            <a:endParaRPr b="1">
              <a:solidFill>
                <a:schemeClr val="dk1"/>
              </a:solidFill>
              <a:latin typeface="Raleway"/>
              <a:ea typeface="Raleway"/>
              <a:cs typeface="Raleway"/>
              <a:sym typeface="Raleway"/>
            </a:endParaRPr>
          </a:p>
          <a:p>
            <a:pPr marL="0" lvl="0" indent="0" algn="l" rtl="0">
              <a:spcBef>
                <a:spcPts val="0"/>
              </a:spcBef>
              <a:spcAft>
                <a:spcPts val="0"/>
              </a:spcAft>
              <a:buNone/>
            </a:pPr>
            <a:endParaRPr b="1">
              <a:solidFill>
                <a:schemeClr val="dk1"/>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311700" y="1718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600" b="1">
                <a:highlight>
                  <a:srgbClr val="A64D79"/>
                </a:highlight>
                <a:latin typeface="Raleway"/>
                <a:ea typeface="Raleway"/>
                <a:cs typeface="Raleway"/>
                <a:sym typeface="Raleway"/>
              </a:rPr>
              <a:t>What is research? And how do we start? </a:t>
            </a:r>
            <a:endParaRPr sz="3400" b="1">
              <a:highlight>
                <a:srgbClr val="A64D79"/>
              </a:highlight>
              <a:latin typeface="Raleway"/>
              <a:ea typeface="Raleway"/>
              <a:cs typeface="Raleway"/>
              <a:sym typeface="Raleway"/>
            </a:endParaRPr>
          </a:p>
        </p:txBody>
      </p:sp>
      <p:grpSp>
        <p:nvGrpSpPr>
          <p:cNvPr id="118" name="Google Shape;118;p18"/>
          <p:cNvGrpSpPr/>
          <p:nvPr/>
        </p:nvGrpSpPr>
        <p:grpSpPr>
          <a:xfrm>
            <a:off x="4885484" y="2701270"/>
            <a:ext cx="261571" cy="260379"/>
            <a:chOff x="4858109" y="2631368"/>
            <a:chExt cx="316442" cy="315000"/>
          </a:xfrm>
        </p:grpSpPr>
        <p:sp>
          <p:nvSpPr>
            <p:cNvPr id="119" name="Google Shape;119;p18"/>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4858109" y="2739300"/>
              <a:ext cx="239100" cy="99000"/>
            </a:xfrm>
            <a:prstGeom prst="rightArrow">
              <a:avLst>
                <a:gd name="adj1" fmla="val 32020"/>
                <a:gd name="adj2" fmla="val 6697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n"/>
              </a:br>
              <a:endParaRPr/>
            </a:p>
          </p:txBody>
        </p:sp>
      </p:grpSp>
      <p:grpSp>
        <p:nvGrpSpPr>
          <p:cNvPr id="121" name="Google Shape;121;p18"/>
          <p:cNvGrpSpPr/>
          <p:nvPr/>
        </p:nvGrpSpPr>
        <p:grpSpPr>
          <a:xfrm>
            <a:off x="4885484" y="2701270"/>
            <a:ext cx="261571" cy="260379"/>
            <a:chOff x="4858109" y="2631368"/>
            <a:chExt cx="316442" cy="315000"/>
          </a:xfrm>
        </p:grpSpPr>
        <p:sp>
          <p:nvSpPr>
            <p:cNvPr id="122" name="Google Shape;122;p18"/>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a:off x="4858109" y="2739300"/>
              <a:ext cx="239100" cy="99000"/>
            </a:xfrm>
            <a:prstGeom prst="rightArrow">
              <a:avLst>
                <a:gd name="adj1" fmla="val 32020"/>
                <a:gd name="adj2" fmla="val 6697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n"/>
              </a:br>
              <a:endParaRPr/>
            </a:p>
          </p:txBody>
        </p:sp>
      </p:grpSp>
      <p:sp>
        <p:nvSpPr>
          <p:cNvPr id="124" name="Google Shape;124;p18"/>
          <p:cNvSpPr/>
          <p:nvPr/>
        </p:nvSpPr>
        <p:spPr>
          <a:xfrm>
            <a:off x="133125" y="900450"/>
            <a:ext cx="2885400" cy="2885400"/>
          </a:xfrm>
          <a:prstGeom prst="wedgeRectCallout">
            <a:avLst>
              <a:gd name="adj1" fmla="val -20833"/>
              <a:gd name="adj2" fmla="val 62500"/>
            </a:avLst>
          </a:prstGeom>
          <a:solidFill>
            <a:srgbClr val="27C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dk1"/>
                </a:solidFill>
                <a:latin typeface="Raleway"/>
                <a:ea typeface="Raleway"/>
                <a:cs typeface="Raleway"/>
                <a:sym typeface="Raleway"/>
              </a:rPr>
              <a:t>When we engage in meaning making as a community, we are engaging in research. </a:t>
            </a:r>
            <a:endParaRPr>
              <a:latin typeface="Lato"/>
              <a:ea typeface="Lato"/>
              <a:cs typeface="Lato"/>
              <a:sym typeface="Lato"/>
            </a:endParaRPr>
          </a:p>
        </p:txBody>
      </p:sp>
      <p:sp>
        <p:nvSpPr>
          <p:cNvPr id="125" name="Google Shape;125;p18"/>
          <p:cNvSpPr/>
          <p:nvPr/>
        </p:nvSpPr>
        <p:spPr>
          <a:xfrm>
            <a:off x="3169263" y="900450"/>
            <a:ext cx="2998200" cy="2885400"/>
          </a:xfrm>
          <a:prstGeom prst="wedgeRectCallout">
            <a:avLst>
              <a:gd name="adj1" fmla="val -20833"/>
              <a:gd name="adj2" fmla="val 62500"/>
            </a:avLst>
          </a:prstGeom>
          <a:solidFill>
            <a:srgbClr val="27C7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dk1"/>
                </a:solidFill>
                <a:latin typeface="Raleway"/>
                <a:ea typeface="Raleway"/>
                <a:cs typeface="Raleway"/>
                <a:sym typeface="Raleway"/>
              </a:rPr>
              <a:t>Start where people are. </a:t>
            </a:r>
            <a:endParaRPr sz="1500" b="1">
              <a:solidFill>
                <a:schemeClr val="dk1"/>
              </a:solidFill>
              <a:latin typeface="Raleway"/>
              <a:ea typeface="Raleway"/>
              <a:cs typeface="Raleway"/>
              <a:sym typeface="Raleway"/>
            </a:endParaRPr>
          </a:p>
          <a:p>
            <a:pPr marL="0" lvl="0" indent="0" algn="l" rtl="0">
              <a:spcBef>
                <a:spcPts val="0"/>
              </a:spcBef>
              <a:spcAft>
                <a:spcPts val="0"/>
              </a:spcAft>
              <a:buNone/>
            </a:pPr>
            <a:r>
              <a:rPr lang="en" sz="1500" b="1">
                <a:solidFill>
                  <a:schemeClr val="dk1"/>
                </a:solidFill>
                <a:latin typeface="Raleway"/>
                <a:ea typeface="Raleway"/>
                <a:cs typeface="Raleway"/>
                <a:sym typeface="Raleway"/>
              </a:rPr>
              <a:t>(How do people express their stories? The personal will always tell the story of the structural)</a:t>
            </a:r>
            <a:endParaRPr sz="1500" b="1">
              <a:solidFill>
                <a:schemeClr val="dk1"/>
              </a:solidFill>
              <a:latin typeface="Raleway"/>
              <a:ea typeface="Raleway"/>
              <a:cs typeface="Raleway"/>
              <a:sym typeface="Raleway"/>
            </a:endParaRPr>
          </a:p>
          <a:p>
            <a:pPr marL="0" lvl="0" indent="0" algn="l" rtl="0">
              <a:spcBef>
                <a:spcPts val="0"/>
              </a:spcBef>
              <a:spcAft>
                <a:spcPts val="0"/>
              </a:spcAft>
              <a:buNone/>
            </a:pPr>
            <a:endParaRPr>
              <a:latin typeface="Raleway"/>
              <a:ea typeface="Raleway"/>
              <a:cs typeface="Raleway"/>
              <a:sym typeface="Raleway"/>
            </a:endParaRPr>
          </a:p>
        </p:txBody>
      </p:sp>
      <p:sp>
        <p:nvSpPr>
          <p:cNvPr id="126" name="Google Shape;126;p18"/>
          <p:cNvSpPr/>
          <p:nvPr/>
        </p:nvSpPr>
        <p:spPr>
          <a:xfrm>
            <a:off x="6318225" y="900450"/>
            <a:ext cx="2751600" cy="3088200"/>
          </a:xfrm>
          <a:prstGeom prst="wedgeRectCallout">
            <a:avLst>
              <a:gd name="adj1" fmla="val -22191"/>
              <a:gd name="adj2" fmla="val 62386"/>
            </a:avLst>
          </a:prstGeom>
          <a:solidFill>
            <a:srgbClr val="27C7BD"/>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b="1">
                <a:solidFill>
                  <a:schemeClr val="dk1"/>
                </a:solidFill>
                <a:latin typeface="Raleway"/>
                <a:ea typeface="Raleway"/>
                <a:cs typeface="Raleway"/>
                <a:sym typeface="Raleway"/>
              </a:rPr>
              <a:t>Start where you are.</a:t>
            </a:r>
            <a:r>
              <a:rPr lang="en" sz="1800">
                <a:solidFill>
                  <a:schemeClr val="dk1"/>
                </a:solidFill>
                <a:latin typeface="Raleway"/>
                <a:ea typeface="Raleway"/>
                <a:cs typeface="Raleway"/>
                <a:sym typeface="Raleway"/>
              </a:rPr>
              <a:t>  </a:t>
            </a:r>
            <a:endParaRPr sz="1800">
              <a:solidFill>
                <a:schemeClr val="dk1"/>
              </a:solidFill>
              <a:latin typeface="Raleway"/>
              <a:ea typeface="Raleway"/>
              <a:cs typeface="Raleway"/>
              <a:sym typeface="Raleway"/>
            </a:endParaRPr>
          </a:p>
          <a:p>
            <a:pPr marL="0" lvl="0" indent="0" algn="l" rtl="0">
              <a:lnSpc>
                <a:spcPct val="115000"/>
              </a:lnSpc>
              <a:spcBef>
                <a:spcPts val="0"/>
              </a:spcBef>
              <a:spcAft>
                <a:spcPts val="0"/>
              </a:spcAft>
              <a:buNone/>
            </a:pPr>
            <a:r>
              <a:rPr lang="en" sz="1500" b="1">
                <a:solidFill>
                  <a:schemeClr val="dk1"/>
                </a:solidFill>
                <a:latin typeface="Raleway"/>
                <a:ea typeface="Raleway"/>
                <a:cs typeface="Raleway"/>
                <a:sym typeface="Raleway"/>
              </a:rPr>
              <a:t> (What communities do you belong to?)</a:t>
            </a:r>
            <a:endParaRPr>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831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Photos to tell the story of the land</a:t>
            </a:r>
            <a:endParaRPr/>
          </a:p>
        </p:txBody>
      </p:sp>
      <p:pic>
        <p:nvPicPr>
          <p:cNvPr id="132" name="Google Shape;132;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775402" y="2079508"/>
            <a:ext cx="2097876" cy="2797169"/>
          </a:xfrm>
          <a:prstGeom prst="rect">
            <a:avLst/>
          </a:prstGeom>
          <a:noFill/>
          <a:ln>
            <a:noFill/>
          </a:ln>
        </p:spPr>
      </p:pic>
      <p:pic>
        <p:nvPicPr>
          <p:cNvPr id="133" name="Google Shape;133;p1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84962" y="445025"/>
            <a:ext cx="1872200" cy="2496276"/>
          </a:xfrm>
          <a:prstGeom prst="rect">
            <a:avLst/>
          </a:prstGeom>
          <a:noFill/>
          <a:ln>
            <a:noFill/>
          </a:ln>
        </p:spPr>
      </p:pic>
      <p:pic>
        <p:nvPicPr>
          <p:cNvPr id="134" name="Google Shape;134;p1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92099" y="1513300"/>
            <a:ext cx="2340000" cy="3119974"/>
          </a:xfrm>
          <a:prstGeom prst="rect">
            <a:avLst/>
          </a:prstGeom>
          <a:noFill/>
          <a:ln>
            <a:noFill/>
          </a:ln>
        </p:spPr>
      </p:pic>
      <p:pic>
        <p:nvPicPr>
          <p:cNvPr id="135" name="Google Shape;135;p19"/>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968824" y="2335499"/>
            <a:ext cx="1988701" cy="2651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311700" y="555600"/>
            <a:ext cx="46014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a:t>Letters: </a:t>
            </a:r>
            <a:endParaRPr sz="2900"/>
          </a:p>
          <a:p>
            <a:pPr marL="0" lvl="0" indent="0" algn="l" rtl="0">
              <a:spcBef>
                <a:spcPts val="0"/>
              </a:spcBef>
              <a:spcAft>
                <a:spcPts val="0"/>
              </a:spcAft>
              <a:buNone/>
            </a:pPr>
            <a:r>
              <a:rPr lang="en" sz="2900"/>
              <a:t>Storying connection and survival</a:t>
            </a:r>
            <a:endParaRPr sz="2900"/>
          </a:p>
        </p:txBody>
      </p:sp>
      <p:sp>
        <p:nvSpPr>
          <p:cNvPr id="141" name="Google Shape;141;p20"/>
          <p:cNvSpPr txBox="1">
            <a:spLocks noGrp="1"/>
          </p:cNvSpPr>
          <p:nvPr>
            <p:ph type="body" idx="1"/>
          </p:nvPr>
        </p:nvSpPr>
        <p:spPr>
          <a:xfrm>
            <a:off x="311700" y="1389600"/>
            <a:ext cx="3180000" cy="317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a:solidFill>
                  <a:schemeClr val="dk1"/>
                </a:solidFill>
                <a:latin typeface="Calibri"/>
                <a:ea typeface="Calibri"/>
                <a:cs typeface="Calibri"/>
                <a:sym typeface="Calibri"/>
              </a:rPr>
              <a:t>New York City Public School students, between the ages of 15 and 19</a:t>
            </a: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500">
                <a:solidFill>
                  <a:schemeClr val="dk1"/>
                </a:solidFill>
                <a:latin typeface="Calibri"/>
                <a:ea typeface="Calibri"/>
                <a:cs typeface="Calibri"/>
                <a:sym typeface="Calibri"/>
              </a:rPr>
              <a:t>Letter writing. The young people were invited to write a letter to someone at their school that offered them support. </a:t>
            </a: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500">
                <a:solidFill>
                  <a:schemeClr val="dk1"/>
                </a:solidFill>
                <a:latin typeface="Calibri"/>
                <a:ea typeface="Calibri"/>
                <a:cs typeface="Calibri"/>
                <a:sym typeface="Calibri"/>
              </a:rPr>
              <a:t>We read these out loud and had discussions as a community. These conversations were a way of lifting themes collectively and connections that could then be rolled into reports and articles to influence policy.</a:t>
            </a:r>
            <a:endParaRPr sz="1500">
              <a:solidFill>
                <a:schemeClr val="dk1"/>
              </a:solidFill>
              <a:latin typeface="Calibri"/>
              <a:ea typeface="Calibri"/>
              <a:cs typeface="Calibri"/>
              <a:sym typeface="Calibri"/>
            </a:endParaRPr>
          </a:p>
          <a:p>
            <a:pPr marL="0" lvl="0" indent="0" algn="l" rtl="0">
              <a:spcBef>
                <a:spcPts val="0"/>
              </a:spcBef>
              <a:spcAft>
                <a:spcPts val="1600"/>
              </a:spcAft>
              <a:buNone/>
            </a:pPr>
            <a:endParaRPr/>
          </a:p>
        </p:txBody>
      </p:sp>
      <p:pic>
        <p:nvPicPr>
          <p:cNvPr id="142" name="Google Shape;142;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062450" y="1313393"/>
            <a:ext cx="4484725" cy="28074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311700" y="403200"/>
            <a:ext cx="46014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a:t>Participatory Mapping: </a:t>
            </a:r>
            <a:endParaRPr sz="2900"/>
          </a:p>
          <a:p>
            <a:pPr marL="0" lvl="0" indent="0" algn="l" rtl="0">
              <a:spcBef>
                <a:spcPts val="0"/>
              </a:spcBef>
              <a:spcAft>
                <a:spcPts val="0"/>
              </a:spcAft>
              <a:buNone/>
            </a:pPr>
            <a:r>
              <a:rPr lang="en" sz="2900"/>
              <a:t>Refusing erasure</a:t>
            </a:r>
            <a:endParaRPr sz="2900"/>
          </a:p>
        </p:txBody>
      </p:sp>
      <p:sp>
        <p:nvSpPr>
          <p:cNvPr id="148" name="Google Shape;148;p21"/>
          <p:cNvSpPr txBox="1">
            <a:spLocks noGrp="1"/>
          </p:cNvSpPr>
          <p:nvPr>
            <p:ph type="body" idx="1"/>
          </p:nvPr>
        </p:nvSpPr>
        <p:spPr>
          <a:xfrm>
            <a:off x="311700" y="1006500"/>
            <a:ext cx="4178400" cy="317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a:solidFill>
                  <a:schemeClr val="dk1"/>
                </a:solidFill>
                <a:latin typeface="Calibri"/>
                <a:ea typeface="Calibri"/>
                <a:cs typeface="Calibri"/>
                <a:sym typeface="Calibri"/>
              </a:rPr>
              <a:t>Slum-dwellers living in informal settlements in Buenos Aires City, Argentina</a:t>
            </a: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500">
                <a:solidFill>
                  <a:schemeClr val="dk1"/>
                </a:solidFill>
                <a:latin typeface="Calibri"/>
                <a:ea typeface="Calibri"/>
                <a:cs typeface="Calibri"/>
                <a:sym typeface="Calibri"/>
              </a:rPr>
              <a:t>Participatory mapping in informal settlements. </a:t>
            </a: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500">
                <a:solidFill>
                  <a:schemeClr val="dk1"/>
                </a:solidFill>
                <a:latin typeface="Calibri"/>
                <a:ea typeface="Calibri"/>
                <a:cs typeface="Calibri"/>
                <a:sym typeface="Calibri"/>
              </a:rPr>
              <a:t>Informal settlements contain 10% of the City of Buenos Aires population. However, on official maps and the most widely used online maps they looked like gray spots within the city. A group of neighbors from different settlements participated in a project to map their neighborhoods and make them appear on official maps.</a:t>
            </a: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5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sz="15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Caminos de la Villa</a:t>
            </a:r>
            <a:r>
              <a:rPr lang="en" sz="1500">
                <a:solidFill>
                  <a:schemeClr val="dk1"/>
                </a:solidFill>
                <a:latin typeface="Calibri"/>
                <a:ea typeface="Calibri"/>
                <a:cs typeface="Calibri"/>
                <a:sym typeface="Calibri"/>
              </a:rPr>
              <a:t> is the platform that allowed us to visualize the informal settlements of the city. Workshops were held with neighbors to learn how the platform works and make it more accessible and collaborative.</a:t>
            </a:r>
            <a:endParaRPr sz="1500">
              <a:solidFill>
                <a:schemeClr val="dk1"/>
              </a:solidFill>
              <a:latin typeface="Calibri"/>
              <a:ea typeface="Calibri"/>
              <a:cs typeface="Calibri"/>
              <a:sym typeface="Calibri"/>
            </a:endParaRPr>
          </a:p>
          <a:p>
            <a:pPr marL="0" lvl="0" indent="0" algn="l" rtl="0">
              <a:spcBef>
                <a:spcPts val="0"/>
              </a:spcBef>
              <a:spcAft>
                <a:spcPts val="1600"/>
              </a:spcAft>
              <a:buNone/>
            </a:pPr>
            <a:endParaRPr sz="1500">
              <a:solidFill>
                <a:schemeClr val="dk1"/>
              </a:solidFill>
              <a:latin typeface="Calibri"/>
              <a:ea typeface="Calibri"/>
              <a:cs typeface="Calibri"/>
              <a:sym typeface="Calibri"/>
            </a:endParaRPr>
          </a:p>
        </p:txBody>
      </p:sp>
      <p:pic>
        <p:nvPicPr>
          <p:cNvPr id="149" name="Google Shape;149;p2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837625" y="749200"/>
            <a:ext cx="3926100" cy="3979102"/>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1718</Words>
  <Application>Microsoft Macintosh PowerPoint</Application>
  <PresentationFormat>On-screen Show (16:9)</PresentationFormat>
  <Paragraphs>160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Oswald</vt:lpstr>
      <vt:lpstr>Calibri</vt:lpstr>
      <vt:lpstr>Nunito</vt:lpstr>
      <vt:lpstr>Average</vt:lpstr>
      <vt:lpstr>Arial</vt:lpstr>
      <vt:lpstr>Raleway</vt:lpstr>
      <vt:lpstr>Lato</vt:lpstr>
      <vt:lpstr>Slate</vt:lpstr>
      <vt:lpstr>Legal Empowerment Learning Lab 2020-2021</vt:lpstr>
      <vt:lpstr>PowerPoint Presentation</vt:lpstr>
      <vt:lpstr>Roadmap</vt:lpstr>
      <vt:lpstr>What is Participatory Action Research?</vt:lpstr>
      <vt:lpstr>What is Participatory Action Research?</vt:lpstr>
      <vt:lpstr>What is research? And how do we start? </vt:lpstr>
      <vt:lpstr>Photos to tell the story of the land</vt:lpstr>
      <vt:lpstr>Letters:  Storying connection and survival</vt:lpstr>
      <vt:lpstr>Participatory Mapping:  Refusing erasure</vt:lpstr>
      <vt:lpstr>Participatory Survey Development:  Refusing categories</vt:lpstr>
      <vt:lpstr>Strategic Participatory Litigation:  Translating legal processes</vt:lpstr>
      <vt:lpstr>Critical statistical analysis:  Engaging with existing data</vt:lpstr>
      <vt:lpstr>Mapping obstacles and resources:  Speaking back to student success literature</vt:lpstr>
      <vt:lpstr>Mapping obstacles and resources:  Interrogating the intersection of multiple systems</vt:lpstr>
      <vt:lpstr>Sidewalk science: Interrogating the intersection of multiple systems</vt:lpstr>
      <vt:lpstr>Walking and visual mapping:  Documenting neighborhood assets and understanding community</vt:lpstr>
      <vt:lpstr>Swimming around the constellation of methods</vt:lpstr>
      <vt:lpstr>A parting gift: Poem by Haki R. Madhubuti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Empowerment Learning Lab 2020-2021</dc:title>
  <cp:lastModifiedBy>logan jacobs</cp:lastModifiedBy>
  <cp:revision>1</cp:revision>
  <dcterms:modified xsi:type="dcterms:W3CDTF">2022-05-26T17:51:17Z</dcterms:modified>
</cp:coreProperties>
</file>