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18094d273c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18094d273c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18094d273c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18094d273c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18094d273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18094d273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094d273c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094d273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18094d273c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18094d273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18094d273c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18094d273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18094d273c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18094d273c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18094d273c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18094d273c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18094d273c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18094d273c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18094d273c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18094d273c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104749" y="214300"/>
            <a:ext cx="4590000" cy="347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accent6"/>
                </a:solidFill>
              </a:rPr>
              <a:t>Legal</a:t>
            </a:r>
            <a:endParaRPr sz="45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accent6"/>
                </a:solidFill>
              </a:rPr>
              <a:t>Empowerment</a:t>
            </a:r>
            <a:endParaRPr sz="45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accent6"/>
                </a:solidFill>
              </a:rPr>
              <a:t>Learning Lab</a:t>
            </a:r>
            <a:endParaRPr sz="4500">
              <a:solidFill>
                <a:schemeClr val="accent6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-2588675" y="39981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5A6BD"/>
                </a:solidFill>
              </a:rPr>
              <a:t>March 3, 2022</a:t>
            </a:r>
            <a:endParaRPr>
              <a:solidFill>
                <a:srgbClr val="D5A6BD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050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title"/>
          </p:nvPr>
        </p:nvSpPr>
        <p:spPr>
          <a:xfrm>
            <a:off x="528400" y="216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020">
                <a:solidFill>
                  <a:schemeClr val="accent6"/>
                </a:solidFill>
              </a:rPr>
              <a:t>See you at Tea Time and next month’s session with Aakanksha!</a:t>
            </a:r>
            <a:endParaRPr sz="402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>
            <p:ph idx="1" type="body"/>
          </p:nvPr>
        </p:nvSpPr>
        <p:spPr>
          <a:xfrm>
            <a:off x="471375" y="690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343434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When I think how far the onion has traveled</a:t>
            </a:r>
            <a:endParaRPr sz="1500">
              <a:solidFill>
                <a:srgbClr val="343434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343434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just to enter my stew today, I could kneel and praise</a:t>
            </a:r>
            <a:endParaRPr sz="1500">
              <a:solidFill>
                <a:srgbClr val="343434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343434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all small forgotten miracles,</a:t>
            </a:r>
            <a:endParaRPr sz="1500">
              <a:solidFill>
                <a:srgbClr val="343434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343434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crackly paper peeling on the drainboard,</a:t>
            </a:r>
            <a:endParaRPr sz="1500">
              <a:solidFill>
                <a:srgbClr val="343434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343434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pearly layers in smooth agreement,</a:t>
            </a:r>
            <a:endParaRPr sz="1500">
              <a:solidFill>
                <a:srgbClr val="343434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343434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the way the knife enters onion</a:t>
            </a:r>
            <a:endParaRPr sz="1500">
              <a:solidFill>
                <a:srgbClr val="343434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343434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and onion falls apart on the chopping block,</a:t>
            </a:r>
            <a:endParaRPr sz="1500">
              <a:solidFill>
                <a:srgbClr val="343434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343434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a history revealed.</a:t>
            </a:r>
            <a:endParaRPr sz="1500">
              <a:solidFill>
                <a:srgbClr val="343434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343434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And I would never scold the onion</a:t>
            </a:r>
            <a:endParaRPr sz="1500">
              <a:solidFill>
                <a:srgbClr val="343434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343434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for causing tears.</a:t>
            </a:r>
            <a:endParaRPr sz="1500">
              <a:solidFill>
                <a:srgbClr val="343434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343434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It is right that tears fall</a:t>
            </a:r>
            <a:endParaRPr sz="1500">
              <a:solidFill>
                <a:srgbClr val="343434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343434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for something small and forgotten.</a:t>
            </a:r>
            <a:endParaRPr sz="1500">
              <a:solidFill>
                <a:srgbClr val="343434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343434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How at meal, we sit to eat,</a:t>
            </a:r>
            <a:endParaRPr sz="1500">
              <a:solidFill>
                <a:srgbClr val="343434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343434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commenting on texture of meat or herbal aroma</a:t>
            </a:r>
            <a:endParaRPr sz="1500">
              <a:solidFill>
                <a:srgbClr val="343434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343434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but never on the translucence of onion,</a:t>
            </a:r>
            <a:endParaRPr sz="1500">
              <a:solidFill>
                <a:srgbClr val="343434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343434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now limp, now divided,</a:t>
            </a:r>
            <a:endParaRPr sz="1500">
              <a:solidFill>
                <a:srgbClr val="343434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343434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or its traditionally honorable career:</a:t>
            </a:r>
            <a:endParaRPr sz="1500">
              <a:solidFill>
                <a:srgbClr val="343434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343434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For the sake of others,</a:t>
            </a:r>
            <a:endParaRPr sz="1500">
              <a:solidFill>
                <a:srgbClr val="343434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43434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disappear.</a:t>
            </a:r>
            <a:endParaRPr sz="1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>
            <p:ph type="title"/>
          </p:nvPr>
        </p:nvSpPr>
        <p:spPr>
          <a:xfrm>
            <a:off x="5143500" y="353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Community Circle: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Ones We Carry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5204300" y="1460450"/>
            <a:ext cx="387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In celebration of International Women’s Month, and in celebration of you: 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lt1"/>
                </a:solidFill>
              </a:rPr>
              <a:t>Share stories of women you’ve known, who you carry, who have have carried and nourished you (grandmas, ancestors, sisters, aunties, mothers etc)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>
            <p:ph type="title"/>
          </p:nvPr>
        </p:nvSpPr>
        <p:spPr>
          <a:xfrm>
            <a:off x="5143500" y="353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Community Circle: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Struggles Today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5204300" y="1449025"/>
            <a:ext cx="387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Each of our stories of the struggles we are engaged in since we last met.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What are some new developments?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The personal is political, this is not just about work.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0" y="118925"/>
            <a:ext cx="8832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Carrying the story of the LE lab forward: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Website and Twitter</a:t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0300" y="817075"/>
            <a:ext cx="4267526" cy="3824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250" y="1306975"/>
            <a:ext cx="5622473" cy="3008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266075" y="159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120">
                <a:solidFill>
                  <a:schemeClr val="lt1"/>
                </a:solidFill>
              </a:rPr>
              <a:t>Monthly Learning Sessions and Tea Times</a:t>
            </a:r>
            <a:endParaRPr b="1" sz="3120">
              <a:solidFill>
                <a:schemeClr val="lt1"/>
              </a:solidFill>
            </a:endParaRPr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1517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66"/>
              <a:t>Tea Time</a:t>
            </a:r>
            <a:endParaRPr sz="4466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66"/>
              <a:t>Thursday, March 24th</a:t>
            </a:r>
            <a:endParaRPr sz="4466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66"/>
              <a:t>9 am</a:t>
            </a:r>
            <a:endParaRPr sz="4466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9706" y="0"/>
            <a:ext cx="367428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00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174850" y="137050"/>
            <a:ext cx="513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Monthly Co-Learning Session:</a:t>
            </a:r>
            <a:endParaRPr sz="4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highlight>
                  <a:srgbClr val="EA9999"/>
                </a:highlight>
              </a:rPr>
              <a:t>Thursday, April 6th</a:t>
            </a:r>
            <a:endParaRPr sz="4400">
              <a:highlight>
                <a:srgbClr val="EA9999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highlight>
                  <a:srgbClr val="CFE2F3"/>
                </a:highlight>
              </a:rPr>
              <a:t>Aakanksha</a:t>
            </a:r>
            <a:endParaRPr sz="4400">
              <a:highlight>
                <a:srgbClr val="CFE2F3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8671"/>
              <a:buFont typeface="Arial"/>
              <a:buNone/>
            </a:pPr>
            <a:r>
              <a:rPr lang="en" sz="2844"/>
              <a:t>How Participatory engagement deepened the understanding of and the response to the issues faced by pregnant women seeking healthcare during COVID</a:t>
            </a:r>
            <a:endParaRPr sz="2844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44"/>
              <a:t> </a:t>
            </a:r>
            <a:endParaRPr sz="2844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11"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9706" y="0"/>
            <a:ext cx="367428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00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174850" y="422175"/>
            <a:ext cx="513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Monthly Co-Learning Session:</a:t>
            </a:r>
            <a:endParaRPr sz="4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highlight>
                  <a:srgbClr val="EA9999"/>
                </a:highlight>
              </a:rPr>
              <a:t>May</a:t>
            </a:r>
            <a:endParaRPr sz="4400">
              <a:highlight>
                <a:srgbClr val="EA9999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highlight>
                  <a:srgbClr val="CFE2F3"/>
                </a:highlight>
              </a:rPr>
              <a:t>Antonio</a:t>
            </a:r>
            <a:endParaRPr sz="4400">
              <a:highlight>
                <a:srgbClr val="CFE2F3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77"/>
              <a:t>Weaving participatory strategies into mobilizing for large scale campaigns. The impacts of local PAR on global policies.</a:t>
            </a:r>
            <a:endParaRPr sz="2877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44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44"/>
              <a:t> </a:t>
            </a:r>
            <a:endParaRPr sz="2844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11"/>
          </a:p>
        </p:txBody>
      </p:sp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9706" y="0"/>
            <a:ext cx="367428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00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152025" y="147950"/>
            <a:ext cx="513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Monthly Co-Learning Session:</a:t>
            </a:r>
            <a:endParaRPr sz="4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highlight>
                  <a:srgbClr val="EA9999"/>
                </a:highlight>
              </a:rPr>
              <a:t>June</a:t>
            </a:r>
            <a:endParaRPr sz="4400">
              <a:highlight>
                <a:srgbClr val="EA9999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highlight>
                  <a:srgbClr val="CFE2F3"/>
                </a:highlight>
              </a:rPr>
              <a:t>Tim and Phoebe</a:t>
            </a:r>
            <a:endParaRPr sz="4400">
              <a:highlight>
                <a:srgbClr val="CFE2F3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participatory practices be integrated to streamline certain legal procedures and how can this also improve implementation of new policies/practices?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44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44"/>
              <a:t> </a:t>
            </a:r>
            <a:endParaRPr sz="2844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11"/>
          </a:p>
        </p:txBody>
      </p:sp>
      <p:pic>
        <p:nvPicPr>
          <p:cNvPr id="107" name="Google Shape;10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9706" y="0"/>
            <a:ext cx="367428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