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handoutMasterIdLst>
    <p:handoutMasterId r:id="rId42"/>
  </p:handoutMasterIdLst>
  <p:sldIdLst>
    <p:sldId id="333" r:id="rId2"/>
    <p:sldId id="257" r:id="rId3"/>
    <p:sldId id="325" r:id="rId4"/>
    <p:sldId id="334" r:id="rId5"/>
    <p:sldId id="258" r:id="rId6"/>
    <p:sldId id="320" r:id="rId7"/>
    <p:sldId id="259" r:id="rId8"/>
    <p:sldId id="261" r:id="rId9"/>
    <p:sldId id="263" r:id="rId10"/>
    <p:sldId id="330" r:id="rId11"/>
    <p:sldId id="260" r:id="rId12"/>
    <p:sldId id="332" r:id="rId13"/>
    <p:sldId id="272" r:id="rId14"/>
    <p:sldId id="273" r:id="rId15"/>
    <p:sldId id="326" r:id="rId16"/>
    <p:sldId id="300" r:id="rId17"/>
    <p:sldId id="329" r:id="rId18"/>
    <p:sldId id="321" r:id="rId19"/>
    <p:sldId id="335" r:id="rId20"/>
    <p:sldId id="266" r:id="rId21"/>
    <p:sldId id="267" r:id="rId22"/>
    <p:sldId id="315" r:id="rId23"/>
    <p:sldId id="317" r:id="rId24"/>
    <p:sldId id="301" r:id="rId25"/>
    <p:sldId id="275" r:id="rId26"/>
    <p:sldId id="274" r:id="rId27"/>
    <p:sldId id="268" r:id="rId28"/>
    <p:sldId id="269" r:id="rId29"/>
    <p:sldId id="318" r:id="rId30"/>
    <p:sldId id="331" r:id="rId31"/>
    <p:sldId id="319" r:id="rId32"/>
    <p:sldId id="338" r:id="rId33"/>
    <p:sldId id="270" r:id="rId34"/>
    <p:sldId id="309" r:id="rId35"/>
    <p:sldId id="276" r:id="rId36"/>
    <p:sldId id="271" r:id="rId37"/>
    <p:sldId id="324" r:id="rId38"/>
    <p:sldId id="336" r:id="rId39"/>
    <p:sldId id="337"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2257B38-7C01-A042-B064-2EE2113CC1FC}" type="datetimeFigureOut">
              <a:rPr lang="en-US" smtClean="0"/>
              <a:t>4/21/2021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E2473A8-5B82-FF47-8FFC-A62EB54659D9}" type="slidenum">
              <a:rPr lang="en-US" smtClean="0"/>
              <a:t>‹#›</a:t>
            </a:fld>
            <a:endParaRPr lang="en-US"/>
          </a:p>
        </p:txBody>
      </p:sp>
    </p:spTree>
    <p:extLst>
      <p:ext uri="{BB962C8B-B14F-4D97-AF65-F5344CB8AC3E}">
        <p14:creationId xmlns:p14="http://schemas.microsoft.com/office/powerpoint/2010/main" val="17974780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58E71A-7AF2-FD46-9403-8CA18FF128D6}" type="datetimeFigureOut">
              <a:rPr lang="en-US" smtClean="0"/>
              <a:t>4/21/2021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1958D0-5C8F-A544-9C2F-64571B6FD0B5}" type="slidenum">
              <a:rPr lang="en-US" smtClean="0"/>
              <a:t>‹#›</a:t>
            </a:fld>
            <a:endParaRPr lang="en-US"/>
          </a:p>
        </p:txBody>
      </p:sp>
    </p:spTree>
    <p:extLst>
      <p:ext uri="{BB962C8B-B14F-4D97-AF65-F5344CB8AC3E}">
        <p14:creationId xmlns:p14="http://schemas.microsoft.com/office/powerpoint/2010/main" val="148129370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F85B8B-81E5-5944-B091-2EE3AAD35D70}" type="datetime1">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2433689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245AD-C3BC-344C-BF64-89599BED3AC0}" type="datetime1">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2634652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F2D3E1-08B8-804E-927A-7FFC16312126}" type="datetime1">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3255313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5CE22F-191A-9D49-B0C2-384E879B5050}" type="datetime1">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3226286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B9DE9B-1D48-9345-B849-6E6B6B2279DB}" type="datetime1">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2406479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E2E396-8648-7F40-8E39-5EC11A1051EA}" type="datetime1">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203503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CDB6DB-0F42-0E4B-AD6B-5C35FA526DFB}" type="datetime1">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3605626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E106C7-79A5-CB46-B0AC-255FEC261B3C}" type="datetime1">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3831851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6CB0EE-73D2-E94D-8AAB-FA911FC81261}" type="datetime1">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368554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5DB496-A6A4-2949-90AE-A5D6DED033CE}" type="datetime1">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436508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DF6563-CE1C-6447-A6EA-D6BA1AD58B20}" type="datetime1">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3FEC9-8F97-924A-8C26-8F223B20F599}" type="slidenum">
              <a:rPr lang="en-US" smtClean="0"/>
              <a:t>‹#›</a:t>
            </a:fld>
            <a:endParaRPr lang="en-US"/>
          </a:p>
        </p:txBody>
      </p:sp>
    </p:spTree>
    <p:extLst>
      <p:ext uri="{BB962C8B-B14F-4D97-AF65-F5344CB8AC3E}">
        <p14:creationId xmlns:p14="http://schemas.microsoft.com/office/powerpoint/2010/main" val="1561165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275E9-67DC-7C46-BB37-978D899CDBF6}" type="datetime1">
              <a:rPr lang="en-US" smtClean="0"/>
              <a:t>4/21/2021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03FEC9-8F97-924A-8C26-8F223B20F599}" type="slidenum">
              <a:rPr lang="en-US" smtClean="0"/>
              <a:t>‹#›</a:t>
            </a:fld>
            <a:endParaRPr lang="en-US"/>
          </a:p>
        </p:txBody>
      </p:sp>
    </p:spTree>
    <p:extLst>
      <p:ext uri="{BB962C8B-B14F-4D97-AF65-F5344CB8AC3E}">
        <p14:creationId xmlns:p14="http://schemas.microsoft.com/office/powerpoint/2010/main" val="1004930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lawyersdefendingdemocracy.org/ldad-files-bar-grievance-against-giuliani-in-new-york/" TargetMode="External"/><Relationship Id="rId2" Type="http://schemas.openxmlformats.org/officeDocument/2006/relationships/hyperlink" Target="https://twitter.com/PascrellforNJ/status/1329875822753275904/photo/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dirty="0" smtClean="0"/>
              <a:t>Reunion 2021</a:t>
            </a:r>
            <a:br>
              <a:rPr lang="en-US" dirty="0" smtClean="0"/>
            </a:br>
            <a:r>
              <a:rPr lang="en-US" dirty="0" smtClean="0"/>
              <a:t>New York University </a:t>
            </a:r>
            <a:br>
              <a:rPr lang="en-US" dirty="0" smtClean="0"/>
            </a:br>
            <a:r>
              <a:rPr lang="en-US" dirty="0" smtClean="0"/>
              <a:t>School of Law</a:t>
            </a:r>
            <a:endParaRPr lang="en-US" dirty="0"/>
          </a:p>
        </p:txBody>
      </p:sp>
      <p:sp>
        <p:nvSpPr>
          <p:cNvPr id="6" name="Subtitle 5"/>
          <p:cNvSpPr>
            <a:spLocks noGrp="1"/>
          </p:cNvSpPr>
          <p:nvPr>
            <p:ph type="subTitle" idx="1"/>
          </p:nvPr>
        </p:nvSpPr>
        <p:spPr/>
        <p:txBody>
          <a:bodyPr/>
          <a:lstStyle/>
          <a:p>
            <a:r>
              <a:rPr lang="en-US" sz="2400" dirty="0" smtClean="0"/>
              <a:t>Legal Ethics CLE</a:t>
            </a:r>
          </a:p>
          <a:p>
            <a:r>
              <a:rPr lang="en-US" sz="2400" dirty="0" smtClean="0"/>
              <a:t>April 24, 2021</a:t>
            </a:r>
          </a:p>
          <a:p>
            <a:r>
              <a:rPr lang="en-US" sz="2400" dirty="0" smtClean="0"/>
              <a:t>Presented by Stephen Gillers</a:t>
            </a:r>
            <a:endParaRPr lang="en-US" sz="2400" dirty="0"/>
          </a:p>
        </p:txBody>
      </p:sp>
      <p:sp>
        <p:nvSpPr>
          <p:cNvPr id="4" name="Slide Number Placeholder 3"/>
          <p:cNvSpPr>
            <a:spLocks noGrp="1"/>
          </p:cNvSpPr>
          <p:nvPr>
            <p:ph type="sldNum" sz="quarter" idx="12"/>
          </p:nvPr>
        </p:nvSpPr>
        <p:spPr/>
        <p:txBody>
          <a:bodyPr/>
          <a:lstStyle/>
          <a:p>
            <a:fld id="{D103FEC9-8F97-924A-8C26-8F223B20F599}" type="slidenum">
              <a:rPr lang="en-US" smtClean="0"/>
              <a:t>1</a:t>
            </a:fld>
            <a:endParaRPr lang="en-US"/>
          </a:p>
        </p:txBody>
      </p:sp>
    </p:spTree>
    <p:extLst>
      <p:ext uri="{BB962C8B-B14F-4D97-AF65-F5344CB8AC3E}">
        <p14:creationId xmlns:p14="http://schemas.microsoft.com/office/powerpoint/2010/main" val="1315927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 Rules that Limit Lawyer Speech</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Just a few examples:</a:t>
            </a:r>
          </a:p>
          <a:p>
            <a:pPr lvl="1"/>
            <a:r>
              <a:rPr lang="en-US" dirty="0" smtClean="0"/>
              <a:t>1.6(a) </a:t>
            </a:r>
            <a:r>
              <a:rPr lang="mr-IN" dirty="0" smtClean="0"/>
              <a:t>–</a:t>
            </a:r>
            <a:r>
              <a:rPr lang="en-US" dirty="0" smtClean="0"/>
              <a:t> confidential information of current client</a:t>
            </a:r>
          </a:p>
          <a:p>
            <a:pPr lvl="1"/>
            <a:r>
              <a:rPr lang="en-US" dirty="0" smtClean="0"/>
              <a:t>1.9(c) </a:t>
            </a:r>
            <a:r>
              <a:rPr lang="mr-IN" dirty="0" smtClean="0"/>
              <a:t>–</a:t>
            </a:r>
            <a:r>
              <a:rPr lang="en-US" dirty="0" smtClean="0"/>
              <a:t> same for former client</a:t>
            </a:r>
          </a:p>
          <a:p>
            <a:pPr lvl="1"/>
            <a:r>
              <a:rPr lang="en-US" dirty="0" smtClean="0"/>
              <a:t>3.4(e) </a:t>
            </a:r>
            <a:r>
              <a:rPr lang="mr-IN" dirty="0" smtClean="0"/>
              <a:t>–</a:t>
            </a:r>
            <a:r>
              <a:rPr lang="en-US" dirty="0" smtClean="0"/>
              <a:t> trial statements</a:t>
            </a:r>
          </a:p>
          <a:p>
            <a:pPr lvl="1"/>
            <a:r>
              <a:rPr lang="en-US" dirty="0" smtClean="0"/>
              <a:t>3.4(f) </a:t>
            </a:r>
            <a:r>
              <a:rPr lang="mr-IN" dirty="0" smtClean="0"/>
              <a:t>–</a:t>
            </a:r>
            <a:r>
              <a:rPr lang="en-US" dirty="0" smtClean="0"/>
              <a:t> asking witnesses not to cooperate</a:t>
            </a:r>
          </a:p>
          <a:p>
            <a:pPr lvl="1"/>
            <a:r>
              <a:rPr lang="en-US" dirty="0" smtClean="0"/>
              <a:t>3.5(a)(5) </a:t>
            </a:r>
            <a:r>
              <a:rPr lang="mr-IN" dirty="0" smtClean="0"/>
              <a:t>–</a:t>
            </a:r>
            <a:r>
              <a:rPr lang="en-US" dirty="0" smtClean="0"/>
              <a:t> certain communications with a juror or prospective juror after discharge</a:t>
            </a:r>
          </a:p>
          <a:p>
            <a:pPr lvl="1"/>
            <a:r>
              <a:rPr lang="en-US" dirty="0" smtClean="0"/>
              <a:t>3.6 </a:t>
            </a:r>
            <a:r>
              <a:rPr lang="mr-IN" dirty="0" smtClean="0"/>
              <a:t>–</a:t>
            </a:r>
            <a:r>
              <a:rPr lang="en-US" dirty="0" smtClean="0"/>
              <a:t> limits certain media statements about lawyer’s court matters</a:t>
            </a:r>
          </a:p>
          <a:p>
            <a:pPr lvl="1"/>
            <a:r>
              <a:rPr lang="en-US" dirty="0" smtClean="0"/>
              <a:t>4.2	-- communications with represented persons</a:t>
            </a:r>
          </a:p>
          <a:p>
            <a:pPr lvl="1"/>
            <a:r>
              <a:rPr lang="en-US" dirty="0" smtClean="0"/>
              <a:t>4.4(a) </a:t>
            </a:r>
            <a:r>
              <a:rPr lang="mr-IN" dirty="0" smtClean="0"/>
              <a:t>–</a:t>
            </a:r>
            <a:r>
              <a:rPr lang="en-US" dirty="0" smtClean="0"/>
              <a:t> certain means that “embarrass” or “burden” a third person</a:t>
            </a:r>
          </a:p>
          <a:p>
            <a:pPr lvl="1"/>
            <a:r>
              <a:rPr lang="en-US" dirty="0" smtClean="0"/>
              <a:t>8.2(a) </a:t>
            </a:r>
            <a:r>
              <a:rPr lang="mr-IN" dirty="0" smtClean="0"/>
              <a:t>–</a:t>
            </a:r>
            <a:r>
              <a:rPr lang="en-US" dirty="0" smtClean="0"/>
              <a:t> statements about judges</a:t>
            </a:r>
          </a:p>
          <a:p>
            <a:pPr lvl="1"/>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10</a:t>
            </a:fld>
            <a:endParaRPr lang="en-US"/>
          </a:p>
        </p:txBody>
      </p:sp>
    </p:spTree>
    <p:extLst>
      <p:ext uri="{BB962C8B-B14F-4D97-AF65-F5344CB8AC3E}">
        <p14:creationId xmlns:p14="http://schemas.microsoft.com/office/powerpoint/2010/main" val="1796854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Events That an Investigation May Find That May Justify Discipline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Giuliani suggested </a:t>
            </a:r>
            <a:r>
              <a:rPr lang="en-US" dirty="0" smtClean="0">
                <a:solidFill>
                  <a:srgbClr val="FF0000"/>
                </a:solidFill>
              </a:rPr>
              <a:t>“trial by combat” </a:t>
            </a:r>
            <a:r>
              <a:rPr lang="en-US" dirty="0" smtClean="0"/>
              <a:t>to an audience that then invaded the Capitol</a:t>
            </a:r>
          </a:p>
          <a:p>
            <a:pPr lvl="1"/>
            <a:r>
              <a:rPr lang="en-US" dirty="0" smtClean="0"/>
              <a:t>Speaking to a volatile crowd of thousands near the White House on Wednesday, Giuliani said: “If we’re wrong, we will be made fools of, but if we’re right, a lot of them will go to jail. So let’s have trial by combat!”</a:t>
            </a:r>
          </a:p>
          <a:p>
            <a:r>
              <a:rPr lang="en-US" dirty="0" smtClean="0"/>
              <a:t>Giuliani oversaw the president’s unsuccessful effort to overturn election results. Trump lost some 60 cases. </a:t>
            </a:r>
          </a:p>
          <a:p>
            <a:pPr marL="342900" lvl="1" indent="-342900">
              <a:buFont typeface="Arial"/>
              <a:buChar char="•"/>
            </a:pPr>
            <a:r>
              <a:rPr lang="en-US" dirty="0" smtClean="0"/>
              <a:t>Exploiting his prominence, Giuliani repeatedly alleged that the election was stolen through fraud and other illegal conduct, thereby casting doubt on the legitimacy of Biden’s victory </a:t>
            </a:r>
            <a:r>
              <a:rPr lang="mr-IN" dirty="0" smtClean="0"/>
              <a:t>–</a:t>
            </a:r>
            <a:r>
              <a:rPr lang="en-US" dirty="0" smtClean="0"/>
              <a:t> and he still does. </a:t>
            </a:r>
          </a:p>
          <a:p>
            <a:pPr marL="742950" lvl="2" indent="-342900"/>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103FEC9-8F97-924A-8C26-8F223B20F599}" type="slidenum">
              <a:rPr lang="en-US" smtClean="0"/>
              <a:t>11</a:t>
            </a:fld>
            <a:endParaRPr lang="en-US"/>
          </a:p>
        </p:txBody>
      </p:sp>
    </p:spTree>
    <p:extLst>
      <p:ext uri="{BB962C8B-B14F-4D97-AF65-F5344CB8AC3E}">
        <p14:creationId xmlns:p14="http://schemas.microsoft.com/office/powerpoint/2010/main" val="382450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LDAD Complaint</a:t>
            </a:r>
            <a:endParaRPr lang="en-US" dirty="0"/>
          </a:p>
        </p:txBody>
      </p:sp>
      <p:sp>
        <p:nvSpPr>
          <p:cNvPr id="3" name="Content Placeholder 2"/>
          <p:cNvSpPr>
            <a:spLocks noGrp="1"/>
          </p:cNvSpPr>
          <p:nvPr>
            <p:ph idx="1"/>
          </p:nvPr>
        </p:nvSpPr>
        <p:spPr/>
        <p:txBody>
          <a:bodyPr/>
          <a:lstStyle/>
          <a:p>
            <a:r>
              <a:rPr lang="en-US" dirty="0" smtClean="0"/>
              <a:t>On January 28, on Steve </a:t>
            </a:r>
            <a:r>
              <a:rPr lang="en-US" dirty="0" err="1" smtClean="0"/>
              <a:t>Bannon’s</a:t>
            </a:r>
            <a:r>
              <a:rPr lang="en-US" dirty="0" smtClean="0"/>
              <a:t> podcast, Giuliani “alleged that </a:t>
            </a:r>
            <a:r>
              <a:rPr lang="en-US" dirty="0" smtClean="0">
                <a:solidFill>
                  <a:srgbClr val="C0504D"/>
                </a:solidFill>
              </a:rPr>
              <a:t>the Lincoln Project clandestinely helped to organize the January attack </a:t>
            </a:r>
            <a:r>
              <a:rPr lang="en-US" dirty="0" smtClean="0"/>
              <a:t>on the U.S. Capitol in order to hurt Mr. Trump.” Giuliani “claimed that he was relying on </a:t>
            </a:r>
            <a:r>
              <a:rPr lang="en-US" dirty="0" smtClean="0">
                <a:solidFill>
                  <a:srgbClr val="C0504D"/>
                </a:solidFill>
              </a:rPr>
              <a:t>sources he could not name.</a:t>
            </a:r>
            <a:r>
              <a:rPr lang="en-US" dirty="0" smtClean="0"/>
              <a:t>”</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12</a:t>
            </a:fld>
            <a:endParaRPr lang="en-US"/>
          </a:p>
        </p:txBody>
      </p:sp>
    </p:spTree>
    <p:extLst>
      <p:ext uri="{BB962C8B-B14F-4D97-AF65-F5344CB8AC3E}">
        <p14:creationId xmlns:p14="http://schemas.microsoft.com/office/powerpoint/2010/main" val="2379665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N.Y. Rules Giuliani May Have Violated</a:t>
            </a:r>
            <a:br>
              <a:rPr lang="en-US" sz="3200" dirty="0" smtClean="0"/>
            </a:br>
            <a:r>
              <a:rPr lang="en-US" sz="3200" dirty="0" smtClean="0">
                <a:solidFill>
                  <a:srgbClr val="FF0000"/>
                </a:solidFill>
              </a:rPr>
              <a:t>Depending</a:t>
            </a:r>
            <a:r>
              <a:rPr lang="en-US" sz="3200" dirty="0" smtClean="0"/>
              <a:t> on What the Facts Show (partial list)</a:t>
            </a:r>
            <a:endParaRPr lang="en-US" sz="3200" dirty="0"/>
          </a:p>
        </p:txBody>
      </p:sp>
      <p:sp>
        <p:nvSpPr>
          <p:cNvPr id="3" name="Content Placeholder 2"/>
          <p:cNvSpPr>
            <a:spLocks noGrp="1"/>
          </p:cNvSpPr>
          <p:nvPr>
            <p:ph idx="1"/>
          </p:nvPr>
        </p:nvSpPr>
        <p:spPr/>
        <p:txBody>
          <a:bodyPr>
            <a:normAutofit fontScale="85000" lnSpcReduction="20000"/>
          </a:bodyPr>
          <a:lstStyle/>
          <a:p>
            <a:r>
              <a:rPr lang="en-US" dirty="0" smtClean="0"/>
              <a:t>“A lawyer shall not</a:t>
            </a:r>
            <a:r>
              <a:rPr lang="mr-IN" dirty="0" smtClean="0"/>
              <a:t>…</a:t>
            </a:r>
            <a:r>
              <a:rPr lang="en-US" dirty="0" smtClean="0"/>
              <a:t>engage in any other conduct that adversely reflects on the lawyer’s </a:t>
            </a:r>
            <a:r>
              <a:rPr lang="en-US" dirty="0" smtClean="0">
                <a:solidFill>
                  <a:srgbClr val="FF0000"/>
                </a:solidFill>
              </a:rPr>
              <a:t>fitness</a:t>
            </a:r>
            <a:r>
              <a:rPr lang="en-US" dirty="0" smtClean="0"/>
              <a:t> as a lawyer.” 8.4(h)</a:t>
            </a:r>
          </a:p>
          <a:p>
            <a:r>
              <a:rPr lang="en-US" dirty="0" smtClean="0"/>
              <a:t>“A lawyer shall not bring</a:t>
            </a:r>
            <a:r>
              <a:rPr lang="mr-IN" dirty="0" smtClean="0"/>
              <a:t>…</a:t>
            </a:r>
            <a:r>
              <a:rPr lang="en-US" dirty="0" smtClean="0"/>
              <a:t>a proceeding</a:t>
            </a:r>
            <a:r>
              <a:rPr lang="mr-IN" dirty="0" smtClean="0"/>
              <a:t>…</a:t>
            </a:r>
            <a:r>
              <a:rPr lang="en-US" dirty="0" smtClean="0"/>
              <a:t>unless there is a basis in law and fact for doing so that is not frivolous.”</a:t>
            </a:r>
          </a:p>
          <a:p>
            <a:pPr lvl="1"/>
            <a:r>
              <a:rPr lang="en-US" dirty="0" smtClean="0"/>
              <a:t>Conduct is frivolous if the lawyer “knowingly advances a claim</a:t>
            </a:r>
            <a:r>
              <a:rPr lang="mr-IN" dirty="0" smtClean="0"/>
              <a:t>…</a:t>
            </a:r>
            <a:r>
              <a:rPr lang="en-US" dirty="0" smtClean="0"/>
              <a:t>that is unwarranted under existing law</a:t>
            </a:r>
            <a:r>
              <a:rPr lang="mr-IN" dirty="0" smtClean="0"/>
              <a:t>…</a:t>
            </a:r>
            <a:endParaRPr lang="en-US" dirty="0" smtClean="0"/>
          </a:p>
          <a:p>
            <a:pPr lvl="1"/>
            <a:r>
              <a:rPr lang="en-US" dirty="0" smtClean="0"/>
              <a:t>The conduct has no reasonable purpose other than to delay or prolong the resolution of litigation</a:t>
            </a:r>
            <a:r>
              <a:rPr lang="mr-IN" dirty="0" smtClean="0"/>
              <a:t>…</a:t>
            </a:r>
            <a:r>
              <a:rPr lang="en-US" dirty="0" smtClean="0"/>
              <a:t>or serves </a:t>
            </a:r>
            <a:r>
              <a:rPr lang="en-US" dirty="0" smtClean="0">
                <a:solidFill>
                  <a:srgbClr val="C0504D"/>
                </a:solidFill>
              </a:rPr>
              <a:t>merely to harass or maliciously injure another</a:t>
            </a:r>
            <a:r>
              <a:rPr lang="en-US" dirty="0" smtClean="0"/>
              <a:t>; </a:t>
            </a:r>
            <a:r>
              <a:rPr lang="en-US" b="1" dirty="0" smtClean="0"/>
              <a:t>or</a:t>
            </a:r>
          </a:p>
          <a:p>
            <a:pPr lvl="1"/>
            <a:r>
              <a:rPr lang="en-US" dirty="0" smtClean="0"/>
              <a:t>The lawyer “knowingly asserts material factual statements that are false.” Rule 3.1.</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13</a:t>
            </a:fld>
            <a:endParaRPr lang="en-US"/>
          </a:p>
        </p:txBody>
      </p:sp>
    </p:spTree>
    <p:extLst>
      <p:ext uri="{BB962C8B-B14F-4D97-AF65-F5344CB8AC3E}">
        <p14:creationId xmlns:p14="http://schemas.microsoft.com/office/powerpoint/2010/main" val="2793024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N.Y. Rules Giuliani May Have Violated</a:t>
            </a:r>
          </a:p>
        </p:txBody>
      </p:sp>
      <p:sp>
        <p:nvSpPr>
          <p:cNvPr id="3" name="Content Placeholder 2"/>
          <p:cNvSpPr>
            <a:spLocks noGrp="1"/>
          </p:cNvSpPr>
          <p:nvPr>
            <p:ph idx="1"/>
          </p:nvPr>
        </p:nvSpPr>
        <p:spPr/>
        <p:txBody>
          <a:bodyPr>
            <a:normAutofit/>
          </a:bodyPr>
          <a:lstStyle/>
          <a:p>
            <a:r>
              <a:rPr lang="en-US" dirty="0" smtClean="0"/>
              <a:t>“A lawyer</a:t>
            </a:r>
            <a:r>
              <a:rPr lang="mr-IN" dirty="0" smtClean="0"/>
              <a:t>…</a:t>
            </a:r>
            <a:r>
              <a:rPr lang="en-US" dirty="0" smtClean="0"/>
              <a:t>shall not</a:t>
            </a:r>
            <a:r>
              <a:rPr lang="mr-IN" dirty="0" smtClean="0"/>
              <a:t>…</a:t>
            </a:r>
            <a:endParaRPr lang="en-US" dirty="0"/>
          </a:p>
          <a:p>
            <a:pPr lvl="1"/>
            <a:r>
              <a:rPr lang="en-US" dirty="0" smtClean="0"/>
              <a:t>engage in conduct involving dishonesty</a:t>
            </a:r>
            <a:r>
              <a:rPr lang="mr-IN" dirty="0" smtClean="0"/>
              <a:t>…</a:t>
            </a:r>
            <a:r>
              <a:rPr lang="en-US" dirty="0" smtClean="0"/>
              <a:t>deceit or misrepresentation</a:t>
            </a:r>
            <a:r>
              <a:rPr lang="en-US" dirty="0"/>
              <a:t>;</a:t>
            </a:r>
            <a:endParaRPr lang="en-US" dirty="0" smtClean="0"/>
          </a:p>
          <a:p>
            <a:pPr lvl="1"/>
            <a:r>
              <a:rPr lang="en-US" dirty="0"/>
              <a:t>e</a:t>
            </a:r>
            <a:r>
              <a:rPr lang="en-US" dirty="0" smtClean="0"/>
              <a:t>ngage in conduct that is prejudicial to the administration of justice.” Rule 8.4(c d).</a:t>
            </a:r>
          </a:p>
          <a:p>
            <a:r>
              <a:rPr lang="en-US" dirty="0" smtClean="0"/>
              <a:t>Can a lawyer lie to the public on behalf of a client? </a:t>
            </a:r>
          </a:p>
          <a:p>
            <a:pPr lvl="1"/>
            <a:r>
              <a:rPr lang="en-US" dirty="0" smtClean="0"/>
              <a:t>“My client looks forward to proving her innocence” (not).</a:t>
            </a:r>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14</a:t>
            </a:fld>
            <a:endParaRPr lang="en-US"/>
          </a:p>
        </p:txBody>
      </p:sp>
    </p:spTree>
    <p:extLst>
      <p:ext uri="{BB962C8B-B14F-4D97-AF65-F5344CB8AC3E}">
        <p14:creationId xmlns:p14="http://schemas.microsoft.com/office/powerpoint/2010/main" val="1248257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 R. Civ. Pr. 11</a:t>
            </a:r>
            <a:endParaRPr lang="en-US" dirty="0"/>
          </a:p>
        </p:txBody>
      </p:sp>
      <p:sp>
        <p:nvSpPr>
          <p:cNvPr id="3" name="Content Placeholder 2"/>
          <p:cNvSpPr>
            <a:spLocks noGrp="1"/>
          </p:cNvSpPr>
          <p:nvPr>
            <p:ph idx="1"/>
          </p:nvPr>
        </p:nvSpPr>
        <p:spPr/>
        <p:txBody>
          <a:bodyPr>
            <a:normAutofit fontScale="62500" lnSpcReduction="20000"/>
          </a:bodyPr>
          <a:lstStyle/>
          <a:p>
            <a:r>
              <a:rPr lang="en-US" dirty="0"/>
              <a:t>By presenting to the court a pleading, written motion, or other paper—</a:t>
            </a:r>
            <a:r>
              <a:rPr lang="en-US" dirty="0">
                <a:solidFill>
                  <a:srgbClr val="C0504D"/>
                </a:solidFill>
              </a:rPr>
              <a:t>whether by signing, filing, submitting, or later advocating it</a:t>
            </a:r>
            <a:r>
              <a:rPr lang="en-US" dirty="0"/>
              <a:t>—an attorney </a:t>
            </a:r>
            <a:r>
              <a:rPr lang="mr-IN" dirty="0" smtClean="0"/>
              <a:t>…</a:t>
            </a:r>
            <a:r>
              <a:rPr lang="en-US" dirty="0" smtClean="0"/>
              <a:t>certifies </a:t>
            </a:r>
            <a:r>
              <a:rPr lang="en-US" dirty="0"/>
              <a:t>that to the best of the person's knowledge, information, and belief, formed after an inquiry reasonable under the circumstances:</a:t>
            </a:r>
          </a:p>
          <a:p>
            <a:endParaRPr lang="en-US" dirty="0"/>
          </a:p>
          <a:p>
            <a:pPr lvl="1"/>
            <a:r>
              <a:rPr lang="en-US" dirty="0"/>
              <a:t>(1) it </a:t>
            </a:r>
            <a:r>
              <a:rPr lang="en-US" dirty="0">
                <a:solidFill>
                  <a:srgbClr val="C0504D"/>
                </a:solidFill>
              </a:rPr>
              <a:t>is not being presented for any improper purpose, such as to harass, cause unnecessary delay,</a:t>
            </a:r>
            <a:r>
              <a:rPr lang="en-US" dirty="0"/>
              <a:t> or needlessly increase the cost of litigation;</a:t>
            </a:r>
          </a:p>
          <a:p>
            <a:endParaRPr lang="en-US" dirty="0"/>
          </a:p>
          <a:p>
            <a:pPr lvl="1"/>
            <a:r>
              <a:rPr lang="en-US" dirty="0"/>
              <a:t>(2) the claims, defenses, and other legal contentions are warranted by existing law or by a </a:t>
            </a:r>
            <a:r>
              <a:rPr lang="en-US" dirty="0" err="1"/>
              <a:t>nonfrivolous</a:t>
            </a:r>
            <a:r>
              <a:rPr lang="en-US" dirty="0"/>
              <a:t> argument for extending, modifying, or reversing existing law or for establishing new law;</a:t>
            </a:r>
          </a:p>
          <a:p>
            <a:endParaRPr lang="en-US" dirty="0"/>
          </a:p>
          <a:p>
            <a:pPr lvl="1"/>
            <a:r>
              <a:rPr lang="en-US" dirty="0"/>
              <a:t>(3) the factual contentions have evidentiary support or, if specifically so identified, will likely have evidentiary support after a reasonable opportunity for further investigation or discovery;</a:t>
            </a:r>
          </a:p>
        </p:txBody>
      </p:sp>
      <p:sp>
        <p:nvSpPr>
          <p:cNvPr id="4" name="Slide Number Placeholder 3"/>
          <p:cNvSpPr>
            <a:spLocks noGrp="1"/>
          </p:cNvSpPr>
          <p:nvPr>
            <p:ph type="sldNum" sz="quarter" idx="12"/>
          </p:nvPr>
        </p:nvSpPr>
        <p:spPr/>
        <p:txBody>
          <a:bodyPr/>
          <a:lstStyle/>
          <a:p>
            <a:fld id="{D103FEC9-8F97-924A-8C26-8F223B20F599}" type="slidenum">
              <a:rPr lang="en-US" smtClean="0"/>
              <a:t>15</a:t>
            </a:fld>
            <a:endParaRPr lang="en-US"/>
          </a:p>
        </p:txBody>
      </p:sp>
    </p:spTree>
    <p:extLst>
      <p:ext uri="{BB962C8B-B14F-4D97-AF65-F5344CB8AC3E}">
        <p14:creationId xmlns:p14="http://schemas.microsoft.com/office/powerpoint/2010/main" val="675920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Should the Committee’s Response Be Public?</a:t>
            </a:r>
            <a:br>
              <a:rPr lang="en-US" sz="3200" dirty="0" smtClean="0"/>
            </a:br>
            <a:r>
              <a:rPr lang="en-US" sz="3200" dirty="0" smtClean="0"/>
              <a:t>Should There Be an “Interim Suspension?”</a:t>
            </a:r>
            <a:endParaRPr lang="en-US" sz="3200" dirty="0"/>
          </a:p>
        </p:txBody>
      </p:sp>
      <p:sp>
        <p:nvSpPr>
          <p:cNvPr id="3" name="Content Placeholder 2"/>
          <p:cNvSpPr>
            <a:spLocks noGrp="1"/>
          </p:cNvSpPr>
          <p:nvPr>
            <p:ph idx="1"/>
          </p:nvPr>
        </p:nvSpPr>
        <p:spPr/>
        <p:txBody>
          <a:bodyPr>
            <a:normAutofit/>
          </a:bodyPr>
          <a:lstStyle/>
          <a:p>
            <a:r>
              <a:rPr lang="en-US" dirty="0" smtClean="0"/>
              <a:t>Section 90(10) of the Judiciary Law makes discipline confidential unless and until the court orders public discipline. </a:t>
            </a:r>
          </a:p>
          <a:p>
            <a:pPr lvl="1"/>
            <a:r>
              <a:rPr lang="en-US" dirty="0" smtClean="0"/>
              <a:t>But the court may make the process or part of it public and do so without notice to the respondent.</a:t>
            </a:r>
          </a:p>
          <a:p>
            <a:pPr lvl="1"/>
            <a:r>
              <a:rPr lang="en-US" dirty="0" smtClean="0"/>
              <a:t>Letter from the Reporters Committee for Freedom of the Press</a:t>
            </a:r>
          </a:p>
          <a:p>
            <a:pPr lvl="1"/>
            <a:r>
              <a:rPr lang="en-US" dirty="0" smtClean="0">
                <a:solidFill>
                  <a:srgbClr val="C0504D"/>
                </a:solidFill>
              </a:rPr>
              <a:t>Matter of Roy M. Cohn </a:t>
            </a:r>
            <a:r>
              <a:rPr lang="en-US" dirty="0" smtClean="0"/>
              <a:t>(1</a:t>
            </a:r>
            <a:r>
              <a:rPr lang="en-US" baseline="30000" dirty="0" smtClean="0"/>
              <a:t>st</a:t>
            </a:r>
            <a:r>
              <a:rPr lang="en-US" dirty="0" smtClean="0"/>
              <a:t> Dep’t App. Div. 1985)</a:t>
            </a:r>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16</a:t>
            </a:fld>
            <a:endParaRPr lang="en-US"/>
          </a:p>
        </p:txBody>
      </p:sp>
    </p:spTree>
    <p:extLst>
      <p:ext uri="{BB962C8B-B14F-4D97-AF65-F5344CB8AC3E}">
        <p14:creationId xmlns:p14="http://schemas.microsoft.com/office/powerpoint/2010/main" val="3618579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Matter of Cohn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“When </a:t>
            </a:r>
            <a:r>
              <a:rPr lang="en-US" dirty="0"/>
              <a:t>it is shown that a respondent in a pending disciplinary proceeding </a:t>
            </a:r>
            <a:r>
              <a:rPr lang="en-US" dirty="0">
                <a:solidFill>
                  <a:srgbClr val="C0504D"/>
                </a:solidFill>
              </a:rPr>
              <a:t>has publicly accused the disciplinary instrumentality of this Court of having been constituted of incompetents who prosecuted him for a political purpose, upon meritless charges, with the intent of “smearing” him, </a:t>
            </a:r>
            <a:r>
              <a:rPr lang="en-US" dirty="0"/>
              <a:t>all of which respondent Cohn uttered in The Times' July 11 article, good cause has been proved for entry of an order opening the records of that proceeding for public </a:t>
            </a:r>
            <a:r>
              <a:rPr lang="en-US" dirty="0" smtClean="0"/>
              <a:t>examination</a:t>
            </a:r>
            <a:r>
              <a:rPr lang="mr-IN" dirty="0" smtClean="0"/>
              <a:t>…</a:t>
            </a:r>
            <a:r>
              <a:rPr lang="en-US" dirty="0" smtClean="0"/>
              <a:t>.</a:t>
            </a:r>
          </a:p>
          <a:p>
            <a:r>
              <a:rPr lang="en-US" dirty="0" smtClean="0"/>
              <a:t>“In </a:t>
            </a:r>
            <a:r>
              <a:rPr lang="en-US" dirty="0"/>
              <a:t>short, respondent Cohn may not both publicly attack the Committee panel for having corruptly prosecuted him, and closet from public view the record of the proceeding before the Committee</a:t>
            </a:r>
            <a:r>
              <a:rPr lang="en-US" dirty="0" smtClean="0"/>
              <a:t>.”</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17</a:t>
            </a:fld>
            <a:endParaRPr lang="en-US"/>
          </a:p>
        </p:txBody>
      </p:sp>
    </p:spTree>
    <p:extLst>
      <p:ext uri="{BB962C8B-B14F-4D97-AF65-F5344CB8AC3E}">
        <p14:creationId xmlns:p14="http://schemas.microsoft.com/office/powerpoint/2010/main" val="459561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Should There Be an “Interim Suspension?”</a:t>
            </a:r>
          </a:p>
        </p:txBody>
      </p:sp>
      <p:sp>
        <p:nvSpPr>
          <p:cNvPr id="3" name="Content Placeholder 2"/>
          <p:cNvSpPr>
            <a:spLocks noGrp="1"/>
          </p:cNvSpPr>
          <p:nvPr>
            <p:ph idx="1"/>
          </p:nvPr>
        </p:nvSpPr>
        <p:spPr/>
        <p:txBody>
          <a:bodyPr>
            <a:normAutofit lnSpcReduction="10000"/>
          </a:bodyPr>
          <a:lstStyle/>
          <a:p>
            <a:r>
              <a:rPr lang="en-US" dirty="0"/>
              <a:t>Section 1240.9 of the Appellate Division rules.</a:t>
            </a:r>
          </a:p>
          <a:p>
            <a:pPr lvl="1"/>
            <a:r>
              <a:rPr lang="en-US" dirty="0"/>
              <a:t>A respondent may be suspended from practice on an interim basis during the pendency of an investigation or proceeding on application or motion of a Committee, following personal service upon the respondent</a:t>
            </a:r>
            <a:r>
              <a:rPr lang="mr-IN" dirty="0"/>
              <a:t>…</a:t>
            </a:r>
            <a:r>
              <a:rPr lang="en-US" dirty="0"/>
              <a:t>upon </a:t>
            </a:r>
            <a:r>
              <a:rPr lang="en-US" b="1" dirty="0"/>
              <a:t>a finding by the Court that the respondent has engaged in conduct immediately threatening the public interest</a:t>
            </a:r>
            <a:r>
              <a:rPr lang="en-US" dirty="0"/>
              <a:t>. Such a finding may be based upon</a:t>
            </a:r>
            <a:r>
              <a:rPr lang="mr-IN" dirty="0"/>
              <a:t>…</a:t>
            </a:r>
            <a:r>
              <a:rPr lang="en-US" dirty="0"/>
              <a:t>(5) other </a:t>
            </a:r>
            <a:r>
              <a:rPr lang="en-US" b="1" dirty="0"/>
              <a:t>uncontroverted</a:t>
            </a:r>
            <a:r>
              <a:rPr lang="en-US" dirty="0"/>
              <a:t> evidence of professional misconduct.</a:t>
            </a:r>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18</a:t>
            </a:fld>
            <a:endParaRPr lang="en-US"/>
          </a:p>
        </p:txBody>
      </p:sp>
    </p:spTree>
    <p:extLst>
      <p:ext uri="{BB962C8B-B14F-4D97-AF65-F5344CB8AC3E}">
        <p14:creationId xmlns:p14="http://schemas.microsoft.com/office/powerpoint/2010/main" val="616692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Lawyer Discipline in NY</a:t>
            </a:r>
            <a:endParaRPr lang="en-US" dirty="0"/>
          </a:p>
        </p:txBody>
      </p:sp>
      <p:sp>
        <p:nvSpPr>
          <p:cNvPr id="3" name="Content Placeholder 2"/>
          <p:cNvSpPr>
            <a:spLocks noGrp="1"/>
          </p:cNvSpPr>
          <p:nvPr>
            <p:ph idx="1"/>
          </p:nvPr>
        </p:nvSpPr>
        <p:spPr/>
        <p:txBody>
          <a:bodyPr/>
          <a:lstStyle/>
          <a:p>
            <a:r>
              <a:rPr lang="en-US" dirty="0" smtClean="0"/>
              <a:t>It matters where you practice.</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19</a:t>
            </a:fld>
            <a:endParaRPr lang="en-US"/>
          </a:p>
        </p:txBody>
      </p:sp>
    </p:spTree>
    <p:extLst>
      <p:ext uri="{BB962C8B-B14F-4D97-AF65-F5344CB8AC3E}">
        <p14:creationId xmlns:p14="http://schemas.microsoft.com/office/powerpoint/2010/main" val="95463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Timed Agenda</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t>10:30-10:35: 		Introduction</a:t>
            </a:r>
          </a:p>
          <a:p>
            <a:pPr marL="0" indent="0">
              <a:buNone/>
            </a:pPr>
            <a:r>
              <a:rPr lang="en-US" sz="2400" dirty="0" smtClean="0"/>
              <a:t>10:35-10:55:		Disciplinary Complaints Naming Giuliani</a:t>
            </a:r>
            <a:endParaRPr lang="en-US" sz="2400" dirty="0"/>
          </a:p>
          <a:p>
            <a:pPr marL="0" indent="0">
              <a:buNone/>
            </a:pPr>
            <a:r>
              <a:rPr lang="en-US" sz="2400" dirty="0" smtClean="0"/>
              <a:t>10:55-11:20:		Lawsuits Naming Giuliani and Others</a:t>
            </a:r>
          </a:p>
          <a:p>
            <a:pPr marL="0" indent="0">
              <a:buNone/>
            </a:pPr>
            <a:r>
              <a:rPr lang="en-US" sz="2400" dirty="0" smtClean="0"/>
              <a:t>11:20-11:30		Times v. Sullivan and the Litigation Privilege</a:t>
            </a:r>
          </a:p>
          <a:p>
            <a:pPr marL="114300" indent="0">
              <a:buNone/>
            </a:pPr>
            <a:endParaRPr lang="en-US" sz="2400" dirty="0" smtClean="0"/>
          </a:p>
        </p:txBody>
      </p:sp>
      <p:sp>
        <p:nvSpPr>
          <p:cNvPr id="4" name="Slide Number Placeholder 3"/>
          <p:cNvSpPr>
            <a:spLocks noGrp="1"/>
          </p:cNvSpPr>
          <p:nvPr>
            <p:ph type="sldNum" sz="quarter" idx="12"/>
          </p:nvPr>
        </p:nvSpPr>
        <p:spPr/>
        <p:txBody>
          <a:bodyPr/>
          <a:lstStyle/>
          <a:p>
            <a:fld id="{D103FEC9-8F97-924A-8C26-8F223B20F599}" type="slidenum">
              <a:rPr lang="en-US" smtClean="0"/>
              <a:t>2</a:t>
            </a:fld>
            <a:endParaRPr lang="en-US"/>
          </a:p>
        </p:txBody>
      </p:sp>
    </p:spTree>
    <p:extLst>
      <p:ext uri="{BB962C8B-B14F-4D97-AF65-F5344CB8AC3E}">
        <p14:creationId xmlns:p14="http://schemas.microsoft.com/office/powerpoint/2010/main" val="3107783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Dominion v. Giuliani*</a:t>
            </a:r>
            <a:br>
              <a:rPr lang="en-US" dirty="0" smtClean="0"/>
            </a:br>
            <a:r>
              <a:rPr lang="en-US" dirty="0" smtClean="0"/>
              <a:t>$1.3B Damages Claimed</a:t>
            </a:r>
            <a:endParaRPr lang="en-US" dirty="0"/>
          </a:p>
        </p:txBody>
      </p:sp>
      <p:sp>
        <p:nvSpPr>
          <p:cNvPr id="6" name="Subtitle 5"/>
          <p:cNvSpPr>
            <a:spLocks noGrp="1"/>
          </p:cNvSpPr>
          <p:nvPr>
            <p:ph type="subTitle" idx="1"/>
          </p:nvPr>
        </p:nvSpPr>
        <p:spPr/>
        <p:txBody>
          <a:bodyPr>
            <a:normAutofit fontScale="70000" lnSpcReduction="20000"/>
          </a:bodyPr>
          <a:lstStyle/>
          <a:p>
            <a:r>
              <a:rPr lang="en-US" dirty="0" smtClean="0"/>
              <a:t>D.D.C. 2021</a:t>
            </a:r>
          </a:p>
          <a:p>
            <a:r>
              <a:rPr lang="en-US" dirty="0" smtClean="0"/>
              <a:t>Complaint On Line</a:t>
            </a:r>
          </a:p>
          <a:p>
            <a:r>
              <a:rPr lang="en-US" sz="2400" dirty="0" smtClean="0"/>
              <a:t>*</a:t>
            </a:r>
            <a:r>
              <a:rPr lang="en-US" sz="2400" dirty="0" err="1" smtClean="0"/>
              <a:t>Smartmatic</a:t>
            </a:r>
            <a:r>
              <a:rPr lang="en-US" sz="2400" dirty="0" smtClean="0"/>
              <a:t> later filed a $2.7B </a:t>
            </a:r>
            <a:r>
              <a:rPr lang="en-US" sz="2400" dirty="0"/>
              <a:t>defamation </a:t>
            </a:r>
            <a:r>
              <a:rPr lang="en-US" sz="2400" dirty="0" smtClean="0"/>
              <a:t>case in </a:t>
            </a:r>
            <a:r>
              <a:rPr lang="en-US" sz="2400" dirty="0"/>
              <a:t>N.Y. </a:t>
            </a:r>
            <a:r>
              <a:rPr lang="en-US" sz="2400" dirty="0" smtClean="0"/>
              <a:t>State </a:t>
            </a:r>
            <a:r>
              <a:rPr lang="en-US" sz="2400" dirty="0"/>
              <a:t>court </a:t>
            </a:r>
            <a:r>
              <a:rPr lang="en-US" sz="2400" dirty="0" smtClean="0"/>
              <a:t>against Giuliani and Fox, and Fox commentators Lou Dobbs, Jeanine </a:t>
            </a:r>
            <a:r>
              <a:rPr lang="en-US" sz="2400" dirty="0" err="1" smtClean="0"/>
              <a:t>Pirro</a:t>
            </a:r>
            <a:r>
              <a:rPr lang="en-US" sz="2400" dirty="0" smtClean="0"/>
              <a:t>, and others. As of 2/14,  Fox and its commentators have moved to dismiss.</a:t>
            </a:r>
            <a:endParaRPr lang="en-US" sz="2400" dirty="0"/>
          </a:p>
        </p:txBody>
      </p:sp>
      <p:sp>
        <p:nvSpPr>
          <p:cNvPr id="4" name="Slide Number Placeholder 3"/>
          <p:cNvSpPr>
            <a:spLocks noGrp="1"/>
          </p:cNvSpPr>
          <p:nvPr>
            <p:ph type="sldNum" sz="quarter" idx="12"/>
          </p:nvPr>
        </p:nvSpPr>
        <p:spPr/>
        <p:txBody>
          <a:bodyPr/>
          <a:lstStyle/>
          <a:p>
            <a:fld id="{D103FEC9-8F97-924A-8C26-8F223B20F599}" type="slidenum">
              <a:rPr lang="en-US" smtClean="0"/>
              <a:t>20</a:t>
            </a:fld>
            <a:endParaRPr lang="en-US"/>
          </a:p>
        </p:txBody>
      </p:sp>
    </p:spTree>
    <p:extLst>
      <p:ext uri="{BB962C8B-B14F-4D97-AF65-F5344CB8AC3E}">
        <p14:creationId xmlns:p14="http://schemas.microsoft.com/office/powerpoint/2010/main" val="3758340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CNBC</a:t>
            </a:r>
            <a:endParaRPr lang="en-US" dirty="0"/>
          </a:p>
        </p:txBody>
      </p:sp>
      <p:sp>
        <p:nvSpPr>
          <p:cNvPr id="3" name="Content Placeholder 2"/>
          <p:cNvSpPr>
            <a:spLocks noGrp="1"/>
          </p:cNvSpPr>
          <p:nvPr>
            <p:ph idx="1"/>
          </p:nvPr>
        </p:nvSpPr>
        <p:spPr/>
        <p:txBody>
          <a:bodyPr>
            <a:normAutofit fontScale="77500" lnSpcReduction="20000"/>
          </a:bodyPr>
          <a:lstStyle/>
          <a:p>
            <a:r>
              <a:rPr lang="en-US" dirty="0"/>
              <a:t>“While pushing the disinformation campaign that incited death threats and violence and caused hundreds of millions of dollars in damage, </a:t>
            </a:r>
            <a:r>
              <a:rPr lang="en-US" dirty="0">
                <a:solidFill>
                  <a:srgbClr val="C0504D"/>
                </a:solidFill>
              </a:rPr>
              <a:t>Giuliani cashed in by hawking gold coins, supplements, cigars, and protection from ‘</a:t>
            </a:r>
            <a:r>
              <a:rPr lang="en-US" dirty="0" err="1">
                <a:solidFill>
                  <a:srgbClr val="C0504D"/>
                </a:solidFill>
              </a:rPr>
              <a:t>cyberthieves</a:t>
            </a:r>
            <a:r>
              <a:rPr lang="en-US" dirty="0">
                <a:solidFill>
                  <a:srgbClr val="C0504D"/>
                </a:solidFill>
              </a:rPr>
              <a:t>,’” </a:t>
            </a:r>
            <a:r>
              <a:rPr lang="en-US" dirty="0"/>
              <a:t>Dominion legal counsel Thomas Clare said in a statement Monday.</a:t>
            </a:r>
          </a:p>
          <a:p>
            <a:pPr marL="0" indent="0">
              <a:buNone/>
            </a:pPr>
            <a:endParaRPr lang="en-US" dirty="0"/>
          </a:p>
          <a:p>
            <a:r>
              <a:rPr lang="en-US" dirty="0"/>
              <a:t>Dominion accuses Giuliani of promulgating the “Big Lie” that Dominion had tampered with votes to fix the election for Biden, in order to </a:t>
            </a:r>
            <a:r>
              <a:rPr lang="en-US" dirty="0">
                <a:solidFill>
                  <a:srgbClr val="C0504D"/>
                </a:solidFill>
              </a:rPr>
              <a:t>“financially enrich himself</a:t>
            </a:r>
            <a:r>
              <a:rPr lang="en-US" dirty="0"/>
              <a:t>, to maintain and enhance his public profile, and to ingratiate himself to Donald Trump for money and benefits he expected to receive as a result of that association.”</a:t>
            </a:r>
          </a:p>
          <a:p>
            <a:endParaRPr lang="en-US" dirty="0"/>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21</a:t>
            </a:fld>
            <a:endParaRPr lang="en-US"/>
          </a:p>
        </p:txBody>
      </p:sp>
    </p:spTree>
    <p:extLst>
      <p:ext uri="{BB962C8B-B14F-4D97-AF65-F5344CB8AC3E}">
        <p14:creationId xmlns:p14="http://schemas.microsoft.com/office/powerpoint/2010/main" val="3830246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Complaint</a:t>
            </a:r>
            <a:endParaRPr lang="en-US" dirty="0"/>
          </a:p>
        </p:txBody>
      </p:sp>
      <p:sp>
        <p:nvSpPr>
          <p:cNvPr id="3" name="Content Placeholder 2"/>
          <p:cNvSpPr>
            <a:spLocks noGrp="1"/>
          </p:cNvSpPr>
          <p:nvPr>
            <p:ph idx="1"/>
          </p:nvPr>
        </p:nvSpPr>
        <p:spPr/>
        <p:txBody>
          <a:bodyPr>
            <a:normAutofit fontScale="85000" lnSpcReduction="20000"/>
          </a:bodyPr>
          <a:lstStyle/>
          <a:p>
            <a:r>
              <a:rPr lang="en-US" dirty="0"/>
              <a:t>Giuliani also touted his defamatory falsehoods about Dominion </a:t>
            </a:r>
            <a:r>
              <a:rPr lang="en-US" dirty="0">
                <a:solidFill>
                  <a:srgbClr val="C0504D"/>
                </a:solidFill>
              </a:rPr>
              <a:t>while </a:t>
            </a:r>
            <a:r>
              <a:rPr lang="en-US" dirty="0" smtClean="0">
                <a:solidFill>
                  <a:srgbClr val="C0504D"/>
                </a:solidFill>
              </a:rPr>
              <a:t>marketing  gold </a:t>
            </a:r>
            <a:r>
              <a:rPr lang="en-US" dirty="0">
                <a:solidFill>
                  <a:srgbClr val="C0504D"/>
                </a:solidFill>
              </a:rPr>
              <a:t>and silver coins to his viewers, </a:t>
            </a:r>
            <a:r>
              <a:rPr lang="en-US" dirty="0"/>
              <a:t>saying “I accomplished a lot in 2020, exposing the truth,” </a:t>
            </a:r>
            <a:r>
              <a:rPr lang="en-US" dirty="0" smtClean="0"/>
              <a:t>and warning </a:t>
            </a:r>
            <a:r>
              <a:rPr lang="en-US" dirty="0"/>
              <a:t>that “these are uncertain times” and that “[t]he one thing you can count on to protect </a:t>
            </a:r>
            <a:r>
              <a:rPr lang="en-US" dirty="0" smtClean="0"/>
              <a:t>what you </a:t>
            </a:r>
            <a:r>
              <a:rPr lang="en-US" dirty="0"/>
              <a:t>have worked so hard for is physical gold and silver.</a:t>
            </a:r>
            <a:r>
              <a:rPr lang="en-US" dirty="0" smtClean="0"/>
              <a:t>” </a:t>
            </a:r>
          </a:p>
          <a:p>
            <a:r>
              <a:rPr lang="en-US" dirty="0" smtClean="0"/>
              <a:t>He </a:t>
            </a:r>
            <a:r>
              <a:rPr lang="en-US" dirty="0"/>
              <a:t>recommended that his </a:t>
            </a:r>
            <a:r>
              <a:rPr lang="en-US" dirty="0" smtClean="0"/>
              <a:t>viewers buy </a:t>
            </a:r>
            <a:r>
              <a:rPr lang="en-US" dirty="0"/>
              <a:t>gold from “the company you can trust” and told them to “give them a call and tell them </a:t>
            </a:r>
            <a:r>
              <a:rPr lang="en-US" dirty="0" smtClean="0"/>
              <a:t>Rudy sent </a:t>
            </a:r>
            <a:r>
              <a:rPr lang="en-US" dirty="0"/>
              <a:t>you.” And, Giuliani advised, </a:t>
            </a:r>
            <a:r>
              <a:rPr lang="en-US" dirty="0">
                <a:solidFill>
                  <a:srgbClr val="C0504D"/>
                </a:solidFill>
              </a:rPr>
              <a:t>“if you call them right now, they’ll give you up to $1500 of </a:t>
            </a:r>
            <a:r>
              <a:rPr lang="en-US" dirty="0" smtClean="0">
                <a:solidFill>
                  <a:srgbClr val="C0504D"/>
                </a:solidFill>
              </a:rPr>
              <a:t>free silver </a:t>
            </a:r>
            <a:r>
              <a:rPr lang="en-US" dirty="0">
                <a:solidFill>
                  <a:srgbClr val="C0504D"/>
                </a:solidFill>
              </a:rPr>
              <a:t>on your first order.</a:t>
            </a:r>
            <a:r>
              <a:rPr lang="en-US" dirty="0" smtClean="0">
                <a:solidFill>
                  <a:srgbClr val="C0504D"/>
                </a:solidFill>
              </a:rPr>
              <a:t>”</a:t>
            </a:r>
          </a:p>
        </p:txBody>
      </p:sp>
      <p:sp>
        <p:nvSpPr>
          <p:cNvPr id="4" name="Slide Number Placeholder 3"/>
          <p:cNvSpPr>
            <a:spLocks noGrp="1"/>
          </p:cNvSpPr>
          <p:nvPr>
            <p:ph type="sldNum" sz="quarter" idx="12"/>
          </p:nvPr>
        </p:nvSpPr>
        <p:spPr/>
        <p:txBody>
          <a:bodyPr/>
          <a:lstStyle/>
          <a:p>
            <a:fld id="{D103FEC9-8F97-924A-8C26-8F223B20F599}" type="slidenum">
              <a:rPr lang="en-US" smtClean="0"/>
              <a:t>22</a:t>
            </a:fld>
            <a:endParaRPr lang="en-US"/>
          </a:p>
        </p:txBody>
      </p:sp>
    </p:spTree>
    <p:extLst>
      <p:ext uri="{BB962C8B-B14F-4D97-AF65-F5344CB8AC3E}">
        <p14:creationId xmlns:p14="http://schemas.microsoft.com/office/powerpoint/2010/main" val="4220858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stretch>
            <a:fillRect/>
          </a:stretch>
        </p:blipFill>
        <p:spPr>
          <a:xfrm>
            <a:off x="0" y="939800"/>
            <a:ext cx="9144000" cy="4972505"/>
          </a:xfrm>
          <a:prstGeom prst="rect">
            <a:avLst/>
          </a:prstGeom>
        </p:spPr>
      </p:pic>
    </p:spTree>
    <p:extLst>
      <p:ext uri="{BB962C8B-B14F-4D97-AF65-F5344CB8AC3E}">
        <p14:creationId xmlns:p14="http://schemas.microsoft.com/office/powerpoint/2010/main" val="34557545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Dominion v. Giuliani (CNBC)</a:t>
            </a:r>
            <a:endParaRPr lang="en-US" dirty="0"/>
          </a:p>
        </p:txBody>
      </p:sp>
      <p:sp>
        <p:nvSpPr>
          <p:cNvPr id="3" name="Content Placeholder 2"/>
          <p:cNvSpPr>
            <a:spLocks noGrp="1"/>
          </p:cNvSpPr>
          <p:nvPr>
            <p:ph idx="1"/>
          </p:nvPr>
        </p:nvSpPr>
        <p:spPr/>
        <p:txBody>
          <a:bodyPr>
            <a:normAutofit/>
          </a:bodyPr>
          <a:lstStyle/>
          <a:p>
            <a:r>
              <a:rPr lang="en-US" dirty="0"/>
              <a:t>The lawsuit, filed Monday in U.S. District Court in Washington, D.C., seeks more than $1.3 billion in compensatory and punitive damages. Dominion said in the 107-page legal complaint that </a:t>
            </a:r>
            <a:r>
              <a:rPr lang="en-US" dirty="0">
                <a:solidFill>
                  <a:srgbClr val="C0504D"/>
                </a:solidFill>
              </a:rPr>
              <a:t>its employees have been stalked, harassed and threatened as a “direct, foreseeable, and intentional result” of Giuliani’s “viral disinformation campaign.</a:t>
            </a:r>
            <a:r>
              <a:rPr lang="en-US" dirty="0" smtClean="0">
                <a:solidFill>
                  <a:srgbClr val="C0504D"/>
                </a:solidFill>
              </a:rPr>
              <a: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24</a:t>
            </a:fld>
            <a:endParaRPr lang="en-US"/>
          </a:p>
        </p:txBody>
      </p:sp>
    </p:spTree>
    <p:extLst>
      <p:ext uri="{BB962C8B-B14F-4D97-AF65-F5344CB8AC3E}">
        <p14:creationId xmlns:p14="http://schemas.microsoft.com/office/powerpoint/2010/main" val="462072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Venezuelan Connection</a:t>
            </a:r>
            <a:br>
              <a:rPr lang="en-US" dirty="0" smtClean="0"/>
            </a:br>
            <a:r>
              <a:rPr lang="en-US" dirty="0" smtClean="0"/>
              <a:t>(from the complaint)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Giuliani </a:t>
            </a:r>
            <a:r>
              <a:rPr lang="en-US" dirty="0"/>
              <a:t>gave a televised interview on Lou Dobbs Tonight, </a:t>
            </a:r>
            <a:r>
              <a:rPr lang="en-US" dirty="0" smtClean="0"/>
              <a:t>falsely telling </a:t>
            </a:r>
            <a:r>
              <a:rPr lang="en-US" dirty="0"/>
              <a:t>a global audience that </a:t>
            </a:r>
            <a:r>
              <a:rPr lang="en-US" dirty="0">
                <a:solidFill>
                  <a:srgbClr val="C0504D"/>
                </a:solidFill>
              </a:rPr>
              <a:t>Dominion is owned by </a:t>
            </a:r>
            <a:r>
              <a:rPr lang="en-US" dirty="0" err="1">
                <a:solidFill>
                  <a:srgbClr val="C0504D"/>
                </a:solidFill>
              </a:rPr>
              <a:t>Smartmatic</a:t>
            </a:r>
            <a:r>
              <a:rPr lang="en-US" dirty="0">
                <a:solidFill>
                  <a:srgbClr val="C0504D"/>
                </a:solidFill>
              </a:rPr>
              <a:t> and that </a:t>
            </a:r>
            <a:r>
              <a:rPr lang="en-US" dirty="0" err="1">
                <a:solidFill>
                  <a:srgbClr val="C0504D"/>
                </a:solidFill>
              </a:rPr>
              <a:t>Smartmatic</a:t>
            </a:r>
            <a:r>
              <a:rPr lang="en-US" dirty="0">
                <a:solidFill>
                  <a:srgbClr val="C0504D"/>
                </a:solidFill>
              </a:rPr>
              <a:t> was </a:t>
            </a:r>
            <a:r>
              <a:rPr lang="en-US" dirty="0" smtClean="0">
                <a:solidFill>
                  <a:srgbClr val="C0504D"/>
                </a:solidFill>
              </a:rPr>
              <a:t>formed “</a:t>
            </a:r>
            <a:r>
              <a:rPr lang="en-US" dirty="0">
                <a:solidFill>
                  <a:srgbClr val="C0504D"/>
                </a:solidFill>
              </a:rPr>
              <a:t>in order to fix elections” by “three Venezuelans who were very close to … the dictator </a:t>
            </a:r>
            <a:r>
              <a:rPr lang="en-US" dirty="0" smtClean="0">
                <a:solidFill>
                  <a:srgbClr val="C0504D"/>
                </a:solidFill>
              </a:rPr>
              <a:t>Chávez of </a:t>
            </a:r>
            <a:r>
              <a:rPr lang="en-US" dirty="0">
                <a:solidFill>
                  <a:srgbClr val="C0504D"/>
                </a:solidFill>
              </a:rPr>
              <a:t>Venezuela.” </a:t>
            </a:r>
            <a:r>
              <a:rPr lang="en-US" dirty="0"/>
              <a:t>He also claimed that “</a:t>
            </a:r>
            <a:r>
              <a:rPr lang="en-US" dirty="0" err="1"/>
              <a:t>Smartmatic</a:t>
            </a:r>
            <a:r>
              <a:rPr lang="en-US" dirty="0"/>
              <a:t>, the company that owns Dominion” was </a:t>
            </a:r>
            <a:r>
              <a:rPr lang="en-US" dirty="0" smtClean="0"/>
              <a:t>being run </a:t>
            </a:r>
            <a:r>
              <a:rPr lang="en-US" dirty="0"/>
              <a:t>by one of the people who was number two or three in </a:t>
            </a:r>
            <a:r>
              <a:rPr lang="en-US" dirty="0">
                <a:solidFill>
                  <a:srgbClr val="C0504D"/>
                </a:solidFill>
              </a:rPr>
              <a:t>George Soros’s</a:t>
            </a:r>
            <a:r>
              <a:rPr lang="en-US" dirty="0"/>
              <a:t> organization</a:t>
            </a:r>
            <a:r>
              <a:rPr lang="en-US" dirty="0" smtClean="0"/>
              <a:t>.</a:t>
            </a:r>
            <a:endParaRPr lang="en-US" dirty="0"/>
          </a:p>
          <a:p>
            <a:r>
              <a:rPr lang="en-US" dirty="0" smtClean="0"/>
              <a:t> The next day</a:t>
            </a:r>
            <a:r>
              <a:rPr lang="en-US" dirty="0"/>
              <a:t>, on his weekday radio show, Giuliani falsely told his audience that “Dominion software </a:t>
            </a:r>
            <a:r>
              <a:rPr lang="en-US" dirty="0" smtClean="0"/>
              <a:t>… really </a:t>
            </a:r>
            <a:r>
              <a:rPr lang="en-US" dirty="0"/>
              <a:t>is Venezuelan … it’s called Smartmatic.</a:t>
            </a:r>
            <a:r>
              <a:rPr lang="en-US" dirty="0" smtClean="0"/>
              <a:t>” </a:t>
            </a:r>
            <a:r>
              <a:rPr lang="en-US" dirty="0"/>
              <a:t>The day after that, Giuliani falsely tweeted that Dominion is “a front for </a:t>
            </a:r>
            <a:r>
              <a:rPr lang="en-US" dirty="0" err="1"/>
              <a:t>Smartmatic</a:t>
            </a:r>
            <a:r>
              <a:rPr lang="en-US" dirty="0"/>
              <a:t>.</a:t>
            </a:r>
            <a:r>
              <a:rPr lang="en-US" dirty="0" smtClean="0"/>
              <a:t>”</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25</a:t>
            </a:fld>
            <a:endParaRPr lang="en-US"/>
          </a:p>
        </p:txBody>
      </p:sp>
    </p:spTree>
    <p:extLst>
      <p:ext uri="{BB962C8B-B14F-4D97-AF65-F5344CB8AC3E}">
        <p14:creationId xmlns:p14="http://schemas.microsoft.com/office/powerpoint/2010/main" val="2113163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Venezuelan Connection</a:t>
            </a:r>
            <a:br>
              <a:rPr lang="en-US" dirty="0"/>
            </a:br>
            <a:r>
              <a:rPr lang="en-US" dirty="0"/>
              <a:t>(from the complaint)</a:t>
            </a:r>
          </a:p>
        </p:txBody>
      </p:sp>
      <p:sp>
        <p:nvSpPr>
          <p:cNvPr id="3" name="Content Placeholder 2"/>
          <p:cNvSpPr>
            <a:spLocks noGrp="1"/>
          </p:cNvSpPr>
          <p:nvPr>
            <p:ph idx="1"/>
          </p:nvPr>
        </p:nvSpPr>
        <p:spPr/>
        <p:txBody>
          <a:bodyPr/>
          <a:lstStyle/>
          <a:p>
            <a:r>
              <a:rPr lang="en-US" dirty="0"/>
              <a:t>Dominion was not founded in Venezuela to fix elections for Hugo Chávez. It </a:t>
            </a:r>
            <a:r>
              <a:rPr lang="en-US" dirty="0" smtClean="0"/>
              <a:t>was founded </a:t>
            </a:r>
            <a:r>
              <a:rPr lang="en-US" dirty="0"/>
              <a:t>in 2002 in John </a:t>
            </a:r>
            <a:r>
              <a:rPr lang="en-US" dirty="0" err="1"/>
              <a:t>Poulos’s</a:t>
            </a:r>
            <a:r>
              <a:rPr lang="en-US" dirty="0"/>
              <a:t> basement in Toronto to help blind people vote on </a:t>
            </a:r>
            <a:r>
              <a:rPr lang="en-US" dirty="0" smtClean="0"/>
              <a:t>paper ballots</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26</a:t>
            </a:fld>
            <a:endParaRPr lang="en-US"/>
          </a:p>
        </p:txBody>
      </p:sp>
    </p:spTree>
    <p:extLst>
      <p:ext uri="{BB962C8B-B14F-4D97-AF65-F5344CB8AC3E}">
        <p14:creationId xmlns:p14="http://schemas.microsoft.com/office/powerpoint/2010/main" val="2118797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Giuliani’s Response to CNBC</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a:p>
          <a:p>
            <a:r>
              <a:rPr lang="en-US" dirty="0"/>
              <a:t>In a text message to NBC News, Giuliani said that the lawsuit “will allow me to investigate their history, finances, and practices fully and completely.”</a:t>
            </a:r>
          </a:p>
          <a:p>
            <a:endParaRPr lang="en-US" dirty="0"/>
          </a:p>
          <a:p>
            <a:r>
              <a:rPr lang="en-US" dirty="0"/>
              <a:t>“The amount being asked for is, quite obviously, intended to frighten people of faint heart. </a:t>
            </a:r>
            <a:r>
              <a:rPr lang="en-US" dirty="0">
                <a:solidFill>
                  <a:srgbClr val="C0504D"/>
                </a:solidFill>
              </a:rPr>
              <a:t>It is another act of intimidation by the hate-filled left-wing to wipe out and censor the exercise of free speech, </a:t>
            </a:r>
            <a:r>
              <a:rPr lang="en-US" dirty="0"/>
              <a:t>as well as the ability of lawyers to defend their clients vigorously,” Giuliani wrote.</a:t>
            </a:r>
          </a:p>
          <a:p>
            <a:endParaRPr lang="en-US" dirty="0"/>
          </a:p>
          <a:p>
            <a:r>
              <a:rPr lang="en-US" dirty="0"/>
              <a:t>“As such, </a:t>
            </a:r>
            <a:r>
              <a:rPr lang="en-US" dirty="0">
                <a:solidFill>
                  <a:srgbClr val="C0504D"/>
                </a:solidFill>
              </a:rPr>
              <a:t>we will investigate a countersuit against them for violating these Constitutional rights</a:t>
            </a:r>
            <a:r>
              <a:rPr lang="en-US" dirty="0"/>
              <a:t>.”</a:t>
            </a:r>
          </a:p>
          <a:p>
            <a:endParaRPr lang="en-US" dirty="0"/>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27</a:t>
            </a:fld>
            <a:endParaRPr lang="en-US"/>
          </a:p>
        </p:txBody>
      </p:sp>
    </p:spTree>
    <p:extLst>
      <p:ext uri="{BB962C8B-B14F-4D97-AF65-F5344CB8AC3E}">
        <p14:creationId xmlns:p14="http://schemas.microsoft.com/office/powerpoint/2010/main" val="3091867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case is filed against Giuliani. No firm is named.</a:t>
            </a:r>
          </a:p>
          <a:p>
            <a:r>
              <a:rPr lang="en-US" dirty="0" smtClean="0"/>
              <a:t>Does Giuliani have a malpractice insurance policy?</a:t>
            </a:r>
          </a:p>
          <a:p>
            <a:pPr lvl="1"/>
            <a:r>
              <a:rPr lang="en-US" dirty="0" smtClean="0"/>
              <a:t>IF so, what are its limits?</a:t>
            </a:r>
          </a:p>
          <a:p>
            <a:r>
              <a:rPr lang="en-US" dirty="0" smtClean="0"/>
              <a:t>Does it cover the defamation allegation?</a:t>
            </a:r>
          </a:p>
          <a:p>
            <a:pPr lvl="1"/>
            <a:r>
              <a:rPr lang="en-US" dirty="0" smtClean="0"/>
              <a:t>Does it cover discipline?</a:t>
            </a:r>
          </a:p>
          <a:p>
            <a:r>
              <a:rPr lang="en-US" dirty="0" smtClean="0"/>
              <a:t>Does it cover willful torts (can it)?</a:t>
            </a:r>
          </a:p>
          <a:p>
            <a:pPr lvl="1"/>
            <a:r>
              <a:rPr lang="en-US" dirty="0" smtClean="0"/>
              <a:t>The complaint alleges intentional defamation</a:t>
            </a:r>
          </a:p>
          <a:p>
            <a:r>
              <a:rPr lang="en-US" dirty="0" smtClean="0"/>
              <a:t>If there is an insurer, will it defend under a reservation of rights?</a:t>
            </a:r>
          </a:p>
          <a:p>
            <a:r>
              <a:rPr lang="en-US" dirty="0" smtClean="0"/>
              <a:t>Does Giuliani have a plausible counterclaim?</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28</a:t>
            </a:fld>
            <a:endParaRPr lang="en-US"/>
          </a:p>
        </p:txBody>
      </p:sp>
    </p:spTree>
    <p:extLst>
      <p:ext uri="{BB962C8B-B14F-4D97-AF65-F5344CB8AC3E}">
        <p14:creationId xmlns:p14="http://schemas.microsoft.com/office/powerpoint/2010/main" val="22236124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Smartmatic’s</a:t>
            </a:r>
            <a:r>
              <a:rPr lang="en-US" sz="2800" dirty="0" smtClean="0"/>
              <a:t> Complaint Against Giuliani, Fox, </a:t>
            </a:r>
            <a:r>
              <a:rPr lang="en-US" sz="2800" dirty="0" err="1" smtClean="0"/>
              <a:t>Pirro</a:t>
            </a:r>
            <a:r>
              <a:rPr lang="en-US" sz="2800" dirty="0" smtClean="0"/>
              <a:t>, Dobbs, </a:t>
            </a:r>
            <a:r>
              <a:rPr lang="en-US" sz="2800" dirty="0" err="1" smtClean="0"/>
              <a:t>Bartiromo</a:t>
            </a:r>
            <a:r>
              <a:rPr lang="en-US" sz="2800" dirty="0" smtClean="0"/>
              <a:t>, and Powell</a:t>
            </a:r>
            <a:endParaRPr lang="en-US" sz="2800" dirty="0"/>
          </a:p>
        </p:txBody>
      </p:sp>
      <p:sp>
        <p:nvSpPr>
          <p:cNvPr id="3" name="Content Placeholder 2"/>
          <p:cNvSpPr>
            <a:spLocks noGrp="1"/>
          </p:cNvSpPr>
          <p:nvPr>
            <p:ph idx="1"/>
          </p:nvPr>
        </p:nvSpPr>
        <p:spPr/>
        <p:txBody>
          <a:bodyPr>
            <a:noAutofit/>
          </a:bodyPr>
          <a:lstStyle/>
          <a:p>
            <a:pPr marL="0" indent="0">
              <a:buNone/>
            </a:pPr>
            <a:r>
              <a:rPr lang="en-US" sz="2400" dirty="0" smtClean="0"/>
              <a:t>The complaints lists 8 </a:t>
            </a:r>
            <a:r>
              <a:rPr lang="en-US" sz="2400" dirty="0"/>
              <a:t>Statements that Comprise the “Defendants’ Story</a:t>
            </a:r>
            <a:r>
              <a:rPr lang="en-US" sz="2400" dirty="0" smtClean="0"/>
              <a:t>” and continues:</a:t>
            </a:r>
            <a:endParaRPr lang="en-US" sz="2400" dirty="0" smtClean="0">
              <a:latin typeface="Arial"/>
              <a:cs typeface="Arial"/>
            </a:endParaRPr>
          </a:p>
          <a:p>
            <a:pPr marL="0" indent="0">
              <a:buNone/>
            </a:pPr>
            <a:r>
              <a:rPr lang="en-US" sz="2400" dirty="0" smtClean="0">
                <a:latin typeface="Arial"/>
                <a:cs typeface="Arial"/>
              </a:rPr>
              <a:t>	“Defendants</a:t>
            </a:r>
            <a:r>
              <a:rPr lang="en-US" sz="2400" dirty="0">
                <a:latin typeface="Arial"/>
                <a:cs typeface="Arial"/>
              </a:rPr>
              <a:t>’ story was a lie. All of it. And they knew it. But, it was a story that </a:t>
            </a:r>
            <a:r>
              <a:rPr lang="en-US" sz="2400" dirty="0" smtClean="0">
                <a:latin typeface="Arial"/>
                <a:cs typeface="Arial"/>
              </a:rPr>
              <a:t>sold. Millions </a:t>
            </a:r>
            <a:r>
              <a:rPr lang="en-US" sz="2400" dirty="0">
                <a:latin typeface="Arial"/>
                <a:cs typeface="Arial"/>
              </a:rPr>
              <a:t>of individuals who saw and read Defendants’ reports believed them to be true. </a:t>
            </a:r>
            <a:r>
              <a:rPr lang="en-US" sz="2400" dirty="0" err="1" smtClean="0">
                <a:latin typeface="Arial"/>
                <a:cs typeface="Arial"/>
              </a:rPr>
              <a:t>Smartmatic</a:t>
            </a:r>
            <a:r>
              <a:rPr lang="en-US" sz="2400" dirty="0" smtClean="0">
                <a:latin typeface="Arial"/>
                <a:cs typeface="Arial"/>
              </a:rPr>
              <a:t> and </a:t>
            </a:r>
            <a:r>
              <a:rPr lang="en-US" sz="2400" dirty="0">
                <a:latin typeface="Arial"/>
                <a:cs typeface="Arial"/>
              </a:rPr>
              <a:t>its officers began to receive hate mail and death threats. </a:t>
            </a:r>
            <a:r>
              <a:rPr lang="en-US" sz="2400" dirty="0" err="1">
                <a:latin typeface="Arial"/>
                <a:cs typeface="Arial"/>
              </a:rPr>
              <a:t>Smartmatic’s</a:t>
            </a:r>
            <a:r>
              <a:rPr lang="en-US" sz="2400" dirty="0">
                <a:latin typeface="Arial"/>
                <a:cs typeface="Arial"/>
              </a:rPr>
              <a:t> clients and </a:t>
            </a:r>
            <a:r>
              <a:rPr lang="en-US" sz="2400" dirty="0" smtClean="0">
                <a:latin typeface="Arial"/>
                <a:cs typeface="Arial"/>
              </a:rPr>
              <a:t>potential clients </a:t>
            </a:r>
            <a:r>
              <a:rPr lang="en-US" sz="2400" dirty="0">
                <a:latin typeface="Arial"/>
                <a:cs typeface="Arial"/>
              </a:rPr>
              <a:t>began to panic</a:t>
            </a:r>
            <a:r>
              <a:rPr lang="en-US" sz="2400" dirty="0" smtClean="0">
                <a:latin typeface="Arial"/>
                <a:cs typeface="Arial"/>
              </a:rPr>
              <a:t>.”</a:t>
            </a:r>
            <a:endParaRPr lang="en-US" sz="2400" dirty="0">
              <a:latin typeface="Arial"/>
              <a:cs typeface="Arial"/>
            </a:endParaRPr>
          </a:p>
        </p:txBody>
      </p:sp>
      <p:sp>
        <p:nvSpPr>
          <p:cNvPr id="4" name="Slide Number Placeholder 3"/>
          <p:cNvSpPr>
            <a:spLocks noGrp="1"/>
          </p:cNvSpPr>
          <p:nvPr>
            <p:ph type="sldNum" sz="quarter" idx="12"/>
          </p:nvPr>
        </p:nvSpPr>
        <p:spPr/>
        <p:txBody>
          <a:bodyPr/>
          <a:lstStyle/>
          <a:p>
            <a:fld id="{D103FEC9-8F97-924A-8C26-8F223B20F599}" type="slidenum">
              <a:rPr lang="en-US" smtClean="0"/>
              <a:t>29</a:t>
            </a:fld>
            <a:endParaRPr lang="en-US"/>
          </a:p>
        </p:txBody>
      </p:sp>
    </p:spTree>
    <p:extLst>
      <p:ext uri="{BB962C8B-B14F-4D97-AF65-F5344CB8AC3E}">
        <p14:creationId xmlns:p14="http://schemas.microsoft.com/office/powerpoint/2010/main" val="6485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sz="3200" dirty="0" smtClean="0"/>
              <a:t>While many allegations in the complaints that follow are not challenged, others are </a:t>
            </a:r>
            <a:r>
              <a:rPr lang="en-US" sz="3200" dirty="0" smtClean="0">
                <a:solidFill>
                  <a:srgbClr val="C0504D"/>
                </a:solidFill>
              </a:rPr>
              <a:t>allegations only</a:t>
            </a:r>
            <a:r>
              <a:rPr lang="en-US" sz="3200" dirty="0" smtClean="0"/>
              <a:t>. We consider those hypothetically</a:t>
            </a:r>
            <a:endParaRPr lang="en-US" sz="3200" dirty="0"/>
          </a:p>
        </p:txBody>
      </p:sp>
      <p:sp>
        <p:nvSpPr>
          <p:cNvPr id="6" name="Subtitle 5"/>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fld id="{D103FEC9-8F97-924A-8C26-8F223B20F599}" type="slidenum">
              <a:rPr lang="en-US" smtClean="0"/>
              <a:t>3</a:t>
            </a:fld>
            <a:endParaRPr lang="en-US"/>
          </a:p>
        </p:txBody>
      </p:sp>
    </p:spTree>
    <p:extLst>
      <p:ext uri="{BB962C8B-B14F-4D97-AF65-F5344CB8AC3E}">
        <p14:creationId xmlns:p14="http://schemas.microsoft.com/office/powerpoint/2010/main" val="12346953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a:cs typeface="Arial"/>
              </a:rPr>
              <a:t>“The </a:t>
            </a:r>
            <a:r>
              <a:rPr lang="en-US" dirty="0">
                <a:latin typeface="Arial"/>
                <a:cs typeface="Arial"/>
              </a:rPr>
              <a:t>company’s reputation for providing transparent, auditable, and secure election technology and software was irreparably harmed.</a:t>
            </a:r>
          </a:p>
          <a:p>
            <a:pPr marL="0" indent="0">
              <a:buNone/>
            </a:pPr>
            <a:r>
              <a:rPr lang="en-US" dirty="0">
                <a:latin typeface="Arial"/>
                <a:cs typeface="Arial"/>
              </a:rPr>
              <a:t> </a:t>
            </a:r>
            <a:r>
              <a:rPr lang="en-US" dirty="0" smtClean="0">
                <a:latin typeface="Arial"/>
                <a:cs typeface="Arial"/>
              </a:rPr>
              <a:t>“Overnight</a:t>
            </a:r>
            <a:r>
              <a:rPr lang="en-US" dirty="0">
                <a:latin typeface="Arial"/>
                <a:cs typeface="Arial"/>
              </a:rPr>
              <a:t>, </a:t>
            </a:r>
            <a:r>
              <a:rPr lang="en-US" dirty="0" err="1">
                <a:latin typeface="Arial"/>
                <a:cs typeface="Arial"/>
              </a:rPr>
              <a:t>Smartmatic</a:t>
            </a:r>
            <a:r>
              <a:rPr lang="en-US" dirty="0">
                <a:latin typeface="Arial"/>
                <a:cs typeface="Arial"/>
              </a:rPr>
              <a:t> went from an under-the-radar election technology and software company with a track record of success to the villain in Defendants’ disinformation campaign</a:t>
            </a:r>
            <a:r>
              <a:rPr lang="en-US" dirty="0" smtClean="0">
                <a:latin typeface="Arial"/>
                <a:cs typeface="Arial"/>
              </a:rPr>
              <a:t>.”</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30</a:t>
            </a:fld>
            <a:endParaRPr lang="en-US"/>
          </a:p>
        </p:txBody>
      </p:sp>
    </p:spTree>
    <p:extLst>
      <p:ext uri="{BB962C8B-B14F-4D97-AF65-F5344CB8AC3E}">
        <p14:creationId xmlns:p14="http://schemas.microsoft.com/office/powerpoint/2010/main" val="16622147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the complaint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 </a:t>
            </a:r>
            <a:r>
              <a:rPr lang="en-US" dirty="0" err="1"/>
              <a:t>Smartmatic’s</a:t>
            </a:r>
            <a:r>
              <a:rPr lang="en-US" dirty="0"/>
              <a:t> loss was Defendants’ gain. Fox News used the story to preserve its grip on viewers and readers and curry favors with the outgoing administration – one of their anchors </a:t>
            </a:r>
            <a:r>
              <a:rPr lang="en-US" dirty="0" smtClean="0"/>
              <a:t>[</a:t>
            </a:r>
            <a:r>
              <a:rPr lang="en-US" dirty="0" err="1" smtClean="0"/>
              <a:t>Piro</a:t>
            </a:r>
            <a:r>
              <a:rPr lang="en-US" dirty="0" smtClean="0"/>
              <a:t>] was </a:t>
            </a:r>
            <a:r>
              <a:rPr lang="en-US" dirty="0"/>
              <a:t>even able to get a pardon for her ex-husband. Ms. Powell used the story to raise money and enrich herself</a:t>
            </a:r>
            <a:r>
              <a:rPr lang="en-US" dirty="0" smtClean="0"/>
              <a:t>.</a:t>
            </a:r>
          </a:p>
          <a:p>
            <a:r>
              <a:rPr lang="en-US" dirty="0" smtClean="0"/>
              <a:t>Mr</a:t>
            </a:r>
            <a:r>
              <a:rPr lang="en-US" dirty="0"/>
              <a:t>. Giuliani used the story to guarantee himself a flow of funds from the sitting President and to sell products. Defendants knew the story could not change the outcome of the election. It could, and did, make them money.</a:t>
            </a:r>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31</a:t>
            </a:fld>
            <a:endParaRPr lang="en-US"/>
          </a:p>
        </p:txBody>
      </p:sp>
    </p:spTree>
    <p:extLst>
      <p:ext uri="{BB962C8B-B14F-4D97-AF65-F5344CB8AC3E}">
        <p14:creationId xmlns:p14="http://schemas.microsoft.com/office/powerpoint/2010/main" val="31217462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Defenses: (I)</a:t>
            </a:r>
            <a:br>
              <a:rPr lang="en-US" dirty="0" smtClean="0"/>
            </a:br>
            <a:r>
              <a:rPr lang="en-US" dirty="0" smtClean="0"/>
              <a:t>New York Times v. Sullivan (1964) etc.</a:t>
            </a:r>
            <a:endParaRPr lang="en-US" dirty="0"/>
          </a:p>
        </p:txBody>
      </p:sp>
      <p:sp>
        <p:nvSpPr>
          <p:cNvPr id="3" name="Content Placeholder 2"/>
          <p:cNvSpPr>
            <a:spLocks noGrp="1"/>
          </p:cNvSpPr>
          <p:nvPr>
            <p:ph idx="1"/>
          </p:nvPr>
        </p:nvSpPr>
        <p:spPr/>
        <p:txBody>
          <a:bodyPr/>
          <a:lstStyle/>
          <a:p>
            <a:r>
              <a:rPr lang="en-US" dirty="0" smtClean="0"/>
              <a:t>Plaintiffs are public figures.</a:t>
            </a:r>
          </a:p>
          <a:p>
            <a:r>
              <a:rPr lang="en-US" dirty="0" smtClean="0"/>
              <a:t>They must prove by </a:t>
            </a:r>
            <a:r>
              <a:rPr lang="en-US" dirty="0" smtClean="0">
                <a:solidFill>
                  <a:srgbClr val="FF0000"/>
                </a:solidFill>
              </a:rPr>
              <a:t>convincing</a:t>
            </a:r>
            <a:r>
              <a:rPr lang="en-US" dirty="0" smtClean="0"/>
              <a:t> evidence that the statements are false</a:t>
            </a:r>
          </a:p>
          <a:p>
            <a:r>
              <a:rPr lang="en-US" dirty="0" smtClean="0"/>
              <a:t>And that the defendant acted with malice,</a:t>
            </a:r>
          </a:p>
          <a:p>
            <a:r>
              <a:rPr lang="en-US" dirty="0" smtClean="0"/>
              <a:t>Which means with knowledge of the falsity or with reckless disregard to the truth or falsity of the statements.</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32</a:t>
            </a:fld>
            <a:endParaRPr lang="en-US"/>
          </a:p>
        </p:txBody>
      </p:sp>
    </p:spTree>
    <p:extLst>
      <p:ext uri="{BB962C8B-B14F-4D97-AF65-F5344CB8AC3E}">
        <p14:creationId xmlns:p14="http://schemas.microsoft.com/office/powerpoint/2010/main" val="3829250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Defenses: (II) The Litigation Privilege</a:t>
            </a:r>
            <a:endParaRPr lang="en-US" dirty="0"/>
          </a:p>
        </p:txBody>
      </p:sp>
      <p:sp>
        <p:nvSpPr>
          <p:cNvPr id="3" name="Content Placeholder 2"/>
          <p:cNvSpPr>
            <a:spLocks noGrp="1"/>
          </p:cNvSpPr>
          <p:nvPr>
            <p:ph idx="1"/>
          </p:nvPr>
        </p:nvSpPr>
        <p:spPr/>
        <p:txBody>
          <a:bodyPr>
            <a:normAutofit fontScale="92500"/>
          </a:bodyPr>
          <a:lstStyle/>
          <a:p>
            <a:r>
              <a:rPr lang="en-US" dirty="0" smtClean="0"/>
              <a:t>Front, Inc. v. Khalil (N.Y. 2015):</a:t>
            </a:r>
          </a:p>
          <a:p>
            <a:pPr lvl="1"/>
            <a:r>
              <a:rPr lang="en-US" dirty="0"/>
              <a:t>Commencing with this Court's 1897 decision in </a:t>
            </a:r>
            <a:r>
              <a:rPr lang="en-US" dirty="0" err="1"/>
              <a:t>Youmans</a:t>
            </a:r>
            <a:r>
              <a:rPr lang="en-US" dirty="0"/>
              <a:t> v. </a:t>
            </a:r>
            <a:r>
              <a:rPr lang="en-US" dirty="0" smtClean="0"/>
              <a:t>Smith (</a:t>
            </a:r>
            <a:r>
              <a:rPr lang="en-US" dirty="0"/>
              <a:t>1897)</a:t>
            </a:r>
            <a:r>
              <a:rPr lang="en-US" dirty="0">
                <a:solidFill>
                  <a:srgbClr val="FF0000"/>
                </a:solidFill>
              </a:rPr>
              <a:t>, </a:t>
            </a:r>
            <a:r>
              <a:rPr lang="en-US" dirty="0"/>
              <a:t>we have held that absolute immunity from liability for defamation exists for oral or written statements made by attorneys in connection with a proceeding before a court </a:t>
            </a:r>
            <a:r>
              <a:rPr lang="en-US" dirty="0">
                <a:solidFill>
                  <a:srgbClr val="FF0000"/>
                </a:solidFill>
              </a:rPr>
              <a:t>“when such words and writings are material and pertinent to the questions </a:t>
            </a:r>
            <a:r>
              <a:rPr lang="en-US" dirty="0" smtClean="0">
                <a:solidFill>
                  <a:srgbClr val="FF0000"/>
                </a:solidFill>
              </a:rPr>
              <a:t>involved.” </a:t>
            </a:r>
          </a:p>
          <a:p>
            <a:pPr lvl="1"/>
            <a:r>
              <a:rPr lang="en-US" dirty="0" smtClean="0"/>
              <a:t>The </a:t>
            </a:r>
            <a:r>
              <a:rPr lang="en-US" dirty="0"/>
              <a:t>privilege attaches to such statements irrespective of an attorney's motive for making </a:t>
            </a:r>
            <a:r>
              <a:rPr lang="en-US" dirty="0" smtClean="0"/>
              <a:t>them.</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33</a:t>
            </a:fld>
            <a:endParaRPr lang="en-US"/>
          </a:p>
        </p:txBody>
      </p:sp>
    </p:spTree>
    <p:extLst>
      <p:ext uri="{BB962C8B-B14F-4D97-AF65-F5344CB8AC3E}">
        <p14:creationId xmlns:p14="http://schemas.microsoft.com/office/powerpoint/2010/main" val="13903554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See also Rosenberg v. </a:t>
            </a:r>
            <a:r>
              <a:rPr lang="en-US" dirty="0" err="1" smtClean="0"/>
              <a:t>Metlife</a:t>
            </a:r>
            <a:r>
              <a:rPr lang="en-US" dirty="0" smtClean="0"/>
              <a:t> </a:t>
            </a:r>
            <a:br>
              <a:rPr lang="en-US" dirty="0" smtClean="0"/>
            </a:br>
            <a:r>
              <a:rPr lang="en-US" dirty="0" smtClean="0"/>
              <a:t>(N.Y. 2007)</a:t>
            </a:r>
            <a:endParaRPr lang="en-US" dirty="0"/>
          </a:p>
        </p:txBody>
      </p:sp>
      <p:sp>
        <p:nvSpPr>
          <p:cNvPr id="3" name="Content Placeholder 2"/>
          <p:cNvSpPr>
            <a:spLocks noGrp="1"/>
          </p:cNvSpPr>
          <p:nvPr>
            <p:ph idx="1"/>
          </p:nvPr>
        </p:nvSpPr>
        <p:spPr/>
        <p:txBody>
          <a:bodyPr>
            <a:normAutofit fontScale="92500"/>
          </a:bodyPr>
          <a:lstStyle/>
          <a:p>
            <a:endParaRPr lang="en-US" dirty="0"/>
          </a:p>
          <a:p>
            <a:r>
              <a:rPr lang="en-US" dirty="0"/>
              <a:t>Although statements made during the course of a judicial or quasi-judicial proceeding are clearly protected by an absolute privilege </a:t>
            </a:r>
            <a:r>
              <a:rPr lang="en-US" dirty="0">
                <a:solidFill>
                  <a:schemeClr val="accent2"/>
                </a:solidFill>
              </a:rPr>
              <a:t>“as long as such statements are material and pertinent to the questions involved,”</a:t>
            </a:r>
            <a:r>
              <a:rPr lang="en-US" dirty="0"/>
              <a:t> we have indicated that the absolute privilege can extend to preliminary or investigative stages of the process, particularly where compelling public interests are at </a:t>
            </a:r>
            <a:r>
              <a:rPr lang="en-US" dirty="0" smtClean="0"/>
              <a:t>stake. </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34</a:t>
            </a:fld>
            <a:endParaRPr lang="en-US"/>
          </a:p>
        </p:txBody>
      </p:sp>
    </p:spTree>
    <p:extLst>
      <p:ext uri="{BB962C8B-B14F-4D97-AF65-F5344CB8AC3E}">
        <p14:creationId xmlns:p14="http://schemas.microsoft.com/office/powerpoint/2010/main" val="4528216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Rosenberg </a:t>
            </a:r>
            <a:endParaRPr lang="en-US" dirty="0"/>
          </a:p>
        </p:txBody>
      </p:sp>
      <p:sp>
        <p:nvSpPr>
          <p:cNvPr id="3" name="Content Placeholder 2"/>
          <p:cNvSpPr>
            <a:spLocks noGrp="1"/>
          </p:cNvSpPr>
          <p:nvPr>
            <p:ph idx="1"/>
          </p:nvPr>
        </p:nvSpPr>
        <p:spPr/>
        <p:txBody>
          <a:bodyPr/>
          <a:lstStyle/>
          <a:p>
            <a:pPr marL="342900" lvl="1" indent="-342900">
              <a:buFont typeface="Arial"/>
              <a:buChar char="•"/>
            </a:pPr>
            <a:r>
              <a:rPr lang="en-US" dirty="0"/>
              <a:t>We also noted that where an attorney's statements are “</a:t>
            </a:r>
            <a:r>
              <a:rPr lang="en-US" dirty="0">
                <a:solidFill>
                  <a:srgbClr val="FF0000"/>
                </a:solidFill>
              </a:rPr>
              <a:t>so needlessly defamatory </a:t>
            </a:r>
            <a:r>
              <a:rPr lang="en-US" dirty="0"/>
              <a:t>as to warrant the inference of express malice” the privilege has been abused and “protection is withdrawn.”</a:t>
            </a:r>
            <a:r>
              <a:rPr lang="mr-IN" dirty="0"/>
              <a:t>…</a:t>
            </a:r>
            <a:r>
              <a:rPr lang="en-US" dirty="0"/>
              <a:t> </a:t>
            </a:r>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35</a:t>
            </a:fld>
            <a:endParaRPr lang="en-US"/>
          </a:p>
        </p:txBody>
      </p:sp>
    </p:spTree>
    <p:extLst>
      <p:ext uri="{BB962C8B-B14F-4D97-AF65-F5344CB8AC3E}">
        <p14:creationId xmlns:p14="http://schemas.microsoft.com/office/powerpoint/2010/main" val="944799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Statements Outside Court Get</a:t>
            </a:r>
            <a:br>
              <a:rPr lang="en-US" dirty="0" smtClean="0"/>
            </a:br>
            <a:r>
              <a:rPr lang="en-US" dirty="0" smtClean="0"/>
              <a:t>a Qualified Privilege or None At All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We </a:t>
            </a:r>
            <a:r>
              <a:rPr lang="en-US" dirty="0"/>
              <a:t>recognize that extending privileged status to communication </a:t>
            </a:r>
            <a:r>
              <a:rPr lang="en-US" dirty="0">
                <a:solidFill>
                  <a:srgbClr val="C0504D"/>
                </a:solidFill>
              </a:rPr>
              <a:t>made prior to anticipated litigation </a:t>
            </a:r>
            <a:r>
              <a:rPr lang="en-US" dirty="0"/>
              <a:t>has the potential to be abused. Thus, applying an absolute privilege to statements made during a phase prior to litigation would be problematic and unnecessary to advance the goals of encouraging communication prior to the commencement of litigation. </a:t>
            </a:r>
            <a:endParaRPr lang="en-US" dirty="0" smtClean="0"/>
          </a:p>
          <a:p>
            <a:r>
              <a:rPr lang="en-US" dirty="0" smtClean="0"/>
              <a:t>To ensure </a:t>
            </a:r>
            <a:r>
              <a:rPr lang="en-US" dirty="0"/>
              <a:t>that such communications are afforded sufficient protection the privilege should be </a:t>
            </a:r>
            <a:r>
              <a:rPr lang="en-US" dirty="0" smtClean="0">
                <a:solidFill>
                  <a:srgbClr val="FF0000"/>
                </a:solidFill>
              </a:rPr>
              <a:t>qualified</a:t>
            </a:r>
            <a:r>
              <a:rPr lang="en-US" dirty="0" smtClean="0"/>
              <a:t> [and] should </a:t>
            </a:r>
            <a:r>
              <a:rPr lang="en-US" dirty="0"/>
              <a:t>only be applied to </a:t>
            </a:r>
            <a:r>
              <a:rPr lang="en-US" dirty="0">
                <a:solidFill>
                  <a:srgbClr val="FF0000"/>
                </a:solidFill>
              </a:rPr>
              <a:t>statements pertinent to a good faith anticipated litigation. </a:t>
            </a:r>
            <a:endParaRPr lang="en-US" dirty="0" smtClean="0">
              <a:solidFill>
                <a:srgbClr val="FF0000"/>
              </a:solidFill>
            </a:endParaRPr>
          </a:p>
          <a:p>
            <a:r>
              <a:rPr lang="en-US" dirty="0" smtClean="0"/>
              <a:t>This </a:t>
            </a:r>
            <a:r>
              <a:rPr lang="en-US" dirty="0"/>
              <a:t>requirement ensures that privilege does not protect attorneys who are seeking to bully, harass, or intimidate their client's adversaries </a:t>
            </a:r>
            <a:r>
              <a:rPr lang="en-US" dirty="0">
                <a:solidFill>
                  <a:srgbClr val="FF0000"/>
                </a:solidFill>
              </a:rPr>
              <a:t>by threatening baseless litigation or by asserting wholly unmeritorious claims</a:t>
            </a:r>
            <a:r>
              <a:rPr lang="en-US" dirty="0"/>
              <a:t>, unsupported in law and fact, in violation of counsel's ethical obligations</a:t>
            </a:r>
            <a:r>
              <a:rPr lang="en-US" dirty="0" smtClean="0"/>
              <a:t>.</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36</a:t>
            </a:fld>
            <a:endParaRPr lang="en-US"/>
          </a:p>
        </p:txBody>
      </p:sp>
    </p:spTree>
    <p:extLst>
      <p:ext uri="{BB962C8B-B14F-4D97-AF65-F5344CB8AC3E}">
        <p14:creationId xmlns:p14="http://schemas.microsoft.com/office/powerpoint/2010/main" val="39583865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Thompson v. Trump, Giuliani et al.</a:t>
            </a:r>
            <a:br>
              <a:rPr lang="en-US" dirty="0" smtClean="0"/>
            </a:br>
            <a:r>
              <a:rPr lang="en-US" dirty="0" smtClean="0"/>
              <a:t>(D.D.C. filed 2/16/21)</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Representative Bennie Thompson (D. Miss.), ”in his personal capacity,” sues under the 1871 “</a:t>
            </a:r>
            <a:r>
              <a:rPr lang="en-US" dirty="0" err="1" smtClean="0"/>
              <a:t>Klu</a:t>
            </a:r>
            <a:r>
              <a:rPr lang="en-US" dirty="0" smtClean="0"/>
              <a:t> Klux Klan” Act, 42 U.S.C. 1985, charging defendants with conspiracy “to incite an assembled crowd to march upon and enter the Capitol of the United States for the common purpose of disrupting, by the use of force, intimidation and threat, the approval by the Congress of the count of votes cast by members of the Electoral College as required by Article II, Section 1 of the United States Constitution,”</a:t>
            </a:r>
          </a:p>
          <a:p>
            <a:r>
              <a:rPr lang="en-US" dirty="0" smtClean="0"/>
              <a:t>Trump is explicitly sued “solely in his personal capacity.” </a:t>
            </a:r>
          </a:p>
          <a:p>
            <a:pPr lvl="1"/>
            <a:r>
              <a:rPr lang="en-US" dirty="0" smtClean="0"/>
              <a:t>Will insurance cover this complaint?</a:t>
            </a:r>
            <a:endParaRPr lang="en-US" dirty="0"/>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37</a:t>
            </a:fld>
            <a:endParaRPr lang="en-US"/>
          </a:p>
        </p:txBody>
      </p:sp>
    </p:spTree>
    <p:extLst>
      <p:ext uri="{BB962C8B-B14F-4D97-AF65-F5344CB8AC3E}">
        <p14:creationId xmlns:p14="http://schemas.microsoft.com/office/powerpoint/2010/main" val="37866993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42 U.S.C. 1985</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If </a:t>
            </a:r>
            <a:r>
              <a:rPr lang="en-US" dirty="0"/>
              <a:t>two or more persons in any State or Territory conspire to </a:t>
            </a:r>
            <a:r>
              <a:rPr lang="en-US" dirty="0">
                <a:solidFill>
                  <a:srgbClr val="FF0000"/>
                </a:solidFill>
              </a:rPr>
              <a:t>prevent, by force, intimidation, or threat, any person </a:t>
            </a:r>
            <a:r>
              <a:rPr lang="en-US" dirty="0" smtClean="0"/>
              <a:t>from accepting or holding any office, trust, or place of </a:t>
            </a:r>
            <a:r>
              <a:rPr lang="en-US" dirty="0" smtClean="0">
                <a:solidFill>
                  <a:srgbClr val="FF0000"/>
                </a:solidFill>
              </a:rPr>
              <a:t>confidence under the United States, or from </a:t>
            </a:r>
            <a:r>
              <a:rPr lang="en-US" dirty="0">
                <a:solidFill>
                  <a:srgbClr val="FF0000"/>
                </a:solidFill>
              </a:rPr>
              <a:t>discharging any duties</a:t>
            </a:r>
            <a:r>
              <a:rPr lang="en-US" dirty="0"/>
              <a:t> thereof; </a:t>
            </a:r>
            <a:endParaRPr lang="en-US" dirty="0" smtClean="0"/>
          </a:p>
          <a:p>
            <a:r>
              <a:rPr lang="en-US" dirty="0" smtClean="0"/>
              <a:t>or </a:t>
            </a:r>
            <a:r>
              <a:rPr lang="en-US" dirty="0"/>
              <a:t>to induce by like means any officer of the United States to leave any State, district, or </a:t>
            </a:r>
            <a:r>
              <a:rPr lang="en-US" dirty="0">
                <a:solidFill>
                  <a:srgbClr val="FF0000"/>
                </a:solidFill>
              </a:rPr>
              <a:t>place</a:t>
            </a:r>
            <a:r>
              <a:rPr lang="en-US" dirty="0"/>
              <a:t>, where his duties as an officer are required to be performed, </a:t>
            </a:r>
            <a:endParaRPr lang="en-US" dirty="0" smtClean="0"/>
          </a:p>
          <a:p>
            <a:r>
              <a:rPr lang="en-US" dirty="0" smtClean="0"/>
              <a:t>or </a:t>
            </a:r>
            <a:r>
              <a:rPr lang="en-US" dirty="0"/>
              <a:t>to injure him in his person or property on account of his lawful discharge of the duties of his office, </a:t>
            </a:r>
            <a:r>
              <a:rPr lang="en-US" dirty="0">
                <a:solidFill>
                  <a:srgbClr val="FF0000"/>
                </a:solidFill>
              </a:rPr>
              <a:t>or while engaged in the lawful discharge thereof, </a:t>
            </a:r>
            <a:endParaRPr lang="en-US" dirty="0" smtClean="0">
              <a:solidFill>
                <a:srgbClr val="FF0000"/>
              </a:solidFill>
            </a:endParaRPr>
          </a:p>
          <a:p>
            <a:r>
              <a:rPr lang="en-US" dirty="0" smtClean="0"/>
              <a:t>or </a:t>
            </a:r>
            <a:r>
              <a:rPr lang="en-US" dirty="0"/>
              <a:t>to injure his property so as to molest, interrupt, hinder, or impede him in the discharge of his official </a:t>
            </a:r>
            <a:r>
              <a:rPr lang="en-US" dirty="0" smtClean="0"/>
              <a:t>duties</a:t>
            </a:r>
            <a:r>
              <a:rPr lang="mr-IN" dirty="0" smtClean="0"/>
              <a:t>…</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38</a:t>
            </a:fld>
            <a:endParaRPr lang="en-US"/>
          </a:p>
        </p:txBody>
      </p:sp>
    </p:spTree>
    <p:extLst>
      <p:ext uri="{BB962C8B-B14F-4D97-AF65-F5344CB8AC3E}">
        <p14:creationId xmlns:p14="http://schemas.microsoft.com/office/powerpoint/2010/main" val="24761326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42 U.S.C. 1985 (cont’d)</a:t>
            </a:r>
            <a:endParaRPr lang="en-US" dirty="0"/>
          </a:p>
        </p:txBody>
      </p:sp>
      <p:sp>
        <p:nvSpPr>
          <p:cNvPr id="3" name="Content Placeholder 2"/>
          <p:cNvSpPr>
            <a:spLocks noGrp="1"/>
          </p:cNvSpPr>
          <p:nvPr>
            <p:ph idx="1"/>
          </p:nvPr>
        </p:nvSpPr>
        <p:spPr/>
        <p:txBody>
          <a:bodyPr/>
          <a:lstStyle/>
          <a:p>
            <a:r>
              <a:rPr lang="en-US" dirty="0"/>
              <a:t>the party so injured or deprived </a:t>
            </a:r>
            <a:r>
              <a:rPr lang="en-US" dirty="0">
                <a:solidFill>
                  <a:srgbClr val="FF0000"/>
                </a:solidFill>
              </a:rPr>
              <a:t>may have an action for the recovery of damages </a:t>
            </a:r>
            <a:r>
              <a:rPr lang="en-US" dirty="0"/>
              <a:t>occasioned by such injury or deprivation, against any one or more of the conspirators.</a:t>
            </a:r>
          </a:p>
        </p:txBody>
      </p:sp>
      <p:sp>
        <p:nvSpPr>
          <p:cNvPr id="4" name="Slide Number Placeholder 3"/>
          <p:cNvSpPr>
            <a:spLocks noGrp="1"/>
          </p:cNvSpPr>
          <p:nvPr>
            <p:ph type="sldNum" sz="quarter" idx="12"/>
          </p:nvPr>
        </p:nvSpPr>
        <p:spPr/>
        <p:txBody>
          <a:bodyPr/>
          <a:lstStyle/>
          <a:p>
            <a:fld id="{D103FEC9-8F97-924A-8C26-8F223B20F599}" type="slidenum">
              <a:rPr lang="en-US" smtClean="0"/>
              <a:t>39</a:t>
            </a:fld>
            <a:endParaRPr lang="en-US"/>
          </a:p>
        </p:txBody>
      </p:sp>
    </p:spTree>
    <p:extLst>
      <p:ext uri="{BB962C8B-B14F-4D97-AF65-F5344CB8AC3E}">
        <p14:creationId xmlns:p14="http://schemas.microsoft.com/office/powerpoint/2010/main" val="3680368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Giuliani’s Career</a:t>
            </a:r>
            <a:br>
              <a:rPr lang="en-US" dirty="0" smtClean="0"/>
            </a:br>
            <a:r>
              <a:rPr lang="en-US" dirty="0" smtClean="0"/>
              <a:t>in a nutshell</a:t>
            </a:r>
            <a:endParaRPr lang="en-US" dirty="0"/>
          </a:p>
        </p:txBody>
      </p:sp>
      <p:sp>
        <p:nvSpPr>
          <p:cNvPr id="3" name="Content Placeholder 2"/>
          <p:cNvSpPr>
            <a:spLocks noGrp="1"/>
          </p:cNvSpPr>
          <p:nvPr>
            <p:ph idx="1"/>
          </p:nvPr>
        </p:nvSpPr>
        <p:spPr/>
        <p:txBody>
          <a:bodyPr/>
          <a:lstStyle/>
          <a:p>
            <a:r>
              <a:rPr lang="en-US" dirty="0" smtClean="0"/>
              <a:t>NYU Law ‘68</a:t>
            </a:r>
          </a:p>
          <a:p>
            <a:r>
              <a:rPr lang="en-US" dirty="0" smtClean="0"/>
              <a:t>AUSA</a:t>
            </a:r>
          </a:p>
          <a:p>
            <a:pPr lvl="1"/>
            <a:r>
              <a:rPr lang="en-US" dirty="0" smtClean="0"/>
              <a:t>The cross-examination of Rep. Bertram </a:t>
            </a:r>
            <a:r>
              <a:rPr lang="en-US" dirty="0" err="1" smtClean="0"/>
              <a:t>Podell</a:t>
            </a:r>
            <a:endParaRPr lang="en-US" dirty="0" smtClean="0"/>
          </a:p>
          <a:p>
            <a:r>
              <a:rPr lang="en-US" dirty="0" smtClean="0"/>
              <a:t>Associate Attorney General</a:t>
            </a:r>
          </a:p>
          <a:p>
            <a:r>
              <a:rPr lang="en-US" dirty="0" smtClean="0"/>
              <a:t>U.S. Attorney</a:t>
            </a:r>
          </a:p>
          <a:p>
            <a:r>
              <a:rPr lang="en-US" dirty="0" smtClean="0"/>
              <a:t>N.Y.C. Mayor</a:t>
            </a:r>
          </a:p>
          <a:p>
            <a:r>
              <a:rPr lang="en-US" dirty="0"/>
              <a:t>?</a:t>
            </a:r>
            <a:endParaRPr lang="en-US" dirty="0" smtClean="0"/>
          </a:p>
          <a:p>
            <a:endParaRPr lang="en-US" dirty="0" smtClean="0"/>
          </a:p>
        </p:txBody>
      </p:sp>
      <p:sp>
        <p:nvSpPr>
          <p:cNvPr id="4" name="Slide Number Placeholder 3"/>
          <p:cNvSpPr>
            <a:spLocks noGrp="1"/>
          </p:cNvSpPr>
          <p:nvPr>
            <p:ph type="sldNum" sz="quarter" idx="12"/>
          </p:nvPr>
        </p:nvSpPr>
        <p:spPr/>
        <p:txBody>
          <a:bodyPr/>
          <a:lstStyle/>
          <a:p>
            <a:fld id="{D103FEC9-8F97-924A-8C26-8F223B20F599}" type="slidenum">
              <a:rPr lang="en-US" smtClean="0"/>
              <a:t>4</a:t>
            </a:fld>
            <a:endParaRPr lang="en-US"/>
          </a:p>
        </p:txBody>
      </p:sp>
    </p:spTree>
    <p:extLst>
      <p:ext uri="{BB962C8B-B14F-4D97-AF65-F5344CB8AC3E}">
        <p14:creationId xmlns:p14="http://schemas.microsoft.com/office/powerpoint/2010/main" val="14987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3600" dirty="0" smtClean="0"/>
              <a:t>The Disciplinary Complaints</a:t>
            </a:r>
            <a:br>
              <a:rPr lang="en-US" sz="3600" dirty="0" smtClean="0"/>
            </a:br>
            <a:r>
              <a:rPr lang="en-US" sz="3600" dirty="0" smtClean="0"/>
              <a:t>and Lawsuits Naming Rudolph Giuliani</a:t>
            </a:r>
            <a:endParaRPr lang="en-US" sz="3600" dirty="0"/>
          </a:p>
        </p:txBody>
      </p:sp>
      <p:sp>
        <p:nvSpPr>
          <p:cNvPr id="6" name="Subtitle 5"/>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5</a:t>
            </a:fld>
            <a:endParaRPr lang="en-US"/>
          </a:p>
        </p:txBody>
      </p:sp>
    </p:spTree>
    <p:extLst>
      <p:ext uri="{BB962C8B-B14F-4D97-AF65-F5344CB8AC3E}">
        <p14:creationId xmlns:p14="http://schemas.microsoft.com/office/powerpoint/2010/main" val="837255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dirty="0" smtClean="0"/>
              <a:t/>
            </a:r>
            <a:br>
              <a:rPr lang="en-US" dirty="0" smtClean="0"/>
            </a:br>
            <a:r>
              <a:rPr lang="en-US" dirty="0" smtClean="0"/>
              <a:t>“Because</a:t>
            </a:r>
            <a:r>
              <a:rPr lang="mr-IN" dirty="0" smtClean="0"/>
              <a:t>…</a:t>
            </a:r>
            <a:r>
              <a:rPr lang="en-US" dirty="0" smtClean="0"/>
              <a:t>Truth </a:t>
            </a:r>
            <a:r>
              <a:rPr lang="en-US" dirty="0"/>
              <a:t>Isn’t Truth” </a:t>
            </a:r>
            <a:br>
              <a:rPr lang="en-US" dirty="0"/>
            </a:br>
            <a:r>
              <a:rPr lang="en-US" dirty="0"/>
              <a:t/>
            </a:r>
            <a:br>
              <a:rPr lang="en-US" dirty="0"/>
            </a:br>
            <a:endParaRPr lang="en-US" dirty="0"/>
          </a:p>
        </p:txBody>
      </p:sp>
      <p:sp>
        <p:nvSpPr>
          <p:cNvPr id="6" name="Subtitle 5"/>
          <p:cNvSpPr>
            <a:spLocks noGrp="1"/>
          </p:cNvSpPr>
          <p:nvPr>
            <p:ph type="subTitle" idx="1"/>
          </p:nvPr>
        </p:nvSpPr>
        <p:spPr/>
        <p:txBody>
          <a:bodyPr>
            <a:normAutofit fontScale="85000" lnSpcReduction="10000"/>
          </a:bodyPr>
          <a:lstStyle/>
          <a:p>
            <a:r>
              <a:rPr lang="en-US" dirty="0"/>
              <a:t>Giuliani to </a:t>
            </a:r>
            <a:r>
              <a:rPr lang="en-US" dirty="0" smtClean="0"/>
              <a:t>a Stunned Chuck Todd of NBC  to Explain Why Trump Would not Testify Under Oath </a:t>
            </a:r>
            <a:r>
              <a:rPr lang="en-US" dirty="0"/>
              <a:t>and Tell the </a:t>
            </a:r>
            <a:r>
              <a:rPr lang="en-US" dirty="0" smtClean="0"/>
              <a:t>Truth in the Mueller Probe</a:t>
            </a:r>
          </a:p>
          <a:p>
            <a:r>
              <a:rPr lang="en-US" dirty="0" smtClean="0"/>
              <a:t>N.Y. Times, 8/19/18</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6</a:t>
            </a:fld>
            <a:endParaRPr lang="en-US"/>
          </a:p>
        </p:txBody>
      </p:sp>
    </p:spTree>
    <p:extLst>
      <p:ext uri="{BB962C8B-B14F-4D97-AF65-F5344CB8AC3E}">
        <p14:creationId xmlns:p14="http://schemas.microsoft.com/office/powerpoint/2010/main" val="2488034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Complaints</a:t>
            </a:r>
            <a:br>
              <a:rPr lang="en-US" dirty="0" smtClean="0"/>
            </a:br>
            <a:r>
              <a:rPr lang="en-US" dirty="0" smtClean="0"/>
              <a:t>(we know about)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Filed by NY State Senator Brad </a:t>
            </a:r>
            <a:r>
              <a:rPr lang="en-US" dirty="0" err="1" smtClean="0"/>
              <a:t>Hoylman</a:t>
            </a:r>
            <a:r>
              <a:rPr lang="en-US" dirty="0"/>
              <a:t> </a:t>
            </a:r>
            <a:r>
              <a:rPr lang="en-US" dirty="0" smtClean="0"/>
              <a:t>(who chairs the Judiciary Committee), Representative Bill Pascrell,  Representatives Ted Lieu and </a:t>
            </a:r>
            <a:r>
              <a:rPr lang="en-US" dirty="0" err="1" smtClean="0"/>
              <a:t>Mondaire</a:t>
            </a:r>
            <a:r>
              <a:rPr lang="en-US" dirty="0" smtClean="0"/>
              <a:t> Jones, NY State Bar President, and most recently Lawyers Defending American Democracy (LDAD).</a:t>
            </a:r>
          </a:p>
          <a:p>
            <a:pPr lvl="1"/>
            <a:r>
              <a:rPr lang="en-US" dirty="0" smtClean="0"/>
              <a:t>The Pascrell complaint is at </a:t>
            </a:r>
          </a:p>
          <a:p>
            <a:pPr lvl="1"/>
            <a:r>
              <a:rPr lang="en-US" dirty="0">
                <a:hlinkClick r:id="rId2"/>
              </a:rPr>
              <a:t>https://twitter.com/PascrellforNJ/status/1329875822753275904/photo/</a:t>
            </a:r>
            <a:r>
              <a:rPr lang="en-US" dirty="0" smtClean="0">
                <a:hlinkClick r:id="rId2"/>
              </a:rPr>
              <a:t>1</a:t>
            </a:r>
            <a:endParaRPr lang="en-US" dirty="0" smtClean="0"/>
          </a:p>
          <a:p>
            <a:pPr lvl="1"/>
            <a:r>
              <a:rPr lang="en-US" dirty="0" smtClean="0"/>
              <a:t>The LDAD complaint has been signed by thousands of lawyers and </a:t>
            </a:r>
            <a:r>
              <a:rPr lang="en-US" dirty="0" err="1" smtClean="0"/>
              <a:t>nonlawyers</a:t>
            </a:r>
            <a:r>
              <a:rPr lang="en-US" dirty="0" smtClean="0"/>
              <a:t>.</a:t>
            </a:r>
          </a:p>
          <a:p>
            <a:pPr lvl="2"/>
            <a:r>
              <a:rPr lang="en-US" dirty="0" smtClean="0"/>
              <a:t>It can be found through the LDAD website at:</a:t>
            </a:r>
          </a:p>
          <a:p>
            <a:pPr lvl="2"/>
            <a:r>
              <a:rPr lang="en-US" dirty="0">
                <a:hlinkClick r:id="rId3"/>
              </a:rPr>
              <a:t>https://lawyersdefendingdemocracy.org/ldad-files-bar-grievance-against-giuliani-in-new-york</a:t>
            </a:r>
            <a:r>
              <a:rPr lang="en-US" dirty="0" smtClean="0">
                <a:hlinkClick r:id="rId3"/>
              </a:rPr>
              <a:t>/</a:t>
            </a:r>
            <a:endParaRPr lang="en-US" dirty="0" smtClean="0"/>
          </a:p>
          <a:p>
            <a:pPr lvl="1"/>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7</a:t>
            </a:fld>
            <a:endParaRPr lang="en-US"/>
          </a:p>
        </p:txBody>
      </p:sp>
    </p:spTree>
    <p:extLst>
      <p:ext uri="{BB962C8B-B14F-4D97-AF65-F5344CB8AC3E}">
        <p14:creationId xmlns:p14="http://schemas.microsoft.com/office/powerpoint/2010/main" val="206644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Giuliani’s Defense as told to the Media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Giuliani, a former mayor of New York City, said Thursday on his radio show that the efforts were an attempt to deny his </a:t>
            </a:r>
            <a:r>
              <a:rPr lang="en-US" dirty="0" smtClean="0">
                <a:solidFill>
                  <a:srgbClr val="C0504D"/>
                </a:solidFill>
              </a:rPr>
              <a:t>right to free speech, calling his critics “idiots” and “political hacks,” </a:t>
            </a:r>
            <a:r>
              <a:rPr lang="en-US" dirty="0" smtClean="0"/>
              <a:t>the Times [reported].</a:t>
            </a:r>
          </a:p>
          <a:p>
            <a:endParaRPr lang="en-US" dirty="0" smtClean="0"/>
          </a:p>
          <a:p>
            <a:r>
              <a:rPr lang="en-US" dirty="0" smtClean="0"/>
              <a:t>“The whole purpose of this is to disbar me from my exercising </a:t>
            </a:r>
            <a:r>
              <a:rPr lang="en-US" dirty="0" smtClean="0">
                <a:solidFill>
                  <a:srgbClr val="C0504D"/>
                </a:solidFill>
              </a:rPr>
              <a:t>my right of free speech </a:t>
            </a:r>
            <a:r>
              <a:rPr lang="en-US" dirty="0" smtClean="0"/>
              <a:t>and defending my client, because they can’t fathom the fact that maybe, just maybe, they may be wrong,” he said.</a:t>
            </a:r>
            <a:endParaRPr lang="en-US" dirty="0"/>
          </a:p>
        </p:txBody>
      </p:sp>
      <p:sp>
        <p:nvSpPr>
          <p:cNvPr id="4" name="Slide Number Placeholder 3"/>
          <p:cNvSpPr>
            <a:spLocks noGrp="1"/>
          </p:cNvSpPr>
          <p:nvPr>
            <p:ph type="sldNum" sz="quarter" idx="12"/>
          </p:nvPr>
        </p:nvSpPr>
        <p:spPr/>
        <p:txBody>
          <a:bodyPr/>
          <a:lstStyle/>
          <a:p>
            <a:fld id="{D103FEC9-8F97-924A-8C26-8F223B20F599}" type="slidenum">
              <a:rPr lang="en-US" smtClean="0"/>
              <a:t>8</a:t>
            </a:fld>
            <a:endParaRPr lang="en-US"/>
          </a:p>
        </p:txBody>
      </p:sp>
    </p:spTree>
    <p:extLst>
      <p:ext uri="{BB962C8B-B14F-4D97-AF65-F5344CB8AC3E}">
        <p14:creationId xmlns:p14="http://schemas.microsoft.com/office/powerpoint/2010/main" val="1235415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Giuliani’s Media Response</a:t>
            </a:r>
            <a:endParaRPr lang="en-US" dirty="0"/>
          </a:p>
        </p:txBody>
      </p:sp>
      <p:sp>
        <p:nvSpPr>
          <p:cNvPr id="3" name="Content Placeholder 2"/>
          <p:cNvSpPr>
            <a:spLocks noGrp="1"/>
          </p:cNvSpPr>
          <p:nvPr>
            <p:ph idx="1"/>
          </p:nvPr>
        </p:nvSpPr>
        <p:spPr/>
        <p:txBody>
          <a:bodyPr/>
          <a:lstStyle/>
          <a:p>
            <a:r>
              <a:rPr lang="en-US" dirty="0" smtClean="0"/>
              <a:t>Idiots,” “malicious left-wingers” and “irresponsible political hacks,” he said on his show on Thursday. </a:t>
            </a:r>
            <a:r>
              <a:rPr lang="en-US" dirty="0" smtClean="0">
                <a:solidFill>
                  <a:srgbClr val="C0504D"/>
                </a:solidFill>
              </a:rPr>
              <a:t>“You want to disbar me? I think I’m going to move to disbar you.”</a:t>
            </a:r>
            <a:endParaRPr lang="en-US" dirty="0">
              <a:solidFill>
                <a:srgbClr val="C0504D"/>
              </a:solidFill>
            </a:endParaRPr>
          </a:p>
        </p:txBody>
      </p:sp>
      <p:sp>
        <p:nvSpPr>
          <p:cNvPr id="4" name="Slide Number Placeholder 3"/>
          <p:cNvSpPr>
            <a:spLocks noGrp="1"/>
          </p:cNvSpPr>
          <p:nvPr>
            <p:ph type="sldNum" sz="quarter" idx="12"/>
          </p:nvPr>
        </p:nvSpPr>
        <p:spPr/>
        <p:txBody>
          <a:bodyPr/>
          <a:lstStyle/>
          <a:p>
            <a:fld id="{D103FEC9-8F97-924A-8C26-8F223B20F599}" type="slidenum">
              <a:rPr lang="en-US" smtClean="0"/>
              <a:t>9</a:t>
            </a:fld>
            <a:endParaRPr lang="en-US"/>
          </a:p>
        </p:txBody>
      </p:sp>
    </p:spTree>
    <p:extLst>
      <p:ext uri="{BB962C8B-B14F-4D97-AF65-F5344CB8AC3E}">
        <p14:creationId xmlns:p14="http://schemas.microsoft.com/office/powerpoint/2010/main" val="917726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977</TotalTime>
  <Words>2814</Words>
  <Application>Microsoft Office PowerPoint</Application>
  <PresentationFormat>On-screen Show (4:3)</PresentationFormat>
  <Paragraphs>199</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Mangal</vt:lpstr>
      <vt:lpstr>Office Theme</vt:lpstr>
      <vt:lpstr>Reunion 2021 New York University  School of Law</vt:lpstr>
      <vt:lpstr>Timed Agenda</vt:lpstr>
      <vt:lpstr>While many allegations in the complaints that follow are not challenged, others are allegations only. We consider those hypothetically</vt:lpstr>
      <vt:lpstr>Giuliani’s Career in a nutshell</vt:lpstr>
      <vt:lpstr>The Disciplinary Complaints and Lawsuits Naming Rudolph Giuliani</vt:lpstr>
      <vt:lpstr> “Because…Truth Isn’t Truth”   </vt:lpstr>
      <vt:lpstr>The Complaints (we know about)</vt:lpstr>
      <vt:lpstr>Giuliani’s Defense as told to the Media</vt:lpstr>
      <vt:lpstr>Giuliani’s Media Response</vt:lpstr>
      <vt:lpstr>Model Rules that Limit Lawyer Speech</vt:lpstr>
      <vt:lpstr>Events That an Investigation May Find That May Justify Discipline</vt:lpstr>
      <vt:lpstr>From the LDAD Complaint</vt:lpstr>
      <vt:lpstr>N.Y. Rules Giuliani May Have Violated Depending on What the Facts Show (partial list)</vt:lpstr>
      <vt:lpstr>N.Y. Rules Giuliani May Have Violated</vt:lpstr>
      <vt:lpstr>Fed. R. Civ. Pr. 11</vt:lpstr>
      <vt:lpstr>Should the Committee’s Response Be Public? Should There Be an “Interim Suspension?”</vt:lpstr>
      <vt:lpstr>Matter of Cohn</vt:lpstr>
      <vt:lpstr>Should There Be an “Interim Suspension?”</vt:lpstr>
      <vt:lpstr>Lawyer Discipline in NY</vt:lpstr>
      <vt:lpstr>Dominion v. Giuliani* $1.3B Damages Claimed</vt:lpstr>
      <vt:lpstr>From CNBC</vt:lpstr>
      <vt:lpstr>From the Complaint</vt:lpstr>
      <vt:lpstr>PowerPoint Presentation</vt:lpstr>
      <vt:lpstr>Dominion v. Giuliani (CNBC)</vt:lpstr>
      <vt:lpstr>The Venezuelan Connection (from the complaint)</vt:lpstr>
      <vt:lpstr>The Venezuelan Connection (from the complaint)</vt:lpstr>
      <vt:lpstr>Giuliani’s Response to CNBC</vt:lpstr>
      <vt:lpstr>Questions</vt:lpstr>
      <vt:lpstr>Smartmatic’s Complaint Against Giuliani, Fox, Pirro, Dobbs, Bartiromo, and Powell</vt:lpstr>
      <vt:lpstr>PowerPoint Presentation</vt:lpstr>
      <vt:lpstr>From the complaint</vt:lpstr>
      <vt:lpstr>Defenses: (I) New York Times v. Sullivan (1964) etc.</vt:lpstr>
      <vt:lpstr>Defenses: (II) The Litigation Privilege</vt:lpstr>
      <vt:lpstr>See also Rosenberg v. Metlife  (N.Y. 2007)</vt:lpstr>
      <vt:lpstr>From Rosenberg </vt:lpstr>
      <vt:lpstr>Statements Outside Court Get a Qualified Privilege or None At All</vt:lpstr>
      <vt:lpstr>Thompson v. Trump, Giuliani et al. (D.D.C. filed 2/16/21)</vt:lpstr>
      <vt:lpstr>42 U.S.C. 1985</vt:lpstr>
      <vt:lpstr>42 U.S.C. 1985 (cont’d)</vt:lpstr>
    </vt:vector>
  </TitlesOfParts>
  <Company>NYU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Ethics CLE NYC Bar Association</dc:title>
  <dc:creator>SG Gillers</dc:creator>
  <cp:lastModifiedBy>Baquero, Patricia</cp:lastModifiedBy>
  <cp:revision>219</cp:revision>
  <cp:lastPrinted>2021-02-09T14:02:21Z</cp:lastPrinted>
  <dcterms:created xsi:type="dcterms:W3CDTF">2021-01-29T19:39:21Z</dcterms:created>
  <dcterms:modified xsi:type="dcterms:W3CDTF">2021-04-21T17:44:08Z</dcterms:modified>
</cp:coreProperties>
</file>