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verage" panose="02000503040000020003" pitchFamily="2" charset="77"/>
      <p:regular r:id="rId10"/>
    </p:embeddedFont>
    <p:embeddedFont>
      <p:font typeface="Lato" panose="020F0502020204030203" pitchFamily="34" charset="0"/>
      <p:regular r:id="rId11"/>
      <p:bold r:id="rId12"/>
      <p:italic r:id="rId13"/>
      <p:boldItalic r:id="rId14"/>
    </p:embeddedFont>
    <p:embeddedFont>
      <p:font typeface="Nunito" pitchFamily="2" charset="77"/>
      <p:regular r:id="rId15"/>
      <p:bold r:id="rId16"/>
      <p:italic r:id="rId17"/>
      <p:boldItalic r:id="rId18"/>
    </p:embeddedFont>
    <p:embeddedFont>
      <p:font typeface="Oswald" pitchFamily="2" charset="77"/>
      <p:regular r:id="rId19"/>
      <p:bold r:id="rId20"/>
    </p:embeddedFont>
    <p:embeddedFont>
      <p:font typeface="Raleway" pitchFamily="2"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F68594-AC22-46D5-BFF1-EAA40F85171A}">
  <a:tblStyle styleId="{1EF68594-AC22-46D5-BFF1-EAA40F8517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a0c31c306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a0c31c30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50e0471f4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50e0471f4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Sukti</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c3363bdf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c3363bdf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Sukti</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0c31c31b5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0c31c31b5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Sukti</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bebc2a8d1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abebc2a8d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Sukti</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ab44b53c7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ab44b53c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ac3363bdf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ac3363bdf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rgbClr val="5D8C7A">
            <a:alpha val="6816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3.xml"/><Relationship Id="rId16"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D8C7A">
            <a:alpha val="67840"/>
          </a:srgbClr>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11700" y="445025"/>
            <a:ext cx="8520600" cy="2287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4900" b="1">
                <a:latin typeface="Raleway"/>
                <a:ea typeface="Raleway"/>
                <a:cs typeface="Raleway"/>
                <a:sym typeface="Raleway"/>
              </a:rPr>
              <a:t>Legal Empowerment Learning Lab</a:t>
            </a:r>
            <a:endParaRPr sz="4900" b="1">
              <a:latin typeface="Raleway"/>
              <a:ea typeface="Raleway"/>
              <a:cs typeface="Raleway"/>
              <a:sym typeface="Raleway"/>
            </a:endParaRPr>
          </a:p>
          <a:p>
            <a:pPr marL="0" lvl="0" indent="0" algn="l" rtl="0">
              <a:spcBef>
                <a:spcPts val="0"/>
              </a:spcBef>
              <a:spcAft>
                <a:spcPts val="0"/>
              </a:spcAft>
              <a:buNone/>
            </a:pPr>
            <a:endParaRPr sz="4900" b="1">
              <a:latin typeface="Raleway"/>
              <a:ea typeface="Raleway"/>
              <a:cs typeface="Raleway"/>
              <a:sym typeface="Raleway"/>
            </a:endParaRPr>
          </a:p>
          <a:p>
            <a:pPr marL="0" lvl="0" indent="0" algn="ctr" rtl="0">
              <a:spcBef>
                <a:spcPts val="0"/>
              </a:spcBef>
              <a:spcAft>
                <a:spcPts val="0"/>
              </a:spcAft>
              <a:buNone/>
            </a:pPr>
            <a:r>
              <a:rPr lang="en" sz="3700">
                <a:latin typeface="Raleway"/>
                <a:ea typeface="Raleway"/>
                <a:cs typeface="Raleway"/>
                <a:sym typeface="Raleway"/>
              </a:rPr>
              <a:t>Session 4: Participatory Data Collection</a:t>
            </a:r>
            <a:endParaRPr sz="3700">
              <a:latin typeface="Raleway"/>
              <a:ea typeface="Raleway"/>
              <a:cs typeface="Raleway"/>
              <a:sym typeface="Raleway"/>
            </a:endParaRPr>
          </a:p>
        </p:txBody>
      </p:sp>
      <p:sp>
        <p:nvSpPr>
          <p:cNvPr id="60" name="Google Shape;60;p13"/>
          <p:cNvSpPr txBox="1">
            <a:spLocks noGrp="1"/>
          </p:cNvSpPr>
          <p:nvPr>
            <p:ph type="body" idx="1"/>
          </p:nvPr>
        </p:nvSpPr>
        <p:spPr>
          <a:xfrm>
            <a:off x="184550" y="-10205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1600"/>
              </a:spcAft>
              <a:buNone/>
            </a:pPr>
            <a:r>
              <a:rPr lang="en"/>
              <a:t>		</a:t>
            </a:r>
            <a:endParaRPr/>
          </a:p>
        </p:txBody>
      </p:sp>
      <p:pic>
        <p:nvPicPr>
          <p:cNvPr id="61" name="Google Shape;61;p13"/>
          <p:cNvPicPr preferRelativeResize="0"/>
          <p:nvPr/>
        </p:nvPicPr>
        <p:blipFill>
          <a:blip r:embed="rId3">
            <a:alphaModFix/>
          </a:blip>
          <a:stretch>
            <a:fillRect/>
          </a:stretch>
        </p:blipFill>
        <p:spPr>
          <a:xfrm>
            <a:off x="2475775" y="3992788"/>
            <a:ext cx="4192425" cy="10163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2338800" y="338125"/>
            <a:ext cx="4260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1">
                <a:highlight>
                  <a:srgbClr val="A64D79"/>
                </a:highlight>
                <a:latin typeface="Raleway"/>
                <a:ea typeface="Raleway"/>
                <a:cs typeface="Raleway"/>
                <a:sym typeface="Raleway"/>
              </a:rPr>
              <a:t>Roadmap</a:t>
            </a:r>
            <a:endParaRPr sz="4100" b="1">
              <a:solidFill>
                <a:srgbClr val="A64D79"/>
              </a:solidFill>
              <a:highlight>
                <a:srgbClr val="A64D79"/>
              </a:highlight>
              <a:latin typeface="Raleway"/>
              <a:ea typeface="Raleway"/>
              <a:cs typeface="Raleway"/>
              <a:sym typeface="Raleway"/>
            </a:endParaRPr>
          </a:p>
        </p:txBody>
      </p:sp>
      <p:sp>
        <p:nvSpPr>
          <p:cNvPr id="67" name="Google Shape;67;p14"/>
          <p:cNvSpPr txBox="1">
            <a:spLocks noGrp="1"/>
          </p:cNvSpPr>
          <p:nvPr>
            <p:ph type="body" idx="1"/>
          </p:nvPr>
        </p:nvSpPr>
        <p:spPr>
          <a:xfrm>
            <a:off x="4572000" y="1454600"/>
            <a:ext cx="4260300" cy="2827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What’s Outside Our Windows</a:t>
            </a:r>
            <a:endParaRPr sz="22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Schedule + Team Updates</a:t>
            </a:r>
            <a:endParaRPr sz="22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Participatory Data Session</a:t>
            </a:r>
            <a:endParaRPr sz="22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Next Steps</a:t>
            </a:r>
            <a:endParaRPr sz="2200">
              <a:solidFill>
                <a:schemeClr val="dk1"/>
              </a:solidFill>
              <a:latin typeface="Raleway"/>
              <a:ea typeface="Raleway"/>
              <a:cs typeface="Raleway"/>
              <a:sym typeface="Raleway"/>
            </a:endParaRPr>
          </a:p>
          <a:p>
            <a:pPr marL="457200" lvl="0" indent="0" algn="l" rtl="0">
              <a:spcBef>
                <a:spcPts val="1600"/>
              </a:spcBef>
              <a:spcAft>
                <a:spcPts val="1600"/>
              </a:spcAft>
              <a:buNone/>
            </a:pPr>
            <a:endParaRPr/>
          </a:p>
        </p:txBody>
      </p:sp>
      <p:pic>
        <p:nvPicPr>
          <p:cNvPr id="68" name="Google Shape;68;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42850" y="1530200"/>
            <a:ext cx="3640097" cy="23297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554425" y="42975"/>
            <a:ext cx="8520600" cy="79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b="1">
                <a:highlight>
                  <a:srgbClr val="A64D79"/>
                </a:highlight>
                <a:latin typeface="Raleway"/>
                <a:ea typeface="Raleway"/>
                <a:cs typeface="Raleway"/>
                <a:sym typeface="Raleway"/>
              </a:rPr>
              <a:t>What’s Outside Our Windows</a:t>
            </a:r>
            <a:endParaRPr sz="2200" b="1">
              <a:highlight>
                <a:srgbClr val="A64D79"/>
              </a:highlight>
              <a:latin typeface="Raleway"/>
              <a:ea typeface="Raleway"/>
              <a:cs typeface="Raleway"/>
              <a:sym typeface="Raleway"/>
            </a:endParaRPr>
          </a:p>
        </p:txBody>
      </p:sp>
      <p:sp>
        <p:nvSpPr>
          <p:cNvPr id="74" name="Google Shape;74;p15"/>
          <p:cNvSpPr txBox="1"/>
          <p:nvPr/>
        </p:nvSpPr>
        <p:spPr>
          <a:xfrm>
            <a:off x="5296325" y="834050"/>
            <a:ext cx="3000000" cy="18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b="1">
              <a:solidFill>
                <a:srgbClr val="222222"/>
              </a:solidFill>
            </a:endParaRPr>
          </a:p>
        </p:txBody>
      </p:sp>
      <p:sp>
        <p:nvSpPr>
          <p:cNvPr id="75" name="Google Shape;75;p15"/>
          <p:cNvSpPr txBox="1"/>
          <p:nvPr/>
        </p:nvSpPr>
        <p:spPr>
          <a:xfrm>
            <a:off x="2986525" y="1615538"/>
            <a:ext cx="281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verage"/>
              <a:ea typeface="Average"/>
              <a:cs typeface="Average"/>
              <a:sym typeface="Average"/>
            </a:endParaRPr>
          </a:p>
          <a:p>
            <a:pPr marL="0" lvl="0" indent="0" algn="l" rtl="0">
              <a:spcBef>
                <a:spcPts val="0"/>
              </a:spcBef>
              <a:spcAft>
                <a:spcPts val="0"/>
              </a:spcAft>
              <a:buNone/>
            </a:pPr>
            <a:endParaRPr>
              <a:latin typeface="Average"/>
              <a:ea typeface="Average"/>
              <a:cs typeface="Average"/>
              <a:sym typeface="Average"/>
            </a:endParaRPr>
          </a:p>
        </p:txBody>
      </p:sp>
      <p:sp>
        <p:nvSpPr>
          <p:cNvPr id="76" name="Google Shape;76;p15"/>
          <p:cNvSpPr txBox="1"/>
          <p:nvPr/>
        </p:nvSpPr>
        <p:spPr>
          <a:xfrm>
            <a:off x="487075" y="629075"/>
            <a:ext cx="51843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222222"/>
              </a:solidFill>
              <a:latin typeface="Average"/>
              <a:ea typeface="Average"/>
              <a:cs typeface="Average"/>
              <a:sym typeface="Average"/>
            </a:endParaRPr>
          </a:p>
          <a:p>
            <a:pPr marL="0" lvl="0" indent="0" algn="l" rtl="0">
              <a:spcBef>
                <a:spcPts val="0"/>
              </a:spcBef>
              <a:spcAft>
                <a:spcPts val="0"/>
              </a:spcAft>
              <a:buNone/>
            </a:pPr>
            <a:endParaRPr>
              <a:solidFill>
                <a:srgbClr val="222222"/>
              </a:solidFill>
              <a:latin typeface="Average"/>
              <a:ea typeface="Average"/>
              <a:cs typeface="Average"/>
              <a:sym typeface="Average"/>
            </a:endParaRPr>
          </a:p>
          <a:p>
            <a:pPr marL="0" lvl="0" indent="0" algn="l" rtl="0">
              <a:spcBef>
                <a:spcPts val="0"/>
              </a:spcBef>
              <a:spcAft>
                <a:spcPts val="0"/>
              </a:spcAft>
              <a:buNone/>
            </a:pPr>
            <a:endParaRPr sz="1700">
              <a:latin typeface="Average"/>
              <a:ea typeface="Average"/>
              <a:cs typeface="Average"/>
              <a:sym typeface="Average"/>
            </a:endParaRPr>
          </a:p>
        </p:txBody>
      </p:sp>
      <p:sp>
        <p:nvSpPr>
          <p:cNvPr id="77" name="Google Shape;77;p15"/>
          <p:cNvSpPr txBox="1"/>
          <p:nvPr/>
        </p:nvSpPr>
        <p:spPr>
          <a:xfrm>
            <a:off x="2629275" y="3012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verage"/>
              <a:ea typeface="Average"/>
              <a:cs typeface="Average"/>
              <a:sym typeface="Average"/>
            </a:endParaRPr>
          </a:p>
        </p:txBody>
      </p:sp>
      <p:sp>
        <p:nvSpPr>
          <p:cNvPr id="78" name="Google Shape;78;p15"/>
          <p:cNvSpPr txBox="1"/>
          <p:nvPr/>
        </p:nvSpPr>
        <p:spPr>
          <a:xfrm>
            <a:off x="5796625" y="2640650"/>
            <a:ext cx="249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latin typeface="Average"/>
              <a:ea typeface="Average"/>
              <a:cs typeface="Average"/>
              <a:sym typeface="Average"/>
            </a:endParaRPr>
          </a:p>
        </p:txBody>
      </p:sp>
      <p:sp>
        <p:nvSpPr>
          <p:cNvPr id="79" name="Google Shape;79;p15"/>
          <p:cNvSpPr txBox="1"/>
          <p:nvPr/>
        </p:nvSpPr>
        <p:spPr>
          <a:xfrm>
            <a:off x="6370475" y="629075"/>
            <a:ext cx="261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verage"/>
              <a:ea typeface="Average"/>
              <a:cs typeface="Average"/>
              <a:sym typeface="Average"/>
            </a:endParaRPr>
          </a:p>
        </p:txBody>
      </p:sp>
      <p:pic>
        <p:nvPicPr>
          <p:cNvPr id="80" name="Google Shape;80;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6475" y="44125"/>
            <a:ext cx="1242487" cy="1318699"/>
          </a:xfrm>
          <a:prstGeom prst="rect">
            <a:avLst/>
          </a:prstGeom>
          <a:noFill/>
          <a:ln>
            <a:noFill/>
          </a:ln>
        </p:spPr>
      </p:pic>
      <p:pic>
        <p:nvPicPr>
          <p:cNvPr id="81" name="Google Shape;81;p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871075" y="4010290"/>
            <a:ext cx="1780800" cy="1204984"/>
          </a:xfrm>
          <a:prstGeom prst="rect">
            <a:avLst/>
          </a:prstGeom>
          <a:noFill/>
          <a:ln>
            <a:noFill/>
          </a:ln>
        </p:spPr>
      </p:pic>
      <p:pic>
        <p:nvPicPr>
          <p:cNvPr id="82" name="Google Shape;82;p1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658800" y="522650"/>
            <a:ext cx="1337151" cy="1708500"/>
          </a:xfrm>
          <a:prstGeom prst="rect">
            <a:avLst/>
          </a:prstGeom>
          <a:noFill/>
          <a:ln>
            <a:noFill/>
          </a:ln>
        </p:spPr>
      </p:pic>
      <p:pic>
        <p:nvPicPr>
          <p:cNvPr id="83" name="Google Shape;83;p1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305788" y="582924"/>
            <a:ext cx="2172633" cy="1629475"/>
          </a:xfrm>
          <a:prstGeom prst="rect">
            <a:avLst/>
          </a:prstGeom>
          <a:noFill/>
          <a:ln>
            <a:noFill/>
          </a:ln>
        </p:spPr>
      </p:pic>
      <p:pic>
        <p:nvPicPr>
          <p:cNvPr id="84" name="Google Shape;84;p15"/>
          <p:cNvPicPr preferRelativeResize="0"/>
          <p:nvPr/>
        </p:nvPicPr>
        <p:blipFill>
          <a:blip r:embed="rId7">
            <a:alphaModFix/>
          </a:blip>
          <a:stretch>
            <a:fillRect/>
          </a:stretch>
        </p:blipFill>
        <p:spPr>
          <a:xfrm>
            <a:off x="5551151" y="629063"/>
            <a:ext cx="2049500" cy="1537150"/>
          </a:xfrm>
          <a:prstGeom prst="rect">
            <a:avLst/>
          </a:prstGeom>
          <a:noFill/>
          <a:ln>
            <a:noFill/>
          </a:ln>
        </p:spPr>
      </p:pic>
      <p:pic>
        <p:nvPicPr>
          <p:cNvPr id="85" name="Google Shape;85;p15"/>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5400000">
            <a:off x="3291977" y="3758087"/>
            <a:ext cx="1233474" cy="1495176"/>
          </a:xfrm>
          <a:prstGeom prst="rect">
            <a:avLst/>
          </a:prstGeom>
          <a:noFill/>
          <a:ln>
            <a:noFill/>
          </a:ln>
        </p:spPr>
      </p:pic>
      <p:pic>
        <p:nvPicPr>
          <p:cNvPr id="86" name="Google Shape;86;p15"/>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rot="10800000">
            <a:off x="3124380" y="2320825"/>
            <a:ext cx="1656346" cy="1242274"/>
          </a:xfrm>
          <a:prstGeom prst="rect">
            <a:avLst/>
          </a:prstGeom>
          <a:noFill/>
          <a:ln>
            <a:noFill/>
          </a:ln>
        </p:spPr>
      </p:pic>
      <p:pic>
        <p:nvPicPr>
          <p:cNvPr id="87" name="Google Shape;87;p15"/>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flipH="1">
            <a:off x="6178197" y="2183825"/>
            <a:ext cx="1495176" cy="1470102"/>
          </a:xfrm>
          <a:prstGeom prst="rect">
            <a:avLst/>
          </a:prstGeom>
          <a:noFill/>
          <a:ln>
            <a:noFill/>
          </a:ln>
        </p:spPr>
      </p:pic>
      <p:pic>
        <p:nvPicPr>
          <p:cNvPr id="88" name="Google Shape;88;p15"/>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7148575" y="3764225"/>
            <a:ext cx="1836999" cy="1377750"/>
          </a:xfrm>
          <a:prstGeom prst="rect">
            <a:avLst/>
          </a:prstGeom>
          <a:noFill/>
          <a:ln>
            <a:noFill/>
          </a:ln>
        </p:spPr>
      </p:pic>
      <p:pic>
        <p:nvPicPr>
          <p:cNvPr id="89" name="Google Shape;89;p15"/>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flipH="1">
            <a:off x="7673375" y="82188"/>
            <a:ext cx="1445850" cy="1927790"/>
          </a:xfrm>
          <a:prstGeom prst="rect">
            <a:avLst/>
          </a:prstGeom>
          <a:noFill/>
          <a:ln>
            <a:noFill/>
          </a:ln>
        </p:spPr>
      </p:pic>
      <p:pic>
        <p:nvPicPr>
          <p:cNvPr id="90" name="Google Shape;90;p15"/>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rot="10800000">
            <a:off x="7775652" y="2151875"/>
            <a:ext cx="1410898" cy="1377750"/>
          </a:xfrm>
          <a:prstGeom prst="rect">
            <a:avLst/>
          </a:prstGeom>
          <a:noFill/>
          <a:ln>
            <a:noFill/>
          </a:ln>
        </p:spPr>
      </p:pic>
      <p:pic>
        <p:nvPicPr>
          <p:cNvPr id="91" name="Google Shape;91;p15"/>
          <p:cNvPicPr preferRelativeResize="0"/>
          <p:nvPr/>
        </p:nvPicPr>
        <p:blipFill>
          <a:blip r:embed="rId14" cstate="screen">
            <a:alphaModFix/>
            <a:extLst>
              <a:ext uri="{28A0092B-C50C-407E-A947-70E740481C1C}">
                <a14:useLocalDpi xmlns:a14="http://schemas.microsoft.com/office/drawing/2010/main"/>
              </a:ext>
            </a:extLst>
          </a:blip>
          <a:stretch>
            <a:fillRect/>
          </a:stretch>
        </p:blipFill>
        <p:spPr>
          <a:xfrm>
            <a:off x="1589075" y="3846325"/>
            <a:ext cx="1535301" cy="1318700"/>
          </a:xfrm>
          <a:prstGeom prst="rect">
            <a:avLst/>
          </a:prstGeom>
          <a:noFill/>
          <a:ln>
            <a:noFill/>
          </a:ln>
        </p:spPr>
      </p:pic>
      <p:pic>
        <p:nvPicPr>
          <p:cNvPr id="92" name="Google Shape;92;p15"/>
          <p:cNvPicPr preferRelativeResize="0"/>
          <p:nvPr/>
        </p:nvPicPr>
        <p:blipFill>
          <a:blip r:embed="rId15" cstate="screen">
            <a:alphaModFix/>
            <a:extLst>
              <a:ext uri="{28A0092B-C50C-407E-A947-70E740481C1C}">
                <a14:useLocalDpi xmlns:a14="http://schemas.microsoft.com/office/drawing/2010/main"/>
              </a:ext>
            </a:extLst>
          </a:blip>
          <a:stretch>
            <a:fillRect/>
          </a:stretch>
        </p:blipFill>
        <p:spPr>
          <a:xfrm>
            <a:off x="161650" y="1426650"/>
            <a:ext cx="1242475" cy="1629475"/>
          </a:xfrm>
          <a:prstGeom prst="rect">
            <a:avLst/>
          </a:prstGeom>
          <a:noFill/>
          <a:ln>
            <a:noFill/>
          </a:ln>
        </p:spPr>
      </p:pic>
      <p:pic>
        <p:nvPicPr>
          <p:cNvPr id="93" name="Google Shape;93;p15"/>
          <p:cNvPicPr preferRelativeResize="0"/>
          <p:nvPr/>
        </p:nvPicPr>
        <p:blipFill>
          <a:blip r:embed="rId16" cstate="screen">
            <a:alphaModFix/>
            <a:extLst>
              <a:ext uri="{28A0092B-C50C-407E-A947-70E740481C1C}">
                <a14:useLocalDpi xmlns:a14="http://schemas.microsoft.com/office/drawing/2010/main"/>
              </a:ext>
            </a:extLst>
          </a:blip>
          <a:stretch>
            <a:fillRect/>
          </a:stretch>
        </p:blipFill>
        <p:spPr>
          <a:xfrm>
            <a:off x="1660675" y="2313247"/>
            <a:ext cx="1410900" cy="1450976"/>
          </a:xfrm>
          <a:prstGeom prst="rect">
            <a:avLst/>
          </a:prstGeom>
          <a:noFill/>
          <a:ln>
            <a:noFill/>
          </a:ln>
        </p:spPr>
      </p:pic>
      <p:pic>
        <p:nvPicPr>
          <p:cNvPr id="94" name="Google Shape;94;p15"/>
          <p:cNvPicPr preferRelativeResize="0"/>
          <p:nvPr/>
        </p:nvPicPr>
        <p:blipFill>
          <a:blip r:embed="rId17" cstate="screen">
            <a:alphaModFix/>
            <a:extLst>
              <a:ext uri="{28A0092B-C50C-407E-A947-70E740481C1C}">
                <a14:useLocalDpi xmlns:a14="http://schemas.microsoft.com/office/drawing/2010/main"/>
              </a:ext>
            </a:extLst>
          </a:blip>
          <a:stretch>
            <a:fillRect/>
          </a:stretch>
        </p:blipFill>
        <p:spPr>
          <a:xfrm>
            <a:off x="106475" y="3241400"/>
            <a:ext cx="1445850" cy="1927774"/>
          </a:xfrm>
          <a:prstGeom prst="rect">
            <a:avLst/>
          </a:prstGeom>
          <a:noFill/>
          <a:ln>
            <a:noFill/>
          </a:ln>
        </p:spPr>
      </p:pic>
      <p:pic>
        <p:nvPicPr>
          <p:cNvPr id="95" name="Google Shape;95;p15"/>
          <p:cNvPicPr preferRelativeResize="0"/>
          <p:nvPr/>
        </p:nvPicPr>
        <p:blipFill>
          <a:blip r:embed="rId18" cstate="screen">
            <a:alphaModFix/>
            <a:extLst>
              <a:ext uri="{28A0092B-C50C-407E-A947-70E740481C1C}">
                <a14:useLocalDpi xmlns:a14="http://schemas.microsoft.com/office/drawing/2010/main"/>
              </a:ext>
            </a:extLst>
          </a:blip>
          <a:stretch>
            <a:fillRect/>
          </a:stretch>
        </p:blipFill>
        <p:spPr>
          <a:xfrm>
            <a:off x="4802363" y="2313250"/>
            <a:ext cx="1242476" cy="1614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chemeClr val="dk1"/>
                </a:solidFill>
                <a:latin typeface="Raleway"/>
                <a:ea typeface="Raleway"/>
                <a:cs typeface="Raleway"/>
                <a:sym typeface="Raleway"/>
              </a:rPr>
              <a:t>Oct 202o</a:t>
            </a:r>
            <a:endParaRPr>
              <a:solidFill>
                <a:schemeClr val="dk1"/>
              </a:solidFill>
            </a:endParaRPr>
          </a:p>
        </p:txBody>
      </p:sp>
      <p:sp>
        <p:nvSpPr>
          <p:cNvPr id="101" name="Google Shape;101;p16"/>
          <p:cNvSpPr txBox="1"/>
          <p:nvPr/>
        </p:nvSpPr>
        <p:spPr>
          <a:xfrm>
            <a:off x="311700" y="235050"/>
            <a:ext cx="8520600" cy="8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highlight>
                  <a:srgbClr val="A64D79"/>
                </a:highlight>
                <a:latin typeface="Raleway"/>
                <a:ea typeface="Raleway"/>
                <a:cs typeface="Raleway"/>
                <a:sym typeface="Raleway"/>
              </a:rPr>
              <a:t>Learning Lab Schedule</a:t>
            </a:r>
            <a:endParaRPr sz="3000" b="1">
              <a:solidFill>
                <a:schemeClr val="dk1"/>
              </a:solidFill>
              <a:highlight>
                <a:srgbClr val="A64D79"/>
              </a:highlight>
              <a:latin typeface="Raleway"/>
              <a:ea typeface="Raleway"/>
              <a:cs typeface="Raleway"/>
              <a:sym typeface="Raleway"/>
            </a:endParaRPr>
          </a:p>
        </p:txBody>
      </p:sp>
      <p:graphicFrame>
        <p:nvGraphicFramePr>
          <p:cNvPr id="102" name="Google Shape;102;p16"/>
          <p:cNvGraphicFramePr/>
          <p:nvPr/>
        </p:nvGraphicFramePr>
        <p:xfrm>
          <a:off x="323100" y="2393975"/>
          <a:ext cx="3000000" cy="3000000"/>
        </p:xfrm>
        <a:graphic>
          <a:graphicData uri="http://schemas.openxmlformats.org/drawingml/2006/table">
            <a:tbl>
              <a:tblPr>
                <a:noFill/>
                <a:tableStyleId>{1EF68594-AC22-46D5-BFF1-EAA40F85171A}</a:tableStyleId>
              </a:tblPr>
              <a:tblGrid>
                <a:gridCol w="710225">
                  <a:extLst>
                    <a:ext uri="{9D8B030D-6E8A-4147-A177-3AD203B41FA5}">
                      <a16:colId xmlns:a16="http://schemas.microsoft.com/office/drawing/2014/main" val="20000"/>
                    </a:ext>
                  </a:extLst>
                </a:gridCol>
                <a:gridCol w="710225">
                  <a:extLst>
                    <a:ext uri="{9D8B030D-6E8A-4147-A177-3AD203B41FA5}">
                      <a16:colId xmlns:a16="http://schemas.microsoft.com/office/drawing/2014/main" val="20001"/>
                    </a:ext>
                  </a:extLst>
                </a:gridCol>
                <a:gridCol w="710225">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1037600">
                  <a:extLst>
                    <a:ext uri="{9D8B030D-6E8A-4147-A177-3AD203B41FA5}">
                      <a16:colId xmlns:a16="http://schemas.microsoft.com/office/drawing/2014/main" val="20004"/>
                    </a:ext>
                  </a:extLst>
                </a:gridCol>
                <a:gridCol w="710225">
                  <a:extLst>
                    <a:ext uri="{9D8B030D-6E8A-4147-A177-3AD203B41FA5}">
                      <a16:colId xmlns:a16="http://schemas.microsoft.com/office/drawing/2014/main" val="20005"/>
                    </a:ext>
                  </a:extLst>
                </a:gridCol>
                <a:gridCol w="710225">
                  <a:extLst>
                    <a:ext uri="{9D8B030D-6E8A-4147-A177-3AD203B41FA5}">
                      <a16:colId xmlns:a16="http://schemas.microsoft.com/office/drawing/2014/main" val="20006"/>
                    </a:ext>
                  </a:extLst>
                </a:gridCol>
                <a:gridCol w="710225">
                  <a:extLst>
                    <a:ext uri="{9D8B030D-6E8A-4147-A177-3AD203B41FA5}">
                      <a16:colId xmlns:a16="http://schemas.microsoft.com/office/drawing/2014/main" val="20007"/>
                    </a:ext>
                  </a:extLst>
                </a:gridCol>
                <a:gridCol w="710225">
                  <a:extLst>
                    <a:ext uri="{9D8B030D-6E8A-4147-A177-3AD203B41FA5}">
                      <a16:colId xmlns:a16="http://schemas.microsoft.com/office/drawing/2014/main" val="20008"/>
                    </a:ext>
                  </a:extLst>
                </a:gridCol>
                <a:gridCol w="710225">
                  <a:extLst>
                    <a:ext uri="{9D8B030D-6E8A-4147-A177-3AD203B41FA5}">
                      <a16:colId xmlns:a16="http://schemas.microsoft.com/office/drawing/2014/main" val="20009"/>
                    </a:ext>
                  </a:extLst>
                </a:gridCol>
                <a:gridCol w="710225">
                  <a:extLst>
                    <a:ext uri="{9D8B030D-6E8A-4147-A177-3AD203B41FA5}">
                      <a16:colId xmlns:a16="http://schemas.microsoft.com/office/drawing/2014/main" val="20010"/>
                    </a:ext>
                  </a:extLst>
                </a:gridCol>
                <a:gridCol w="710225">
                  <a:extLst>
                    <a:ext uri="{9D8B030D-6E8A-4147-A177-3AD203B41FA5}">
                      <a16:colId xmlns:a16="http://schemas.microsoft.com/office/drawing/2014/main" val="20011"/>
                    </a:ext>
                  </a:extLst>
                </a:gridCol>
              </a:tblGrid>
              <a:tr h="719125">
                <a:tc gridSpan="4">
                  <a:txBody>
                    <a:bodyPr/>
                    <a:lstStyle/>
                    <a:p>
                      <a:pPr marL="0" lvl="0" indent="0" algn="ctr" rtl="0">
                        <a:spcBef>
                          <a:spcPts val="0"/>
                        </a:spcBef>
                        <a:spcAft>
                          <a:spcPts val="0"/>
                        </a:spcAft>
                        <a:buNone/>
                      </a:pPr>
                      <a:r>
                        <a:rPr lang="en" sz="2000">
                          <a:solidFill>
                            <a:srgbClr val="FFFFFF"/>
                          </a:solidFill>
                          <a:latin typeface="Raleway"/>
                          <a:ea typeface="Raleway"/>
                          <a:cs typeface="Raleway"/>
                          <a:sym typeface="Raleway"/>
                        </a:rPr>
                        <a:t>2020</a:t>
                      </a:r>
                      <a:endParaRPr sz="2000">
                        <a:solidFill>
                          <a:srgbClr val="FFFFFF"/>
                        </a:solidFill>
                        <a:latin typeface="Raleway"/>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27C7BD"/>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marL="0" lvl="0" indent="0" algn="ctr" rtl="0">
                        <a:spcBef>
                          <a:spcPts val="0"/>
                        </a:spcBef>
                        <a:spcAft>
                          <a:spcPts val="0"/>
                        </a:spcAft>
                        <a:buNone/>
                      </a:pPr>
                      <a:r>
                        <a:rPr lang="en" sz="2000">
                          <a:solidFill>
                            <a:srgbClr val="FFFFFF"/>
                          </a:solidFill>
                          <a:latin typeface="Raleway"/>
                          <a:ea typeface="Raleway"/>
                          <a:cs typeface="Raleway"/>
                          <a:sym typeface="Raleway"/>
                        </a:rPr>
                        <a:t>2021</a:t>
                      </a:r>
                      <a:endParaRPr sz="2000">
                        <a:solidFill>
                          <a:srgbClr val="FFFFFF"/>
                        </a:solidFill>
                        <a:latin typeface="Raleway"/>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A64D7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cxnSp>
        <p:nvCxnSpPr>
          <p:cNvPr id="103" name="Google Shape;103;p16"/>
          <p:cNvCxnSpPr/>
          <p:nvPr/>
        </p:nvCxnSpPr>
        <p:spPr>
          <a:xfrm rot="10800000">
            <a:off x="569975" y="1439375"/>
            <a:ext cx="0" cy="954600"/>
          </a:xfrm>
          <a:prstGeom prst="straightConnector1">
            <a:avLst/>
          </a:prstGeom>
          <a:noFill/>
          <a:ln w="9525" cap="flat" cmpd="sng">
            <a:solidFill>
              <a:srgbClr val="000000"/>
            </a:solidFill>
            <a:prstDash val="solid"/>
            <a:round/>
            <a:headEnd type="none" w="med" len="med"/>
            <a:tailEnd type="oval" w="med" len="med"/>
          </a:ln>
        </p:spPr>
      </p:cxnSp>
      <p:sp>
        <p:nvSpPr>
          <p:cNvPr id="104" name="Google Shape;104;p16"/>
          <p:cNvSpPr txBox="1"/>
          <p:nvPr/>
        </p:nvSpPr>
        <p:spPr>
          <a:xfrm>
            <a:off x="646175" y="1560476"/>
            <a:ext cx="2315700" cy="57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Introduction to Legal Empowerment </a:t>
            </a:r>
            <a:endParaRPr>
              <a:solidFill>
                <a:schemeClr val="dk1"/>
              </a:solidFill>
              <a:latin typeface="Lato"/>
              <a:ea typeface="Lato"/>
              <a:cs typeface="Lato"/>
              <a:sym typeface="Lato"/>
            </a:endParaRPr>
          </a:p>
          <a:p>
            <a:pPr marL="0" lvl="0" indent="0" algn="l" rtl="0">
              <a:lnSpc>
                <a:spcPct val="115000"/>
              </a:lnSpc>
              <a:spcBef>
                <a:spcPts val="1600"/>
              </a:spcBef>
              <a:spcAft>
                <a:spcPts val="1600"/>
              </a:spcAft>
              <a:buNone/>
            </a:pPr>
            <a:endParaRPr>
              <a:solidFill>
                <a:srgbClr val="000000"/>
              </a:solidFill>
              <a:latin typeface="Lato"/>
              <a:ea typeface="Lato"/>
              <a:cs typeface="Lato"/>
              <a:sym typeface="Lato"/>
            </a:endParaRPr>
          </a:p>
        </p:txBody>
      </p:sp>
      <p:sp>
        <p:nvSpPr>
          <p:cNvPr id="105" name="Google Shape;105;p16"/>
          <p:cNvSpPr txBox="1"/>
          <p:nvPr/>
        </p:nvSpPr>
        <p:spPr>
          <a:xfrm>
            <a:off x="3135075" y="3440694"/>
            <a:ext cx="2315700" cy="57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dk1"/>
                </a:solidFill>
                <a:latin typeface="Raleway"/>
                <a:ea typeface="Raleway"/>
                <a:cs typeface="Raleway"/>
                <a:sym typeface="Raleway"/>
              </a:rPr>
              <a:t>Jan 2021</a:t>
            </a:r>
            <a:endParaRPr sz="1800" b="1">
              <a:solidFill>
                <a:schemeClr val="dk1"/>
              </a:solidFill>
              <a:latin typeface="Raleway"/>
              <a:ea typeface="Raleway"/>
              <a:cs typeface="Raleway"/>
              <a:sym typeface="Raleway"/>
            </a:endParaRPr>
          </a:p>
        </p:txBody>
      </p:sp>
      <p:sp>
        <p:nvSpPr>
          <p:cNvPr id="106" name="Google Shape;106;p16"/>
          <p:cNvSpPr txBox="1"/>
          <p:nvPr/>
        </p:nvSpPr>
        <p:spPr>
          <a:xfrm>
            <a:off x="2961878" y="3905200"/>
            <a:ext cx="1510500" cy="57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solidFill>
                  <a:schemeClr val="dk1"/>
                </a:solidFill>
                <a:latin typeface="Lato"/>
                <a:ea typeface="Lato"/>
                <a:cs typeface="Lato"/>
                <a:sym typeface="Lato"/>
              </a:rPr>
              <a:t>Community-led Research Design</a:t>
            </a:r>
            <a:endParaRPr>
              <a:solidFill>
                <a:schemeClr val="dk1"/>
              </a:solidFill>
              <a:latin typeface="Lato"/>
              <a:ea typeface="Lato"/>
              <a:cs typeface="Lato"/>
              <a:sym typeface="Lato"/>
            </a:endParaRPr>
          </a:p>
        </p:txBody>
      </p:sp>
      <p:sp>
        <p:nvSpPr>
          <p:cNvPr id="107" name="Google Shape;107;p16"/>
          <p:cNvSpPr txBox="1"/>
          <p:nvPr/>
        </p:nvSpPr>
        <p:spPr>
          <a:xfrm>
            <a:off x="3019275" y="1229325"/>
            <a:ext cx="2470500" cy="52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solidFill>
                  <a:schemeClr val="dk1"/>
                </a:solidFill>
                <a:latin typeface="Lato"/>
                <a:ea typeface="Lato"/>
                <a:cs typeface="Lato"/>
                <a:sym typeface="Lato"/>
              </a:rPr>
              <a:t>Participatory Data Collection</a:t>
            </a:r>
            <a:endParaRPr>
              <a:solidFill>
                <a:schemeClr val="dk1"/>
              </a:solidFill>
              <a:latin typeface="Lato"/>
              <a:ea typeface="Lato"/>
              <a:cs typeface="Lato"/>
              <a:sym typeface="Lato"/>
            </a:endParaRPr>
          </a:p>
        </p:txBody>
      </p:sp>
      <p:cxnSp>
        <p:nvCxnSpPr>
          <p:cNvPr id="108" name="Google Shape;108;p16"/>
          <p:cNvCxnSpPr/>
          <p:nvPr/>
        </p:nvCxnSpPr>
        <p:spPr>
          <a:xfrm>
            <a:off x="3019275" y="3140900"/>
            <a:ext cx="2400" cy="701400"/>
          </a:xfrm>
          <a:prstGeom prst="straightConnector1">
            <a:avLst/>
          </a:prstGeom>
          <a:noFill/>
          <a:ln w="9525" cap="flat" cmpd="sng">
            <a:solidFill>
              <a:srgbClr val="000000"/>
            </a:solidFill>
            <a:prstDash val="solid"/>
            <a:round/>
            <a:headEnd type="none" w="med" len="med"/>
            <a:tailEnd type="oval" w="med" len="med"/>
          </a:ln>
        </p:spPr>
      </p:cxnSp>
      <p:sp>
        <p:nvSpPr>
          <p:cNvPr id="109" name="Google Shape;109;p16"/>
          <p:cNvSpPr txBox="1"/>
          <p:nvPr/>
        </p:nvSpPr>
        <p:spPr>
          <a:xfrm>
            <a:off x="2905875" y="952948"/>
            <a:ext cx="2353200" cy="35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dk1"/>
                </a:solidFill>
                <a:latin typeface="Raleway"/>
                <a:ea typeface="Raleway"/>
                <a:cs typeface="Raleway"/>
                <a:sym typeface="Raleway"/>
              </a:rPr>
              <a:t>March 2021</a:t>
            </a:r>
            <a:endParaRPr sz="1800" b="1">
              <a:solidFill>
                <a:schemeClr val="dk1"/>
              </a:solidFill>
              <a:latin typeface="Raleway"/>
              <a:ea typeface="Raleway"/>
              <a:cs typeface="Raleway"/>
              <a:sym typeface="Raleway"/>
            </a:endParaRPr>
          </a:p>
        </p:txBody>
      </p:sp>
      <p:cxnSp>
        <p:nvCxnSpPr>
          <p:cNvPr id="110" name="Google Shape;110;p16"/>
          <p:cNvCxnSpPr/>
          <p:nvPr/>
        </p:nvCxnSpPr>
        <p:spPr>
          <a:xfrm>
            <a:off x="7070072" y="2938962"/>
            <a:ext cx="900" cy="527400"/>
          </a:xfrm>
          <a:prstGeom prst="straightConnector1">
            <a:avLst/>
          </a:prstGeom>
          <a:noFill/>
          <a:ln w="9525" cap="flat" cmpd="sng">
            <a:solidFill>
              <a:srgbClr val="000000"/>
            </a:solidFill>
            <a:prstDash val="solid"/>
            <a:round/>
            <a:headEnd type="none" w="med" len="med"/>
            <a:tailEnd type="oval" w="med" len="med"/>
          </a:ln>
        </p:spPr>
      </p:cxnSp>
      <p:cxnSp>
        <p:nvCxnSpPr>
          <p:cNvPr id="111" name="Google Shape;111;p16"/>
          <p:cNvCxnSpPr/>
          <p:nvPr/>
        </p:nvCxnSpPr>
        <p:spPr>
          <a:xfrm rot="10800000">
            <a:off x="1718475" y="3113000"/>
            <a:ext cx="5700" cy="757200"/>
          </a:xfrm>
          <a:prstGeom prst="straightConnector1">
            <a:avLst/>
          </a:prstGeom>
          <a:noFill/>
          <a:ln w="9525" cap="flat" cmpd="sng">
            <a:solidFill>
              <a:srgbClr val="000000"/>
            </a:solidFill>
            <a:prstDash val="solid"/>
            <a:round/>
            <a:headEnd type="none" w="med" len="med"/>
            <a:tailEnd type="oval" w="med" len="med"/>
          </a:ln>
        </p:spPr>
      </p:cxnSp>
      <p:sp>
        <p:nvSpPr>
          <p:cNvPr id="112" name="Google Shape;112;p16"/>
          <p:cNvSpPr txBox="1"/>
          <p:nvPr/>
        </p:nvSpPr>
        <p:spPr>
          <a:xfrm>
            <a:off x="6199225" y="3400498"/>
            <a:ext cx="2353200" cy="446400"/>
          </a:xfrm>
          <a:prstGeom prst="rect">
            <a:avLst/>
          </a:prstGeom>
          <a:no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1800" b="1">
                <a:solidFill>
                  <a:schemeClr val="dk1"/>
                </a:solidFill>
                <a:latin typeface="Raleway"/>
                <a:ea typeface="Raleway"/>
                <a:cs typeface="Raleway"/>
                <a:sym typeface="Raleway"/>
              </a:rPr>
              <a:t>July 2021</a:t>
            </a:r>
            <a:endParaRPr sz="1800" b="1">
              <a:solidFill>
                <a:schemeClr val="dk1"/>
              </a:solidFill>
              <a:latin typeface="Raleway"/>
              <a:ea typeface="Raleway"/>
              <a:cs typeface="Raleway"/>
              <a:sym typeface="Raleway"/>
            </a:endParaRPr>
          </a:p>
        </p:txBody>
      </p:sp>
      <p:sp>
        <p:nvSpPr>
          <p:cNvPr id="113" name="Google Shape;113;p16"/>
          <p:cNvSpPr txBox="1"/>
          <p:nvPr/>
        </p:nvSpPr>
        <p:spPr>
          <a:xfrm>
            <a:off x="6461850" y="3675500"/>
            <a:ext cx="2470500" cy="95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Participatory Data Analysis </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Approaches to Measuring Empowerment </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Accountability and Ethics</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Communication Strategies</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Case Studies </a:t>
            </a:r>
            <a:endParaRPr sz="600">
              <a:latin typeface="Average"/>
              <a:ea typeface="Average"/>
              <a:cs typeface="Average"/>
              <a:sym typeface="Average"/>
            </a:endParaRPr>
          </a:p>
        </p:txBody>
      </p:sp>
      <p:sp>
        <p:nvSpPr>
          <p:cNvPr id="114" name="Google Shape;114;p16"/>
          <p:cNvSpPr txBox="1"/>
          <p:nvPr/>
        </p:nvSpPr>
        <p:spPr>
          <a:xfrm>
            <a:off x="1611075" y="3870100"/>
            <a:ext cx="1408200" cy="139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ato"/>
                <a:ea typeface="Lato"/>
                <a:cs typeface="Lato"/>
                <a:sym typeface="Lato"/>
              </a:rPr>
              <a:t>Introduction to Participatory Action Research</a:t>
            </a:r>
            <a:endParaRPr>
              <a:solidFill>
                <a:schemeClr val="dk1"/>
              </a:solidFill>
              <a:latin typeface="Lato"/>
              <a:ea typeface="Lato"/>
              <a:cs typeface="Lato"/>
              <a:sym typeface="Lato"/>
            </a:endParaRPr>
          </a:p>
        </p:txBody>
      </p:sp>
      <p:sp>
        <p:nvSpPr>
          <p:cNvPr id="115" name="Google Shape;115;p16"/>
          <p:cNvSpPr txBox="1"/>
          <p:nvPr/>
        </p:nvSpPr>
        <p:spPr>
          <a:xfrm>
            <a:off x="1724475" y="3466350"/>
            <a:ext cx="11814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Raleway"/>
                <a:ea typeface="Raleway"/>
                <a:cs typeface="Raleway"/>
                <a:sym typeface="Raleway"/>
              </a:rPr>
              <a:t>Nov 2020</a:t>
            </a:r>
            <a:r>
              <a:rPr lang="en" b="1">
                <a:solidFill>
                  <a:schemeClr val="dk1"/>
                </a:solidFill>
                <a:latin typeface="Lato"/>
                <a:ea typeface="Lato"/>
                <a:cs typeface="Lato"/>
                <a:sym typeface="Lato"/>
              </a:rPr>
              <a:t> </a:t>
            </a:r>
            <a:endParaRPr b="1">
              <a:solidFill>
                <a:schemeClr val="dk1"/>
              </a:solidFill>
              <a:latin typeface="Lato"/>
              <a:ea typeface="Lato"/>
              <a:cs typeface="Lato"/>
              <a:sym typeface="Lato"/>
            </a:endParaRPr>
          </a:p>
        </p:txBody>
      </p:sp>
      <p:cxnSp>
        <p:nvCxnSpPr>
          <p:cNvPr id="116" name="Google Shape;116;p16"/>
          <p:cNvCxnSpPr/>
          <p:nvPr/>
        </p:nvCxnSpPr>
        <p:spPr>
          <a:xfrm>
            <a:off x="3424250" y="1756725"/>
            <a:ext cx="2400" cy="701400"/>
          </a:xfrm>
          <a:prstGeom prst="straightConnector1">
            <a:avLst/>
          </a:prstGeom>
          <a:noFill/>
          <a:ln w="9525" cap="flat" cmpd="sng">
            <a:solidFill>
              <a:srgbClr val="000000"/>
            </a:solidFill>
            <a:prstDash val="solid"/>
            <a:round/>
            <a:headEnd type="none" w="med" len="med"/>
            <a:tailEnd type="oval" w="med" len="med"/>
          </a:ln>
        </p:spPr>
      </p:cxnSp>
      <p:cxnSp>
        <p:nvCxnSpPr>
          <p:cNvPr id="117" name="Google Shape;117;p16"/>
          <p:cNvCxnSpPr/>
          <p:nvPr/>
        </p:nvCxnSpPr>
        <p:spPr>
          <a:xfrm>
            <a:off x="5945200" y="1692575"/>
            <a:ext cx="2400" cy="701400"/>
          </a:xfrm>
          <a:prstGeom prst="straightConnector1">
            <a:avLst/>
          </a:prstGeom>
          <a:noFill/>
          <a:ln w="9525" cap="flat" cmpd="sng">
            <a:solidFill>
              <a:srgbClr val="000000"/>
            </a:solidFill>
            <a:prstDash val="solid"/>
            <a:round/>
            <a:headEnd type="none" w="med" len="med"/>
            <a:tailEnd type="oval" w="med" len="med"/>
          </a:ln>
        </p:spPr>
      </p:cxnSp>
      <p:sp>
        <p:nvSpPr>
          <p:cNvPr id="118" name="Google Shape;118;p16"/>
          <p:cNvSpPr txBox="1"/>
          <p:nvPr/>
        </p:nvSpPr>
        <p:spPr>
          <a:xfrm>
            <a:off x="6004900" y="1747300"/>
            <a:ext cx="367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Raleway"/>
                <a:ea typeface="Raleway"/>
                <a:cs typeface="Raleway"/>
                <a:sym typeface="Raleway"/>
              </a:rPr>
              <a:t>Accompaniment Sessions</a:t>
            </a:r>
            <a:endParaRPr>
              <a:solidFill>
                <a:srgbClr val="FFFFFF"/>
              </a:solidFill>
              <a:latin typeface="Raleway"/>
              <a:ea typeface="Raleway"/>
              <a:cs typeface="Raleway"/>
              <a:sym typeface="Raleway"/>
            </a:endParaRPr>
          </a:p>
          <a:p>
            <a:pPr marL="0" lvl="0" indent="0" algn="l" rtl="0">
              <a:spcBef>
                <a:spcPts val="0"/>
              </a:spcBef>
              <a:spcAft>
                <a:spcPts val="0"/>
              </a:spcAft>
              <a:buNone/>
            </a:pPr>
            <a:r>
              <a:rPr lang="en">
                <a:solidFill>
                  <a:srgbClr val="FFFFFF"/>
                </a:solidFill>
                <a:latin typeface="Raleway"/>
                <a:ea typeface="Raleway"/>
                <a:cs typeface="Raleway"/>
                <a:sym typeface="Raleway"/>
              </a:rPr>
              <a:t>Small Group Sessions</a:t>
            </a:r>
            <a:endParaRPr>
              <a:solidFill>
                <a:srgbClr val="FFFFFF"/>
              </a:solidFill>
              <a:latin typeface="Raleway"/>
              <a:ea typeface="Raleway"/>
              <a:cs typeface="Raleway"/>
              <a:sym typeface="Raleway"/>
            </a:endParaRPr>
          </a:p>
        </p:txBody>
      </p:sp>
      <p:sp>
        <p:nvSpPr>
          <p:cNvPr id="119" name="Google Shape;119;p16"/>
          <p:cNvSpPr txBox="1"/>
          <p:nvPr/>
        </p:nvSpPr>
        <p:spPr>
          <a:xfrm>
            <a:off x="5627550" y="1269825"/>
            <a:ext cx="2353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rgbClr val="FFFFFF"/>
                </a:solidFill>
                <a:latin typeface="Raleway"/>
                <a:ea typeface="Raleway"/>
                <a:cs typeface="Raleway"/>
                <a:sym typeface="Raleway"/>
              </a:rPr>
              <a:t>March - July 2021</a:t>
            </a:r>
            <a:endParaRPr sz="1700" b="1">
              <a:solidFill>
                <a:srgbClr val="FFFFFF"/>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298500" y="115575"/>
            <a:ext cx="8702700" cy="79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b="1">
                <a:highlight>
                  <a:srgbClr val="A64D79"/>
                </a:highlight>
                <a:latin typeface="Raleway"/>
                <a:ea typeface="Raleway"/>
                <a:cs typeface="Raleway"/>
                <a:sym typeface="Raleway"/>
              </a:rPr>
              <a:t>Reflections and Accompaniment Sessions </a:t>
            </a:r>
            <a:endParaRPr sz="3500" b="1">
              <a:solidFill>
                <a:srgbClr val="A64D79"/>
              </a:solidFill>
              <a:highlight>
                <a:srgbClr val="A64D79"/>
              </a:highlight>
              <a:latin typeface="Raleway"/>
              <a:ea typeface="Raleway"/>
              <a:cs typeface="Raleway"/>
              <a:sym typeface="Raleway"/>
            </a:endParaRPr>
          </a:p>
        </p:txBody>
      </p:sp>
      <p:sp>
        <p:nvSpPr>
          <p:cNvPr id="125" name="Google Shape;125;p17"/>
          <p:cNvSpPr txBox="1">
            <a:spLocks noGrp="1"/>
          </p:cNvSpPr>
          <p:nvPr>
            <p:ph type="body" idx="1"/>
          </p:nvPr>
        </p:nvSpPr>
        <p:spPr>
          <a:xfrm>
            <a:off x="364800" y="972900"/>
            <a:ext cx="8208300" cy="2827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Raleway"/>
              <a:buChar char="❖"/>
            </a:pPr>
            <a:r>
              <a:rPr lang="en" sz="2200" b="1">
                <a:solidFill>
                  <a:schemeClr val="dk1"/>
                </a:solidFill>
                <a:latin typeface="Raleway"/>
                <a:ea typeface="Raleway"/>
                <a:cs typeface="Raleway"/>
                <a:sym typeface="Raleway"/>
              </a:rPr>
              <a:t>Reflections </a:t>
            </a:r>
            <a:endParaRPr sz="2200" b="1">
              <a:solidFill>
                <a:schemeClr val="dk1"/>
              </a:solidFill>
              <a:latin typeface="Raleway"/>
              <a:ea typeface="Raleway"/>
              <a:cs typeface="Raleway"/>
              <a:sym typeface="Raleway"/>
            </a:endParaRPr>
          </a:p>
          <a:p>
            <a:pPr marL="1371600" lvl="1" indent="-368300" algn="l" rtl="0">
              <a:spcBef>
                <a:spcPts val="0"/>
              </a:spcBef>
              <a:spcAft>
                <a:spcPts val="0"/>
              </a:spcAft>
              <a:buClr>
                <a:schemeClr val="dk1"/>
              </a:buClr>
              <a:buSzPts val="2200"/>
              <a:buFont typeface="Raleway"/>
              <a:buChar char="➢"/>
            </a:pPr>
            <a:r>
              <a:rPr lang="en" sz="2200">
                <a:solidFill>
                  <a:schemeClr val="dk1"/>
                </a:solidFill>
                <a:latin typeface="Raleway"/>
                <a:ea typeface="Raleway"/>
                <a:cs typeface="Raleway"/>
                <a:sym typeface="Raleway"/>
              </a:rPr>
              <a:t>One on one discussions &amp; learning questions </a:t>
            </a:r>
            <a:endParaRPr sz="2200">
              <a:solidFill>
                <a:schemeClr val="dk1"/>
              </a:solidFill>
              <a:latin typeface="Raleway"/>
              <a:ea typeface="Raleway"/>
              <a:cs typeface="Raleway"/>
              <a:sym typeface="Raleway"/>
            </a:endParaRPr>
          </a:p>
          <a:p>
            <a:pPr marL="1371600" lvl="1" indent="-368300" algn="l" rtl="0">
              <a:spcBef>
                <a:spcPts val="0"/>
              </a:spcBef>
              <a:spcAft>
                <a:spcPts val="0"/>
              </a:spcAft>
              <a:buClr>
                <a:schemeClr val="dk1"/>
              </a:buClr>
              <a:buSzPts val="2200"/>
              <a:buFont typeface="Raleway"/>
              <a:buChar char="➢"/>
            </a:pPr>
            <a:r>
              <a:rPr lang="en" sz="2200">
                <a:solidFill>
                  <a:schemeClr val="dk1"/>
                </a:solidFill>
                <a:latin typeface="Raleway"/>
                <a:ea typeface="Raleway"/>
                <a:cs typeface="Raleway"/>
                <a:sym typeface="Raleway"/>
              </a:rPr>
              <a:t>Dilemmas that arise as the “rubber hits the road”</a:t>
            </a:r>
            <a:endParaRPr sz="2200">
              <a:solidFill>
                <a:schemeClr val="dk1"/>
              </a:solidFill>
              <a:latin typeface="Raleway"/>
              <a:ea typeface="Raleway"/>
              <a:cs typeface="Raleway"/>
              <a:sym typeface="Raleway"/>
            </a:endParaRPr>
          </a:p>
          <a:p>
            <a:pPr marL="1828800" lvl="2"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Community and communities</a:t>
            </a:r>
            <a:endParaRPr sz="1800">
              <a:solidFill>
                <a:schemeClr val="dk1"/>
              </a:solidFill>
              <a:latin typeface="Raleway"/>
              <a:ea typeface="Raleway"/>
              <a:cs typeface="Raleway"/>
              <a:sym typeface="Raleway"/>
            </a:endParaRPr>
          </a:p>
          <a:p>
            <a:pPr marL="1828800" lvl="2"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Timelines: internal v external</a:t>
            </a:r>
            <a:endParaRPr sz="18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Char char="❖"/>
            </a:pPr>
            <a:r>
              <a:rPr lang="en" sz="2200" b="1">
                <a:solidFill>
                  <a:schemeClr val="dk1"/>
                </a:solidFill>
                <a:latin typeface="Raleway"/>
                <a:ea typeface="Raleway"/>
                <a:cs typeface="Raleway"/>
                <a:sym typeface="Raleway"/>
              </a:rPr>
              <a:t>Mela Chiponda</a:t>
            </a:r>
            <a:r>
              <a:rPr lang="en" sz="2200">
                <a:solidFill>
                  <a:schemeClr val="dk1"/>
                </a:solidFill>
                <a:latin typeface="Raleway"/>
                <a:ea typeface="Raleway"/>
                <a:cs typeface="Raleway"/>
                <a:sym typeface="Raleway"/>
              </a:rPr>
              <a:t> and </a:t>
            </a:r>
            <a:r>
              <a:rPr lang="en" sz="2200" b="1">
                <a:solidFill>
                  <a:schemeClr val="dk1"/>
                </a:solidFill>
                <a:latin typeface="Raleway"/>
                <a:ea typeface="Raleway"/>
                <a:cs typeface="Raleway"/>
                <a:sym typeface="Raleway"/>
              </a:rPr>
              <a:t>Emese Ilyes </a:t>
            </a:r>
            <a:r>
              <a:rPr lang="en" sz="2200">
                <a:solidFill>
                  <a:schemeClr val="dk1"/>
                </a:solidFill>
                <a:latin typeface="Raleway"/>
                <a:ea typeface="Raleway"/>
                <a:cs typeface="Raleway"/>
                <a:sym typeface="Raleway"/>
              </a:rPr>
              <a:t>joining the Institute’s team to support the LE Learning Lab</a:t>
            </a:r>
            <a:endParaRPr sz="2200">
              <a:solidFill>
                <a:schemeClr val="dk1"/>
              </a:solidFill>
              <a:latin typeface="Raleway"/>
              <a:ea typeface="Raleway"/>
              <a:cs typeface="Raleway"/>
              <a:sym typeface="Raleway"/>
            </a:endParaRPr>
          </a:p>
          <a:p>
            <a:pPr marL="1371600" lvl="1" indent="-368300" algn="l" rtl="0">
              <a:spcBef>
                <a:spcPts val="0"/>
              </a:spcBef>
              <a:spcAft>
                <a:spcPts val="0"/>
              </a:spcAft>
              <a:buClr>
                <a:schemeClr val="dk1"/>
              </a:buClr>
              <a:buSzPts val="2200"/>
              <a:buFont typeface="Raleway"/>
              <a:buChar char="➢"/>
            </a:pPr>
            <a:r>
              <a:rPr lang="en" sz="2200">
                <a:solidFill>
                  <a:schemeClr val="dk1"/>
                </a:solidFill>
                <a:latin typeface="Raleway"/>
                <a:ea typeface="Raleway"/>
                <a:cs typeface="Raleway"/>
                <a:sym typeface="Raleway"/>
              </a:rPr>
              <a:t>Accompaniment sessions with participants on learning questions and action-research plans</a:t>
            </a:r>
            <a:endParaRPr sz="2200">
              <a:solidFill>
                <a:schemeClr val="dk1"/>
              </a:solidFill>
              <a:latin typeface="Raleway"/>
              <a:ea typeface="Raleway"/>
              <a:cs typeface="Raleway"/>
              <a:sym typeface="Raleway"/>
            </a:endParaRPr>
          </a:p>
          <a:p>
            <a:pPr marL="1371600" lvl="1" indent="-368300" algn="l" rtl="0">
              <a:spcBef>
                <a:spcPts val="0"/>
              </a:spcBef>
              <a:spcAft>
                <a:spcPts val="0"/>
              </a:spcAft>
              <a:buClr>
                <a:schemeClr val="dk1"/>
              </a:buClr>
              <a:buSzPts val="2200"/>
              <a:buFont typeface="Raleway"/>
              <a:buChar char="➢"/>
            </a:pPr>
            <a:r>
              <a:rPr lang="en" sz="2200">
                <a:solidFill>
                  <a:schemeClr val="dk1"/>
                </a:solidFill>
                <a:latin typeface="Raleway"/>
                <a:ea typeface="Raleway"/>
                <a:cs typeface="Raleway"/>
                <a:sym typeface="Raleway"/>
              </a:rPr>
              <a:t>Small group sessions</a:t>
            </a:r>
            <a:endParaRPr sz="2200">
              <a:solidFill>
                <a:schemeClr val="dk1"/>
              </a:solidFill>
              <a:latin typeface="Raleway"/>
              <a:ea typeface="Raleway"/>
              <a:cs typeface="Raleway"/>
              <a:sym typeface="Raleway"/>
            </a:endParaRPr>
          </a:p>
          <a:p>
            <a:pPr marL="1371600" lvl="1" indent="-368300" algn="l" rtl="0">
              <a:spcBef>
                <a:spcPts val="0"/>
              </a:spcBef>
              <a:spcAft>
                <a:spcPts val="0"/>
              </a:spcAft>
              <a:buClr>
                <a:schemeClr val="dk1"/>
              </a:buClr>
              <a:buSzPts val="2200"/>
              <a:buFont typeface="Raleway"/>
              <a:buChar char="➢"/>
            </a:pPr>
            <a:r>
              <a:rPr lang="en" sz="2200">
                <a:solidFill>
                  <a:schemeClr val="dk1"/>
                </a:solidFill>
                <a:latin typeface="Raleway"/>
                <a:ea typeface="Raleway"/>
                <a:cs typeface="Raleway"/>
                <a:sym typeface="Raleway"/>
              </a:rPr>
              <a:t>Support co-design of summer sessions</a:t>
            </a:r>
            <a:endParaRPr sz="2200">
              <a:solidFill>
                <a:schemeClr val="dk1"/>
              </a:solidFill>
              <a:latin typeface="Raleway"/>
              <a:ea typeface="Raleway"/>
              <a:cs typeface="Raleway"/>
              <a:sym typeface="Raleway"/>
            </a:endParaRPr>
          </a:p>
          <a:p>
            <a:pPr marL="1371600" lvl="1" indent="-368300" algn="l" rtl="0">
              <a:spcBef>
                <a:spcPts val="0"/>
              </a:spcBef>
              <a:spcAft>
                <a:spcPts val="0"/>
              </a:spcAft>
              <a:buClr>
                <a:schemeClr val="dk1"/>
              </a:buClr>
              <a:buSzPts val="2200"/>
              <a:buFont typeface="Raleway"/>
              <a:buChar char="➢"/>
            </a:pPr>
            <a:r>
              <a:rPr lang="en" sz="2200">
                <a:solidFill>
                  <a:schemeClr val="dk1"/>
                </a:solidFill>
                <a:latin typeface="Raleway"/>
                <a:ea typeface="Raleway"/>
                <a:cs typeface="Raleway"/>
                <a:sym typeface="Raleway"/>
              </a:rPr>
              <a:t>Synthesis document</a:t>
            </a:r>
            <a:endParaRPr sz="2200">
              <a:solidFill>
                <a:schemeClr val="dk1"/>
              </a:solidFill>
              <a:latin typeface="Raleway"/>
              <a:ea typeface="Raleway"/>
              <a:cs typeface="Raleway"/>
              <a:sym typeface="Raleway"/>
            </a:endParaRPr>
          </a:p>
          <a:p>
            <a:pPr marL="914400" lvl="0" indent="0" algn="l" rtl="0">
              <a:spcBef>
                <a:spcPts val="1600"/>
              </a:spcBef>
              <a:spcAft>
                <a:spcPts val="0"/>
              </a:spcAft>
              <a:buNone/>
            </a:pPr>
            <a:endParaRPr sz="2200">
              <a:solidFill>
                <a:schemeClr val="dk1"/>
              </a:solidFill>
              <a:latin typeface="Raleway"/>
              <a:ea typeface="Raleway"/>
              <a:cs typeface="Raleway"/>
              <a:sym typeface="Raleway"/>
            </a:endParaRPr>
          </a:p>
          <a:p>
            <a:pPr marL="45720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171100" y="140600"/>
            <a:ext cx="8520600" cy="63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highlight>
                  <a:srgbClr val="A64D79"/>
                </a:highlight>
                <a:latin typeface="Raleway"/>
                <a:ea typeface="Raleway"/>
                <a:cs typeface="Raleway"/>
                <a:sym typeface="Raleway"/>
              </a:rPr>
              <a:t>Participatory Data Collection   </a:t>
            </a:r>
            <a:endParaRPr b="1">
              <a:highlight>
                <a:srgbClr val="A64D79"/>
              </a:highlight>
              <a:latin typeface="Raleway"/>
              <a:ea typeface="Raleway"/>
              <a:cs typeface="Raleway"/>
              <a:sym typeface="Raleway"/>
            </a:endParaRPr>
          </a:p>
        </p:txBody>
      </p:sp>
      <p:sp>
        <p:nvSpPr>
          <p:cNvPr id="131" name="Google Shape;131;p18"/>
          <p:cNvSpPr txBox="1">
            <a:spLocks noGrp="1"/>
          </p:cNvSpPr>
          <p:nvPr>
            <p:ph type="body" idx="1"/>
          </p:nvPr>
        </p:nvSpPr>
        <p:spPr>
          <a:xfrm>
            <a:off x="1869300" y="835975"/>
            <a:ext cx="7143300" cy="389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rgbClr val="FFFFFF"/>
                </a:solidFill>
                <a:latin typeface="Raleway"/>
                <a:ea typeface="Raleway"/>
                <a:cs typeface="Raleway"/>
                <a:sym typeface="Raleway"/>
              </a:rPr>
              <a:t>Felipe Mesel </a:t>
            </a:r>
            <a:r>
              <a:rPr lang="en" sz="1300">
                <a:solidFill>
                  <a:srgbClr val="FFFFFF"/>
                </a:solidFill>
                <a:latin typeface="Raleway"/>
                <a:ea typeface="Raleway"/>
                <a:cs typeface="Raleway"/>
                <a:sym typeface="Raleway"/>
              </a:rPr>
              <a:t>is a human rights lawyer and researcher for the Asociación Civil por la Igualdad y la Justicia (ACIJ), an organization dedicated to furthering democratic practices and rule of law in Argentina. Felipe works alongside marginalized communities, with a focus on demanding public services for individuals living in informal settlements through community-driven data collection and strategic litigation. At ACIJ, he co-leads an interdisciplinary action-research project that examined urban segregation in the informal settlements of Buenos Aires, La Paz, and Quito. He also serves as a law professor and housing advisor for the Ombudsman of the City of Buenos Aires. </a:t>
            </a:r>
            <a:endParaRPr sz="1300">
              <a:solidFill>
                <a:srgbClr val="FFFFFF"/>
              </a:solidFill>
              <a:latin typeface="Raleway"/>
              <a:ea typeface="Raleway"/>
              <a:cs typeface="Raleway"/>
              <a:sym typeface="Raleway"/>
            </a:endParaRPr>
          </a:p>
          <a:p>
            <a:pPr marL="0" lvl="0" indent="0" algn="l" rtl="0">
              <a:spcBef>
                <a:spcPts val="1600"/>
              </a:spcBef>
              <a:spcAft>
                <a:spcPts val="0"/>
              </a:spcAft>
              <a:buNone/>
            </a:pPr>
            <a:r>
              <a:rPr lang="en" sz="1300" b="1">
                <a:solidFill>
                  <a:srgbClr val="FFFFFF"/>
                </a:solidFill>
                <a:latin typeface="Raleway"/>
                <a:ea typeface="Raleway"/>
                <a:cs typeface="Raleway"/>
                <a:sym typeface="Raleway"/>
              </a:rPr>
              <a:t>Francesca Feruglio </a:t>
            </a:r>
            <a:r>
              <a:rPr lang="en" sz="1300">
                <a:solidFill>
                  <a:srgbClr val="FFFFFF"/>
                </a:solidFill>
                <a:latin typeface="Raleway"/>
                <a:ea typeface="Raleway"/>
                <a:cs typeface="Raleway"/>
                <a:sym typeface="Raleway"/>
              </a:rPr>
              <a:t>is a human rights researcher, trainer and activist. Currently she is the Coordinator of the Working Group on Monitoring of the International Network on Economic Social and Cultural rights. In addition, she develops legal education programs focusing on housing and welfare rights in England for Law for Life, the foundation for Public Legal Education. Francesca also co-founded Nazdeek, a legal empowerment organization in India. She has been involved in research, advocacy and capacity building with grassroots groups, international NGOs and academic institutions and focuses on socioeconomic rights and issues around citizens’ participation in democratic governance. </a:t>
            </a:r>
            <a:endParaRPr sz="1300">
              <a:solidFill>
                <a:srgbClr val="FFFFFF"/>
              </a:solidFill>
              <a:latin typeface="Raleway"/>
              <a:ea typeface="Raleway"/>
              <a:cs typeface="Raleway"/>
              <a:sym typeface="Raleway"/>
            </a:endParaRPr>
          </a:p>
          <a:p>
            <a:pPr marL="0" lvl="0" indent="0" algn="l" rtl="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300" b="1">
              <a:solidFill>
                <a:srgbClr val="FFFFFF"/>
              </a:solidFill>
              <a:latin typeface="Raleway"/>
              <a:ea typeface="Raleway"/>
              <a:cs typeface="Raleway"/>
              <a:sym typeface="Raleway"/>
            </a:endParaRPr>
          </a:p>
          <a:p>
            <a:pPr marL="0" lvl="0" indent="0" algn="just" rtl="0">
              <a:spcBef>
                <a:spcPts val="0"/>
              </a:spcBef>
              <a:spcAft>
                <a:spcPts val="0"/>
              </a:spcAft>
              <a:buNone/>
            </a:pPr>
            <a:endParaRPr sz="1300" b="1">
              <a:solidFill>
                <a:srgbClr val="FFFFFF"/>
              </a:solidFill>
              <a:latin typeface="Raleway"/>
              <a:ea typeface="Raleway"/>
              <a:cs typeface="Raleway"/>
              <a:sym typeface="Raleway"/>
            </a:endParaRPr>
          </a:p>
          <a:p>
            <a:pPr marL="457200" lvl="0" indent="0" algn="just" rtl="0">
              <a:spcBef>
                <a:spcPts val="0"/>
              </a:spcBef>
              <a:spcAft>
                <a:spcPts val="0"/>
              </a:spcAft>
              <a:buNone/>
            </a:pPr>
            <a:endParaRPr sz="1300">
              <a:solidFill>
                <a:srgbClr val="FFFFFF"/>
              </a:solidFill>
              <a:latin typeface="Raleway"/>
              <a:ea typeface="Raleway"/>
              <a:cs typeface="Raleway"/>
              <a:sym typeface="Raleway"/>
            </a:endParaRPr>
          </a:p>
          <a:p>
            <a:pPr marL="0" lvl="0" indent="0" algn="l" rtl="0">
              <a:spcBef>
                <a:spcPts val="0"/>
              </a:spcBef>
              <a:spcAft>
                <a:spcPts val="0"/>
              </a:spcAft>
              <a:buNone/>
            </a:pPr>
            <a:endParaRPr sz="1500">
              <a:solidFill>
                <a:schemeClr val="dk1"/>
              </a:solidFill>
              <a:latin typeface="Raleway"/>
              <a:ea typeface="Raleway"/>
              <a:cs typeface="Raleway"/>
              <a:sym typeface="Raleway"/>
            </a:endParaRPr>
          </a:p>
          <a:p>
            <a:pPr marL="0" lvl="0" indent="0" algn="l" rtl="0">
              <a:spcBef>
                <a:spcPts val="1600"/>
              </a:spcBef>
              <a:spcAft>
                <a:spcPts val="0"/>
              </a:spcAft>
              <a:buNone/>
            </a:pPr>
            <a:r>
              <a:rPr lang="en"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marL="0" lvl="0" indent="0" algn="l" rtl="0">
              <a:spcBef>
                <a:spcPts val="0"/>
              </a:spcBef>
              <a:spcAft>
                <a:spcPts val="0"/>
              </a:spcAft>
              <a:buNone/>
            </a:pPr>
            <a:r>
              <a:rPr lang="en"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marL="0" lvl="0" indent="0" algn="l" rtl="0">
              <a:spcBef>
                <a:spcPts val="1600"/>
              </a:spcBef>
              <a:spcAft>
                <a:spcPts val="0"/>
              </a:spcAft>
              <a:buNone/>
            </a:pPr>
            <a:r>
              <a:rPr lang="en"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marL="0" lvl="0" indent="0" algn="l" rtl="0">
              <a:spcBef>
                <a:spcPts val="1600"/>
              </a:spcBef>
              <a:spcAft>
                <a:spcPts val="1600"/>
              </a:spcAft>
              <a:buNone/>
            </a:pPr>
            <a:endParaRPr sz="1700">
              <a:solidFill>
                <a:srgbClr val="FFFFFF"/>
              </a:solidFill>
            </a:endParaRPr>
          </a:p>
        </p:txBody>
      </p:sp>
      <p:pic>
        <p:nvPicPr>
          <p:cNvPr id="132" name="Google Shape;132;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2900" y="3034075"/>
            <a:ext cx="1699200" cy="1699200"/>
          </a:xfrm>
          <a:prstGeom prst="rect">
            <a:avLst/>
          </a:prstGeom>
          <a:noFill/>
          <a:ln>
            <a:noFill/>
          </a:ln>
        </p:spPr>
      </p:pic>
      <p:pic>
        <p:nvPicPr>
          <p:cNvPr id="133" name="Google Shape;133;p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2900" y="912687"/>
            <a:ext cx="1546982" cy="15746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2385675" y="1939050"/>
            <a:ext cx="4103100" cy="632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b="1">
                <a:highlight>
                  <a:srgbClr val="A64D79"/>
                </a:highlight>
                <a:latin typeface="Raleway"/>
                <a:ea typeface="Raleway"/>
                <a:cs typeface="Raleway"/>
                <a:sym typeface="Raleway"/>
              </a:rPr>
              <a:t>Thank you!!</a:t>
            </a:r>
            <a:endParaRPr b="1">
              <a:highlight>
                <a:srgbClr val="A64D79"/>
              </a:highlight>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404</Words>
  <Application>Microsoft Macintosh PowerPoint</Application>
  <PresentationFormat>On-screen Show (16:9)</PresentationFormat>
  <Paragraphs>65</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Oswald</vt:lpstr>
      <vt:lpstr>Nunito</vt:lpstr>
      <vt:lpstr>Average</vt:lpstr>
      <vt:lpstr>Arial</vt:lpstr>
      <vt:lpstr>Raleway</vt:lpstr>
      <vt:lpstr>Lato</vt:lpstr>
      <vt:lpstr>Slate</vt:lpstr>
      <vt:lpstr>Legal Empowerment Learning Lab  Session 4: Participatory Data Collection</vt:lpstr>
      <vt:lpstr>Roadmap</vt:lpstr>
      <vt:lpstr>What’s Outside Our Windows</vt:lpstr>
      <vt:lpstr>PowerPoint Presentation</vt:lpstr>
      <vt:lpstr>Reflections and Accompaniment Sessions </vt:lpstr>
      <vt:lpstr>Participatory Data Collection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Empowerment Learning Lab  Session 4: Participatory Data Collection</dc:title>
  <cp:lastModifiedBy>logan jacobs</cp:lastModifiedBy>
  <cp:revision>1</cp:revision>
  <dcterms:modified xsi:type="dcterms:W3CDTF">2022-05-26T17:48:07Z</dcterms:modified>
</cp:coreProperties>
</file>