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6858000" cy="9144000"/>
  <p:embeddedFontLst>
    <p:embeddedFont>
      <p:font typeface="Average" panose="02000503040000020003" pitchFamily="2" charset="77"/>
      <p:regular r:id="rId11"/>
    </p:embeddedFont>
    <p:embeddedFont>
      <p:font typeface="Lato" panose="020F0502020204030203" pitchFamily="34" charset="0"/>
      <p:regular r:id="rId12"/>
      <p:bold r:id="rId13"/>
      <p:italic r:id="rId14"/>
      <p:boldItalic r:id="rId15"/>
    </p:embeddedFont>
    <p:embeddedFont>
      <p:font typeface="Nunito" pitchFamily="2" charset="77"/>
      <p:regular r:id="rId16"/>
      <p:bold r:id="rId17"/>
      <p:italic r:id="rId18"/>
      <p:boldItalic r:id="rId19"/>
    </p:embeddedFont>
    <p:embeddedFont>
      <p:font typeface="Oswald" pitchFamily="2" charset="77"/>
      <p:regular r:id="rId20"/>
      <p:bold r:id="rId21"/>
    </p:embeddedFont>
    <p:embeddedFont>
      <p:font typeface="Raleway" pitchFamily="2" charset="77"/>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6E97049-113F-43A7-9857-06D54EBD65DA}">
  <a:tblStyle styleId="{36E97049-113F-43A7-9857-06D54EBD65D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8"/>
  </p:normalViewPr>
  <p:slideViewPr>
    <p:cSldViewPr snapToGrid="0">
      <p:cViewPr varScale="1">
        <p:scale>
          <a:sx n="156" d="100"/>
          <a:sy n="156" d="100"/>
        </p:scale>
        <p:origin x="360"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theme" Target="theme/theme1.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a0c31c306b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a0c31c306b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850e0471f4_0_1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850e0471f4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Sukti</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a0c31c31b5_0_2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a0c31c31b5_0_2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Sukti</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abebc2a8d1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abebc2a8d1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Sukti</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ac3363bdf0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ac3363bdf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Sukti</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ac50b8d5c8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ac50b8d5c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Sukti</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8ab44b53c7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8ab44b53c7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Meg</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ac3363bdf0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ac3363bdf0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Meg</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7996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1375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5" name="Google Shape;15;p2"/>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6" name="Google Shape;16;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255275"/>
            <a:ext cx="8520600" cy="18906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62271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8" name="Google Shape;38;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2" name="Google Shape;42;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3" name="Google Shape;43;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44" name="Google Shape;4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5" name="Google Shape;45;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a:endParaRPr/>
          </a:p>
        </p:txBody>
      </p:sp>
      <p:sp>
        <p:nvSpPr>
          <p:cNvPr id="48" name="Google Shape;48;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ate">
    <p:bg>
      <p:bgPr>
        <a:solidFill>
          <a:srgbClr val="5D8C7A">
            <a:alpha val="6816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marL="914400" lvl="1"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marL="1371600" lvl="2"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marL="1828800" lvl="3"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marL="2286000" lvl="4"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marL="2743200" lvl="5"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marL="3200400" lvl="6"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marL="3657600" lvl="7"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marL="4114800" lvl="8" indent="-3175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6.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D8C7A">
            <a:alpha val="67840"/>
          </a:srgbClr>
        </a:solidFill>
        <a:effectLst/>
      </p:bgPr>
    </p:bg>
    <p:spTree>
      <p:nvGrpSpPr>
        <p:cNvPr id="1" name="Shape 58"/>
        <p:cNvGrpSpPr/>
        <p:nvPr/>
      </p:nvGrpSpPr>
      <p:grpSpPr>
        <a:xfrm>
          <a:off x="0" y="0"/>
          <a:ext cx="0" cy="0"/>
          <a:chOff x="0" y="0"/>
          <a:chExt cx="0" cy="0"/>
        </a:xfrm>
      </p:grpSpPr>
      <p:sp>
        <p:nvSpPr>
          <p:cNvPr id="59" name="Google Shape;59;p13"/>
          <p:cNvSpPr txBox="1">
            <a:spLocks noGrp="1"/>
          </p:cNvSpPr>
          <p:nvPr>
            <p:ph type="title"/>
          </p:nvPr>
        </p:nvSpPr>
        <p:spPr>
          <a:xfrm>
            <a:off x="311700" y="445025"/>
            <a:ext cx="8520600" cy="2287800"/>
          </a:xfrm>
          <a:prstGeom prst="rect">
            <a:avLst/>
          </a:prstGeom>
        </p:spPr>
        <p:txBody>
          <a:bodyPr spcFirstLastPara="1" wrap="square" lIns="91425" tIns="91425" rIns="91425" bIns="91425" anchor="t" anchorCtr="0">
            <a:noAutofit/>
          </a:bodyPr>
          <a:lstStyle/>
          <a:p>
            <a:pPr marL="457200" lvl="0" indent="0" algn="ctr" rtl="0">
              <a:spcBef>
                <a:spcPts val="0"/>
              </a:spcBef>
              <a:spcAft>
                <a:spcPts val="0"/>
              </a:spcAft>
              <a:buNone/>
            </a:pPr>
            <a:r>
              <a:rPr lang="en" sz="4900" b="1">
                <a:latin typeface="Raleway"/>
                <a:ea typeface="Raleway"/>
                <a:cs typeface="Raleway"/>
                <a:sym typeface="Raleway"/>
              </a:rPr>
              <a:t>Legal Empowerment Learning Lab</a:t>
            </a:r>
            <a:endParaRPr sz="4900" b="1">
              <a:latin typeface="Raleway"/>
              <a:ea typeface="Raleway"/>
              <a:cs typeface="Raleway"/>
              <a:sym typeface="Raleway"/>
            </a:endParaRPr>
          </a:p>
          <a:p>
            <a:pPr marL="0" lvl="0" indent="0" algn="l" rtl="0">
              <a:spcBef>
                <a:spcPts val="0"/>
              </a:spcBef>
              <a:spcAft>
                <a:spcPts val="0"/>
              </a:spcAft>
              <a:buNone/>
            </a:pPr>
            <a:endParaRPr sz="4900" b="1">
              <a:latin typeface="Raleway"/>
              <a:ea typeface="Raleway"/>
              <a:cs typeface="Raleway"/>
              <a:sym typeface="Raleway"/>
            </a:endParaRPr>
          </a:p>
          <a:p>
            <a:pPr marL="0" lvl="0" indent="0" algn="ctr" rtl="0">
              <a:spcBef>
                <a:spcPts val="0"/>
              </a:spcBef>
              <a:spcAft>
                <a:spcPts val="0"/>
              </a:spcAft>
              <a:buNone/>
            </a:pPr>
            <a:r>
              <a:rPr lang="en" sz="3700">
                <a:latin typeface="Raleway"/>
                <a:ea typeface="Raleway"/>
                <a:cs typeface="Raleway"/>
                <a:sym typeface="Raleway"/>
              </a:rPr>
              <a:t>Session 3: Community Led Research Design</a:t>
            </a:r>
            <a:endParaRPr sz="3700">
              <a:latin typeface="Raleway"/>
              <a:ea typeface="Raleway"/>
              <a:cs typeface="Raleway"/>
              <a:sym typeface="Raleway"/>
            </a:endParaRPr>
          </a:p>
        </p:txBody>
      </p:sp>
      <p:sp>
        <p:nvSpPr>
          <p:cNvPr id="60" name="Google Shape;60;p13"/>
          <p:cNvSpPr txBox="1">
            <a:spLocks noGrp="1"/>
          </p:cNvSpPr>
          <p:nvPr>
            <p:ph type="body" idx="1"/>
          </p:nvPr>
        </p:nvSpPr>
        <p:spPr>
          <a:xfrm>
            <a:off x="184550" y="-102052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1600"/>
              </a:spcBef>
              <a:spcAft>
                <a:spcPts val="0"/>
              </a:spcAft>
              <a:buNone/>
            </a:pPr>
            <a:r>
              <a:rPr lang="en"/>
              <a:t>	</a:t>
            </a:r>
            <a:endParaRPr/>
          </a:p>
          <a:p>
            <a:pPr marL="0" lvl="0" indent="0" algn="l" rtl="0">
              <a:spcBef>
                <a:spcPts val="1600"/>
              </a:spcBef>
              <a:spcAft>
                <a:spcPts val="1600"/>
              </a:spcAft>
              <a:buNone/>
            </a:pPr>
            <a:r>
              <a:rPr lang="en"/>
              <a:t>		</a:t>
            </a:r>
            <a:endParaRPr/>
          </a:p>
        </p:txBody>
      </p:sp>
      <p:pic>
        <p:nvPicPr>
          <p:cNvPr id="61" name="Google Shape;61;p13"/>
          <p:cNvPicPr preferRelativeResize="0"/>
          <p:nvPr/>
        </p:nvPicPr>
        <p:blipFill>
          <a:blip r:embed="rId3">
            <a:alphaModFix/>
          </a:blip>
          <a:stretch>
            <a:fillRect/>
          </a:stretch>
        </p:blipFill>
        <p:spPr>
          <a:xfrm>
            <a:off x="2475775" y="3992788"/>
            <a:ext cx="4192425" cy="101633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2338800" y="338125"/>
            <a:ext cx="42603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900" b="1">
                <a:highlight>
                  <a:srgbClr val="A64D79"/>
                </a:highlight>
                <a:latin typeface="Raleway"/>
                <a:ea typeface="Raleway"/>
                <a:cs typeface="Raleway"/>
                <a:sym typeface="Raleway"/>
              </a:rPr>
              <a:t>Roadmap</a:t>
            </a:r>
            <a:endParaRPr sz="4100" b="1">
              <a:solidFill>
                <a:srgbClr val="A64D79"/>
              </a:solidFill>
              <a:highlight>
                <a:srgbClr val="A64D79"/>
              </a:highlight>
              <a:latin typeface="Raleway"/>
              <a:ea typeface="Raleway"/>
              <a:cs typeface="Raleway"/>
              <a:sym typeface="Raleway"/>
            </a:endParaRPr>
          </a:p>
        </p:txBody>
      </p:sp>
      <p:sp>
        <p:nvSpPr>
          <p:cNvPr id="67" name="Google Shape;67;p14"/>
          <p:cNvSpPr txBox="1">
            <a:spLocks noGrp="1"/>
          </p:cNvSpPr>
          <p:nvPr>
            <p:ph type="body" idx="1"/>
          </p:nvPr>
        </p:nvSpPr>
        <p:spPr>
          <a:xfrm>
            <a:off x="4572000" y="1454600"/>
            <a:ext cx="4260300" cy="2827800"/>
          </a:xfrm>
          <a:prstGeom prst="rect">
            <a:avLst/>
          </a:prstGeom>
        </p:spPr>
        <p:txBody>
          <a:bodyPr spcFirstLastPara="1" wrap="square" lIns="91425" tIns="91425" rIns="91425" bIns="91425" anchor="t" anchorCtr="0">
            <a:noAutofit/>
          </a:bodyPr>
          <a:lstStyle/>
          <a:p>
            <a:pPr marL="457200" lvl="0" indent="-368300" algn="l" rtl="0">
              <a:spcBef>
                <a:spcPts val="0"/>
              </a:spcBef>
              <a:spcAft>
                <a:spcPts val="0"/>
              </a:spcAft>
              <a:buClr>
                <a:schemeClr val="dk1"/>
              </a:buClr>
              <a:buSzPts val="2200"/>
              <a:buFont typeface="Raleway"/>
              <a:buAutoNum type="arabicParenR"/>
            </a:pPr>
            <a:r>
              <a:rPr lang="en" sz="2200">
                <a:solidFill>
                  <a:schemeClr val="dk1"/>
                </a:solidFill>
                <a:latin typeface="Raleway"/>
                <a:ea typeface="Raleway"/>
                <a:cs typeface="Raleway"/>
                <a:sym typeface="Raleway"/>
              </a:rPr>
              <a:t>Welcome BACK</a:t>
            </a:r>
            <a:endParaRPr sz="2200">
              <a:solidFill>
                <a:schemeClr val="dk1"/>
              </a:solidFill>
              <a:latin typeface="Raleway"/>
              <a:ea typeface="Raleway"/>
              <a:cs typeface="Raleway"/>
              <a:sym typeface="Raleway"/>
            </a:endParaRPr>
          </a:p>
          <a:p>
            <a:pPr marL="457200" lvl="0" indent="-368300" algn="l" rtl="0">
              <a:spcBef>
                <a:spcPts val="0"/>
              </a:spcBef>
              <a:spcAft>
                <a:spcPts val="0"/>
              </a:spcAft>
              <a:buClr>
                <a:schemeClr val="dk1"/>
              </a:buClr>
              <a:buSzPts val="2200"/>
              <a:buFont typeface="Raleway"/>
              <a:buAutoNum type="arabicParenR"/>
            </a:pPr>
            <a:r>
              <a:rPr lang="en" sz="2200">
                <a:solidFill>
                  <a:schemeClr val="dk1"/>
                </a:solidFill>
                <a:latin typeface="Raleway"/>
                <a:ea typeface="Raleway"/>
                <a:cs typeface="Raleway"/>
                <a:sym typeface="Raleway"/>
              </a:rPr>
              <a:t>Community Led Research Design </a:t>
            </a:r>
            <a:endParaRPr sz="2200">
              <a:solidFill>
                <a:schemeClr val="dk1"/>
              </a:solidFill>
              <a:latin typeface="Raleway"/>
              <a:ea typeface="Raleway"/>
              <a:cs typeface="Raleway"/>
              <a:sym typeface="Raleway"/>
            </a:endParaRPr>
          </a:p>
          <a:p>
            <a:pPr marL="457200" lvl="0" indent="-368300" algn="l" rtl="0">
              <a:spcBef>
                <a:spcPts val="0"/>
              </a:spcBef>
              <a:spcAft>
                <a:spcPts val="0"/>
              </a:spcAft>
              <a:buClr>
                <a:schemeClr val="dk1"/>
              </a:buClr>
              <a:buSzPts val="2200"/>
              <a:buFont typeface="Raleway"/>
              <a:buAutoNum type="arabicParenR"/>
            </a:pPr>
            <a:r>
              <a:rPr lang="en" sz="2200">
                <a:solidFill>
                  <a:schemeClr val="dk1"/>
                </a:solidFill>
                <a:latin typeface="Raleway"/>
                <a:ea typeface="Raleway"/>
                <a:cs typeface="Raleway"/>
                <a:sym typeface="Raleway"/>
              </a:rPr>
              <a:t>Breakout Groups</a:t>
            </a:r>
            <a:endParaRPr sz="2200">
              <a:solidFill>
                <a:schemeClr val="dk1"/>
              </a:solidFill>
              <a:latin typeface="Raleway"/>
              <a:ea typeface="Raleway"/>
              <a:cs typeface="Raleway"/>
              <a:sym typeface="Raleway"/>
            </a:endParaRPr>
          </a:p>
          <a:p>
            <a:pPr marL="457200" lvl="0" indent="-368300" algn="l" rtl="0">
              <a:spcBef>
                <a:spcPts val="0"/>
              </a:spcBef>
              <a:spcAft>
                <a:spcPts val="0"/>
              </a:spcAft>
              <a:buClr>
                <a:schemeClr val="dk1"/>
              </a:buClr>
              <a:buSzPts val="2200"/>
              <a:buFont typeface="Raleway"/>
              <a:buAutoNum type="arabicParenR"/>
            </a:pPr>
            <a:r>
              <a:rPr lang="en" sz="2200">
                <a:solidFill>
                  <a:schemeClr val="dk1"/>
                </a:solidFill>
                <a:latin typeface="Raleway"/>
                <a:ea typeface="Raleway"/>
                <a:cs typeface="Raleway"/>
                <a:sym typeface="Raleway"/>
              </a:rPr>
              <a:t>Wrap Up and Next Steps</a:t>
            </a:r>
            <a:endParaRPr sz="2200">
              <a:solidFill>
                <a:schemeClr val="dk1"/>
              </a:solidFill>
              <a:latin typeface="Raleway"/>
              <a:ea typeface="Raleway"/>
              <a:cs typeface="Raleway"/>
              <a:sym typeface="Raleway"/>
            </a:endParaRPr>
          </a:p>
          <a:p>
            <a:pPr marL="457200" lvl="0" indent="0" algn="l" rtl="0">
              <a:spcBef>
                <a:spcPts val="1600"/>
              </a:spcBef>
              <a:spcAft>
                <a:spcPts val="1600"/>
              </a:spcAft>
              <a:buNone/>
            </a:pPr>
            <a:endParaRPr/>
          </a:p>
        </p:txBody>
      </p:sp>
      <p:pic>
        <p:nvPicPr>
          <p:cNvPr id="68" name="Google Shape;68;p1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42850" y="1530200"/>
            <a:ext cx="3640097" cy="232972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5"/>
          <p:cNvSpPr txBox="1">
            <a:spLocks noGrp="1"/>
          </p:cNvSpPr>
          <p:nvPr>
            <p:ph type="body" idx="1"/>
          </p:nvPr>
        </p:nvSpPr>
        <p:spPr>
          <a:xfrm>
            <a:off x="311700" y="863550"/>
            <a:ext cx="85206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b="1">
                <a:solidFill>
                  <a:schemeClr val="dk1"/>
                </a:solidFill>
                <a:latin typeface="Raleway"/>
                <a:ea typeface="Raleway"/>
                <a:cs typeface="Raleway"/>
                <a:sym typeface="Raleway"/>
              </a:rPr>
              <a:t>Oct 202o</a:t>
            </a:r>
            <a:endParaRPr>
              <a:solidFill>
                <a:schemeClr val="dk1"/>
              </a:solidFill>
            </a:endParaRPr>
          </a:p>
        </p:txBody>
      </p:sp>
      <p:sp>
        <p:nvSpPr>
          <p:cNvPr id="74" name="Google Shape;74;p15"/>
          <p:cNvSpPr txBox="1"/>
          <p:nvPr/>
        </p:nvSpPr>
        <p:spPr>
          <a:xfrm>
            <a:off x="311700" y="235050"/>
            <a:ext cx="8520600" cy="82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a:solidFill>
                  <a:schemeClr val="dk1"/>
                </a:solidFill>
                <a:highlight>
                  <a:srgbClr val="A64D79"/>
                </a:highlight>
                <a:latin typeface="Raleway"/>
                <a:ea typeface="Raleway"/>
                <a:cs typeface="Raleway"/>
                <a:sym typeface="Raleway"/>
              </a:rPr>
              <a:t>Learning Lab Schedule</a:t>
            </a:r>
            <a:endParaRPr sz="3000" b="1">
              <a:solidFill>
                <a:schemeClr val="dk1"/>
              </a:solidFill>
              <a:highlight>
                <a:srgbClr val="A64D79"/>
              </a:highlight>
              <a:latin typeface="Raleway"/>
              <a:ea typeface="Raleway"/>
              <a:cs typeface="Raleway"/>
              <a:sym typeface="Raleway"/>
            </a:endParaRPr>
          </a:p>
        </p:txBody>
      </p:sp>
      <p:graphicFrame>
        <p:nvGraphicFramePr>
          <p:cNvPr id="75" name="Google Shape;75;p15"/>
          <p:cNvGraphicFramePr/>
          <p:nvPr/>
        </p:nvGraphicFramePr>
        <p:xfrm>
          <a:off x="323100" y="2393975"/>
          <a:ext cx="3000000" cy="3000000"/>
        </p:xfrm>
        <a:graphic>
          <a:graphicData uri="http://schemas.openxmlformats.org/drawingml/2006/table">
            <a:tbl>
              <a:tblPr>
                <a:noFill/>
                <a:tableStyleId>{36E97049-113F-43A7-9857-06D54EBD65DA}</a:tableStyleId>
              </a:tblPr>
              <a:tblGrid>
                <a:gridCol w="710225">
                  <a:extLst>
                    <a:ext uri="{9D8B030D-6E8A-4147-A177-3AD203B41FA5}">
                      <a16:colId xmlns:a16="http://schemas.microsoft.com/office/drawing/2014/main" val="20000"/>
                    </a:ext>
                  </a:extLst>
                </a:gridCol>
                <a:gridCol w="710225">
                  <a:extLst>
                    <a:ext uri="{9D8B030D-6E8A-4147-A177-3AD203B41FA5}">
                      <a16:colId xmlns:a16="http://schemas.microsoft.com/office/drawing/2014/main" val="20001"/>
                    </a:ext>
                  </a:extLst>
                </a:gridCol>
                <a:gridCol w="710225">
                  <a:extLst>
                    <a:ext uri="{9D8B030D-6E8A-4147-A177-3AD203B41FA5}">
                      <a16:colId xmlns:a16="http://schemas.microsoft.com/office/drawing/2014/main" val="20002"/>
                    </a:ext>
                  </a:extLst>
                </a:gridCol>
                <a:gridCol w="382850">
                  <a:extLst>
                    <a:ext uri="{9D8B030D-6E8A-4147-A177-3AD203B41FA5}">
                      <a16:colId xmlns:a16="http://schemas.microsoft.com/office/drawing/2014/main" val="20003"/>
                    </a:ext>
                  </a:extLst>
                </a:gridCol>
                <a:gridCol w="1037600">
                  <a:extLst>
                    <a:ext uri="{9D8B030D-6E8A-4147-A177-3AD203B41FA5}">
                      <a16:colId xmlns:a16="http://schemas.microsoft.com/office/drawing/2014/main" val="20004"/>
                    </a:ext>
                  </a:extLst>
                </a:gridCol>
                <a:gridCol w="710225">
                  <a:extLst>
                    <a:ext uri="{9D8B030D-6E8A-4147-A177-3AD203B41FA5}">
                      <a16:colId xmlns:a16="http://schemas.microsoft.com/office/drawing/2014/main" val="20005"/>
                    </a:ext>
                  </a:extLst>
                </a:gridCol>
                <a:gridCol w="710225">
                  <a:extLst>
                    <a:ext uri="{9D8B030D-6E8A-4147-A177-3AD203B41FA5}">
                      <a16:colId xmlns:a16="http://schemas.microsoft.com/office/drawing/2014/main" val="20006"/>
                    </a:ext>
                  </a:extLst>
                </a:gridCol>
                <a:gridCol w="710225">
                  <a:extLst>
                    <a:ext uri="{9D8B030D-6E8A-4147-A177-3AD203B41FA5}">
                      <a16:colId xmlns:a16="http://schemas.microsoft.com/office/drawing/2014/main" val="20007"/>
                    </a:ext>
                  </a:extLst>
                </a:gridCol>
                <a:gridCol w="710225">
                  <a:extLst>
                    <a:ext uri="{9D8B030D-6E8A-4147-A177-3AD203B41FA5}">
                      <a16:colId xmlns:a16="http://schemas.microsoft.com/office/drawing/2014/main" val="20008"/>
                    </a:ext>
                  </a:extLst>
                </a:gridCol>
                <a:gridCol w="710225">
                  <a:extLst>
                    <a:ext uri="{9D8B030D-6E8A-4147-A177-3AD203B41FA5}">
                      <a16:colId xmlns:a16="http://schemas.microsoft.com/office/drawing/2014/main" val="20009"/>
                    </a:ext>
                  </a:extLst>
                </a:gridCol>
                <a:gridCol w="710225">
                  <a:extLst>
                    <a:ext uri="{9D8B030D-6E8A-4147-A177-3AD203B41FA5}">
                      <a16:colId xmlns:a16="http://schemas.microsoft.com/office/drawing/2014/main" val="20010"/>
                    </a:ext>
                  </a:extLst>
                </a:gridCol>
                <a:gridCol w="710225">
                  <a:extLst>
                    <a:ext uri="{9D8B030D-6E8A-4147-A177-3AD203B41FA5}">
                      <a16:colId xmlns:a16="http://schemas.microsoft.com/office/drawing/2014/main" val="20011"/>
                    </a:ext>
                  </a:extLst>
                </a:gridCol>
              </a:tblGrid>
              <a:tr h="719125">
                <a:tc gridSpan="4">
                  <a:txBody>
                    <a:bodyPr/>
                    <a:lstStyle/>
                    <a:p>
                      <a:pPr marL="0" lvl="0" indent="0" algn="ctr" rtl="0">
                        <a:spcBef>
                          <a:spcPts val="0"/>
                        </a:spcBef>
                        <a:spcAft>
                          <a:spcPts val="0"/>
                        </a:spcAft>
                        <a:buNone/>
                      </a:pPr>
                      <a:r>
                        <a:rPr lang="en" sz="2000">
                          <a:solidFill>
                            <a:srgbClr val="FFFFFF"/>
                          </a:solidFill>
                          <a:latin typeface="Raleway"/>
                          <a:ea typeface="Raleway"/>
                          <a:cs typeface="Raleway"/>
                          <a:sym typeface="Raleway"/>
                        </a:rPr>
                        <a:t>2020</a:t>
                      </a:r>
                      <a:endParaRPr sz="2000">
                        <a:solidFill>
                          <a:srgbClr val="FFFFFF"/>
                        </a:solidFill>
                        <a:latin typeface="Raleway"/>
                        <a:ea typeface="Raleway"/>
                        <a:cs typeface="Raleway"/>
                        <a:sym typeface="Raleway"/>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27C7BD"/>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8">
                  <a:txBody>
                    <a:bodyPr/>
                    <a:lstStyle/>
                    <a:p>
                      <a:pPr marL="0" lvl="0" indent="0" algn="ctr" rtl="0">
                        <a:spcBef>
                          <a:spcPts val="0"/>
                        </a:spcBef>
                        <a:spcAft>
                          <a:spcPts val="0"/>
                        </a:spcAft>
                        <a:buNone/>
                      </a:pPr>
                      <a:r>
                        <a:rPr lang="en" sz="2000">
                          <a:solidFill>
                            <a:srgbClr val="FFFFFF"/>
                          </a:solidFill>
                          <a:latin typeface="Raleway"/>
                          <a:ea typeface="Raleway"/>
                          <a:cs typeface="Raleway"/>
                          <a:sym typeface="Raleway"/>
                        </a:rPr>
                        <a:t>2021</a:t>
                      </a:r>
                      <a:endParaRPr sz="2000">
                        <a:solidFill>
                          <a:srgbClr val="FFFFFF"/>
                        </a:solidFill>
                        <a:latin typeface="Raleway"/>
                        <a:ea typeface="Raleway"/>
                        <a:cs typeface="Raleway"/>
                        <a:sym typeface="Raleway"/>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A64D7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bl>
          </a:graphicData>
        </a:graphic>
      </p:graphicFrame>
      <p:cxnSp>
        <p:nvCxnSpPr>
          <p:cNvPr id="76" name="Google Shape;76;p15"/>
          <p:cNvCxnSpPr/>
          <p:nvPr/>
        </p:nvCxnSpPr>
        <p:spPr>
          <a:xfrm rot="10800000">
            <a:off x="569975" y="1439375"/>
            <a:ext cx="0" cy="954600"/>
          </a:xfrm>
          <a:prstGeom prst="straightConnector1">
            <a:avLst/>
          </a:prstGeom>
          <a:noFill/>
          <a:ln w="9525" cap="flat" cmpd="sng">
            <a:solidFill>
              <a:srgbClr val="000000"/>
            </a:solidFill>
            <a:prstDash val="solid"/>
            <a:round/>
            <a:headEnd type="none" w="med" len="med"/>
            <a:tailEnd type="oval" w="med" len="med"/>
          </a:ln>
        </p:spPr>
      </p:cxnSp>
      <p:sp>
        <p:nvSpPr>
          <p:cNvPr id="77" name="Google Shape;77;p15"/>
          <p:cNvSpPr txBox="1"/>
          <p:nvPr/>
        </p:nvSpPr>
        <p:spPr>
          <a:xfrm>
            <a:off x="646175" y="1560476"/>
            <a:ext cx="2315700" cy="578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latin typeface="Lato"/>
                <a:ea typeface="Lato"/>
                <a:cs typeface="Lato"/>
                <a:sym typeface="Lato"/>
              </a:rPr>
              <a:t>Introduction to Legal Empowerment </a:t>
            </a:r>
            <a:endParaRPr>
              <a:solidFill>
                <a:schemeClr val="dk1"/>
              </a:solidFill>
              <a:latin typeface="Lato"/>
              <a:ea typeface="Lato"/>
              <a:cs typeface="Lato"/>
              <a:sym typeface="Lato"/>
            </a:endParaRPr>
          </a:p>
          <a:p>
            <a:pPr marL="0" lvl="0" indent="0" algn="l" rtl="0">
              <a:lnSpc>
                <a:spcPct val="115000"/>
              </a:lnSpc>
              <a:spcBef>
                <a:spcPts val="1600"/>
              </a:spcBef>
              <a:spcAft>
                <a:spcPts val="1600"/>
              </a:spcAft>
              <a:buNone/>
            </a:pPr>
            <a:endParaRPr>
              <a:solidFill>
                <a:srgbClr val="000000"/>
              </a:solidFill>
              <a:latin typeface="Lato"/>
              <a:ea typeface="Lato"/>
              <a:cs typeface="Lato"/>
              <a:sym typeface="Lato"/>
            </a:endParaRPr>
          </a:p>
        </p:txBody>
      </p:sp>
      <p:sp>
        <p:nvSpPr>
          <p:cNvPr id="78" name="Google Shape;78;p15"/>
          <p:cNvSpPr txBox="1"/>
          <p:nvPr/>
        </p:nvSpPr>
        <p:spPr>
          <a:xfrm>
            <a:off x="3251009" y="3668337"/>
            <a:ext cx="2315700" cy="392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a:solidFill>
                  <a:schemeClr val="dk1"/>
                </a:solidFill>
                <a:latin typeface="Raleway"/>
                <a:ea typeface="Raleway"/>
                <a:cs typeface="Raleway"/>
                <a:sym typeface="Raleway"/>
              </a:rPr>
              <a:t>Jan 2021</a:t>
            </a:r>
            <a:endParaRPr sz="1800" b="1">
              <a:solidFill>
                <a:schemeClr val="dk1"/>
              </a:solidFill>
              <a:latin typeface="Raleway"/>
              <a:ea typeface="Raleway"/>
              <a:cs typeface="Raleway"/>
              <a:sym typeface="Raleway"/>
            </a:endParaRPr>
          </a:p>
        </p:txBody>
      </p:sp>
      <p:sp>
        <p:nvSpPr>
          <p:cNvPr id="79" name="Google Shape;79;p15"/>
          <p:cNvSpPr txBox="1"/>
          <p:nvPr/>
        </p:nvSpPr>
        <p:spPr>
          <a:xfrm>
            <a:off x="3251003" y="3993750"/>
            <a:ext cx="1510500" cy="578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a:solidFill>
                  <a:schemeClr val="dk1"/>
                </a:solidFill>
                <a:latin typeface="Lato"/>
                <a:ea typeface="Lato"/>
                <a:cs typeface="Lato"/>
                <a:sym typeface="Lato"/>
              </a:rPr>
              <a:t>Community-led Research Design</a:t>
            </a:r>
            <a:endParaRPr>
              <a:solidFill>
                <a:schemeClr val="dk1"/>
              </a:solidFill>
              <a:latin typeface="Lato"/>
              <a:ea typeface="Lato"/>
              <a:cs typeface="Lato"/>
              <a:sym typeface="Lato"/>
            </a:endParaRPr>
          </a:p>
        </p:txBody>
      </p:sp>
      <p:sp>
        <p:nvSpPr>
          <p:cNvPr id="80" name="Google Shape;80;p15"/>
          <p:cNvSpPr txBox="1"/>
          <p:nvPr/>
        </p:nvSpPr>
        <p:spPr>
          <a:xfrm>
            <a:off x="4852374" y="1560476"/>
            <a:ext cx="2353200" cy="578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a:solidFill>
                  <a:schemeClr val="dk1"/>
                </a:solidFill>
                <a:latin typeface="Lato"/>
                <a:ea typeface="Lato"/>
                <a:cs typeface="Lato"/>
                <a:sym typeface="Lato"/>
              </a:rPr>
              <a:t>Participatory Data Collection</a:t>
            </a:r>
            <a:endParaRPr>
              <a:solidFill>
                <a:schemeClr val="dk1"/>
              </a:solidFill>
              <a:latin typeface="Lato"/>
              <a:ea typeface="Lato"/>
              <a:cs typeface="Lato"/>
              <a:sym typeface="Lato"/>
            </a:endParaRPr>
          </a:p>
        </p:txBody>
      </p:sp>
      <p:cxnSp>
        <p:nvCxnSpPr>
          <p:cNvPr id="81" name="Google Shape;81;p15"/>
          <p:cNvCxnSpPr/>
          <p:nvPr/>
        </p:nvCxnSpPr>
        <p:spPr>
          <a:xfrm>
            <a:off x="3172525" y="3140900"/>
            <a:ext cx="2400" cy="701400"/>
          </a:xfrm>
          <a:prstGeom prst="straightConnector1">
            <a:avLst/>
          </a:prstGeom>
          <a:noFill/>
          <a:ln w="9525" cap="flat" cmpd="sng">
            <a:solidFill>
              <a:srgbClr val="000000"/>
            </a:solidFill>
            <a:prstDash val="solid"/>
            <a:round/>
            <a:headEnd type="none" w="med" len="med"/>
            <a:tailEnd type="oval" w="med" len="med"/>
          </a:ln>
        </p:spPr>
      </p:cxnSp>
      <p:sp>
        <p:nvSpPr>
          <p:cNvPr id="82" name="Google Shape;82;p15"/>
          <p:cNvSpPr txBox="1"/>
          <p:nvPr/>
        </p:nvSpPr>
        <p:spPr>
          <a:xfrm>
            <a:off x="4771000" y="980425"/>
            <a:ext cx="2353200" cy="527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a:solidFill>
                  <a:schemeClr val="dk1"/>
                </a:solidFill>
                <a:latin typeface="Raleway"/>
                <a:ea typeface="Raleway"/>
                <a:cs typeface="Raleway"/>
                <a:sym typeface="Raleway"/>
              </a:rPr>
              <a:t>March 2021</a:t>
            </a:r>
            <a:endParaRPr sz="1800" b="1">
              <a:solidFill>
                <a:schemeClr val="dk1"/>
              </a:solidFill>
              <a:latin typeface="Raleway"/>
              <a:ea typeface="Raleway"/>
              <a:cs typeface="Raleway"/>
              <a:sym typeface="Raleway"/>
            </a:endParaRPr>
          </a:p>
        </p:txBody>
      </p:sp>
      <p:cxnSp>
        <p:nvCxnSpPr>
          <p:cNvPr id="83" name="Google Shape;83;p15"/>
          <p:cNvCxnSpPr/>
          <p:nvPr/>
        </p:nvCxnSpPr>
        <p:spPr>
          <a:xfrm rot="10800000">
            <a:off x="4771000" y="1439375"/>
            <a:ext cx="0" cy="954600"/>
          </a:xfrm>
          <a:prstGeom prst="straightConnector1">
            <a:avLst/>
          </a:prstGeom>
          <a:noFill/>
          <a:ln w="9525" cap="flat" cmpd="sng">
            <a:solidFill>
              <a:srgbClr val="000000"/>
            </a:solidFill>
            <a:prstDash val="solid"/>
            <a:round/>
            <a:headEnd type="none" w="med" len="med"/>
            <a:tailEnd type="oval" w="med" len="med"/>
          </a:ln>
        </p:spPr>
      </p:cxnSp>
      <p:cxnSp>
        <p:nvCxnSpPr>
          <p:cNvPr id="84" name="Google Shape;84;p15"/>
          <p:cNvCxnSpPr/>
          <p:nvPr/>
        </p:nvCxnSpPr>
        <p:spPr>
          <a:xfrm>
            <a:off x="6013822" y="3148112"/>
            <a:ext cx="900" cy="527400"/>
          </a:xfrm>
          <a:prstGeom prst="straightConnector1">
            <a:avLst/>
          </a:prstGeom>
          <a:noFill/>
          <a:ln w="9525" cap="flat" cmpd="sng">
            <a:solidFill>
              <a:srgbClr val="000000"/>
            </a:solidFill>
            <a:prstDash val="solid"/>
            <a:round/>
            <a:headEnd type="none" w="med" len="med"/>
            <a:tailEnd type="oval" w="med" len="med"/>
          </a:ln>
        </p:spPr>
      </p:cxnSp>
      <p:cxnSp>
        <p:nvCxnSpPr>
          <p:cNvPr id="85" name="Google Shape;85;p15"/>
          <p:cNvCxnSpPr/>
          <p:nvPr/>
        </p:nvCxnSpPr>
        <p:spPr>
          <a:xfrm rot="10800000">
            <a:off x="1718475" y="3113000"/>
            <a:ext cx="5700" cy="757200"/>
          </a:xfrm>
          <a:prstGeom prst="straightConnector1">
            <a:avLst/>
          </a:prstGeom>
          <a:noFill/>
          <a:ln w="9525" cap="flat" cmpd="sng">
            <a:solidFill>
              <a:srgbClr val="000000"/>
            </a:solidFill>
            <a:prstDash val="solid"/>
            <a:round/>
            <a:headEnd type="none" w="med" len="med"/>
            <a:tailEnd type="oval" w="med" len="med"/>
          </a:ln>
        </p:spPr>
      </p:cxnSp>
      <p:sp>
        <p:nvSpPr>
          <p:cNvPr id="86" name="Google Shape;86;p15"/>
          <p:cNvSpPr txBox="1"/>
          <p:nvPr/>
        </p:nvSpPr>
        <p:spPr>
          <a:xfrm>
            <a:off x="6199225" y="3207292"/>
            <a:ext cx="2353200" cy="63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a:solidFill>
                  <a:schemeClr val="dk1"/>
                </a:solidFill>
                <a:latin typeface="Raleway"/>
                <a:ea typeface="Raleway"/>
                <a:cs typeface="Raleway"/>
                <a:sym typeface="Raleway"/>
              </a:rPr>
              <a:t>Summer 2021</a:t>
            </a:r>
            <a:endParaRPr sz="1800" b="1">
              <a:solidFill>
                <a:schemeClr val="dk1"/>
              </a:solidFill>
              <a:latin typeface="Raleway"/>
              <a:ea typeface="Raleway"/>
              <a:cs typeface="Raleway"/>
              <a:sym typeface="Raleway"/>
            </a:endParaRPr>
          </a:p>
        </p:txBody>
      </p:sp>
      <p:sp>
        <p:nvSpPr>
          <p:cNvPr id="87" name="Google Shape;87;p15"/>
          <p:cNvSpPr txBox="1"/>
          <p:nvPr/>
        </p:nvSpPr>
        <p:spPr>
          <a:xfrm>
            <a:off x="5729575" y="3686725"/>
            <a:ext cx="3292500" cy="954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300">
                <a:solidFill>
                  <a:schemeClr val="dk1"/>
                </a:solidFill>
                <a:latin typeface="Nunito"/>
                <a:ea typeface="Nunito"/>
                <a:cs typeface="Nunito"/>
                <a:sym typeface="Nunito"/>
              </a:rPr>
              <a:t>Participatory Data Analysis </a:t>
            </a:r>
            <a:endParaRPr sz="1300">
              <a:solidFill>
                <a:schemeClr val="dk1"/>
              </a:solidFill>
              <a:latin typeface="Nunito"/>
              <a:ea typeface="Nunito"/>
              <a:cs typeface="Nunito"/>
              <a:sym typeface="Nunito"/>
            </a:endParaRPr>
          </a:p>
          <a:p>
            <a:pPr marL="0" lvl="0" indent="0" algn="l" rtl="0">
              <a:lnSpc>
                <a:spcPct val="115000"/>
              </a:lnSpc>
              <a:spcBef>
                <a:spcPts val="0"/>
              </a:spcBef>
              <a:spcAft>
                <a:spcPts val="0"/>
              </a:spcAft>
              <a:buNone/>
            </a:pPr>
            <a:r>
              <a:rPr lang="en" sz="1300">
                <a:solidFill>
                  <a:schemeClr val="dk1"/>
                </a:solidFill>
                <a:latin typeface="Nunito"/>
                <a:ea typeface="Nunito"/>
                <a:cs typeface="Nunito"/>
                <a:sym typeface="Nunito"/>
              </a:rPr>
              <a:t>Approaches to Measuring Empowerment </a:t>
            </a:r>
            <a:endParaRPr sz="1300">
              <a:solidFill>
                <a:schemeClr val="dk1"/>
              </a:solidFill>
              <a:latin typeface="Nunito"/>
              <a:ea typeface="Nunito"/>
              <a:cs typeface="Nunito"/>
              <a:sym typeface="Nunito"/>
            </a:endParaRPr>
          </a:p>
          <a:p>
            <a:pPr marL="0" lvl="0" indent="0" algn="l" rtl="0">
              <a:lnSpc>
                <a:spcPct val="115000"/>
              </a:lnSpc>
              <a:spcBef>
                <a:spcPts val="0"/>
              </a:spcBef>
              <a:spcAft>
                <a:spcPts val="0"/>
              </a:spcAft>
              <a:buNone/>
            </a:pPr>
            <a:r>
              <a:rPr lang="en" sz="1300">
                <a:solidFill>
                  <a:schemeClr val="dk1"/>
                </a:solidFill>
                <a:latin typeface="Nunito"/>
                <a:ea typeface="Nunito"/>
                <a:cs typeface="Nunito"/>
                <a:sym typeface="Nunito"/>
              </a:rPr>
              <a:t>Accountability and Ethics</a:t>
            </a:r>
            <a:endParaRPr sz="1300">
              <a:solidFill>
                <a:schemeClr val="dk1"/>
              </a:solidFill>
              <a:latin typeface="Nunito"/>
              <a:ea typeface="Nunito"/>
              <a:cs typeface="Nunito"/>
              <a:sym typeface="Nunito"/>
            </a:endParaRPr>
          </a:p>
          <a:p>
            <a:pPr marL="0" lvl="0" indent="0" algn="l" rtl="0">
              <a:lnSpc>
                <a:spcPct val="115000"/>
              </a:lnSpc>
              <a:spcBef>
                <a:spcPts val="0"/>
              </a:spcBef>
              <a:spcAft>
                <a:spcPts val="0"/>
              </a:spcAft>
              <a:buNone/>
            </a:pPr>
            <a:r>
              <a:rPr lang="en" sz="1300">
                <a:solidFill>
                  <a:schemeClr val="dk1"/>
                </a:solidFill>
                <a:latin typeface="Nunito"/>
                <a:ea typeface="Nunito"/>
                <a:cs typeface="Nunito"/>
                <a:sym typeface="Nunito"/>
              </a:rPr>
              <a:t>Communication Strategies</a:t>
            </a:r>
            <a:endParaRPr sz="1300">
              <a:solidFill>
                <a:schemeClr val="dk1"/>
              </a:solidFill>
              <a:latin typeface="Nunito"/>
              <a:ea typeface="Nunito"/>
              <a:cs typeface="Nunito"/>
              <a:sym typeface="Nunito"/>
            </a:endParaRPr>
          </a:p>
          <a:p>
            <a:pPr marL="0" lvl="0" indent="0" algn="l" rtl="0">
              <a:lnSpc>
                <a:spcPct val="115000"/>
              </a:lnSpc>
              <a:spcBef>
                <a:spcPts val="0"/>
              </a:spcBef>
              <a:spcAft>
                <a:spcPts val="0"/>
              </a:spcAft>
              <a:buNone/>
            </a:pPr>
            <a:r>
              <a:rPr lang="en" sz="1300">
                <a:solidFill>
                  <a:schemeClr val="dk1"/>
                </a:solidFill>
                <a:latin typeface="Nunito"/>
                <a:ea typeface="Nunito"/>
                <a:cs typeface="Nunito"/>
                <a:sym typeface="Nunito"/>
              </a:rPr>
              <a:t>Case Studies </a:t>
            </a:r>
            <a:endParaRPr sz="600">
              <a:latin typeface="Average"/>
              <a:ea typeface="Average"/>
              <a:cs typeface="Average"/>
              <a:sym typeface="Average"/>
            </a:endParaRPr>
          </a:p>
        </p:txBody>
      </p:sp>
      <p:sp>
        <p:nvSpPr>
          <p:cNvPr id="88" name="Google Shape;88;p15"/>
          <p:cNvSpPr txBox="1"/>
          <p:nvPr/>
        </p:nvSpPr>
        <p:spPr>
          <a:xfrm>
            <a:off x="1611075" y="3846900"/>
            <a:ext cx="1408200" cy="139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Lato"/>
                <a:ea typeface="Lato"/>
                <a:cs typeface="Lato"/>
                <a:sym typeface="Lato"/>
              </a:rPr>
              <a:t>Introduction to Participatory Action Research</a:t>
            </a:r>
            <a:endParaRPr>
              <a:solidFill>
                <a:schemeClr val="dk1"/>
              </a:solidFill>
              <a:latin typeface="Lato"/>
              <a:ea typeface="Lato"/>
              <a:cs typeface="Lato"/>
              <a:sym typeface="Lato"/>
            </a:endParaRPr>
          </a:p>
        </p:txBody>
      </p:sp>
      <p:sp>
        <p:nvSpPr>
          <p:cNvPr id="89" name="Google Shape;89;p15"/>
          <p:cNvSpPr txBox="1"/>
          <p:nvPr/>
        </p:nvSpPr>
        <p:spPr>
          <a:xfrm>
            <a:off x="1724475" y="3466350"/>
            <a:ext cx="1181400" cy="52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chemeClr val="dk1"/>
                </a:solidFill>
                <a:latin typeface="Raleway"/>
                <a:ea typeface="Raleway"/>
                <a:cs typeface="Raleway"/>
                <a:sym typeface="Raleway"/>
              </a:rPr>
              <a:t>Nov 2020</a:t>
            </a:r>
            <a:r>
              <a:rPr lang="en" b="1">
                <a:solidFill>
                  <a:schemeClr val="dk1"/>
                </a:solidFill>
                <a:latin typeface="Lato"/>
                <a:ea typeface="Lato"/>
                <a:cs typeface="Lato"/>
                <a:sym typeface="Lato"/>
              </a:rPr>
              <a:t> </a:t>
            </a:r>
            <a:endParaRPr b="1">
              <a:solidFill>
                <a:schemeClr val="dk1"/>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6"/>
          <p:cNvSpPr txBox="1">
            <a:spLocks noGrp="1"/>
          </p:cNvSpPr>
          <p:nvPr>
            <p:ph type="title"/>
          </p:nvPr>
        </p:nvSpPr>
        <p:spPr>
          <a:xfrm>
            <a:off x="2338800" y="115575"/>
            <a:ext cx="4260300" cy="795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900" b="1">
                <a:highlight>
                  <a:srgbClr val="A64D79"/>
                </a:highlight>
                <a:latin typeface="Raleway"/>
                <a:ea typeface="Raleway"/>
                <a:cs typeface="Raleway"/>
                <a:sym typeface="Raleway"/>
              </a:rPr>
              <a:t>Learning Doc</a:t>
            </a:r>
            <a:endParaRPr sz="4100" b="1">
              <a:solidFill>
                <a:srgbClr val="A64D79"/>
              </a:solidFill>
              <a:highlight>
                <a:srgbClr val="A64D79"/>
              </a:highlight>
              <a:latin typeface="Raleway"/>
              <a:ea typeface="Raleway"/>
              <a:cs typeface="Raleway"/>
              <a:sym typeface="Raleway"/>
            </a:endParaRPr>
          </a:p>
        </p:txBody>
      </p:sp>
      <p:sp>
        <p:nvSpPr>
          <p:cNvPr id="95" name="Google Shape;95;p16"/>
          <p:cNvSpPr txBox="1">
            <a:spLocks noGrp="1"/>
          </p:cNvSpPr>
          <p:nvPr>
            <p:ph type="body" idx="1"/>
          </p:nvPr>
        </p:nvSpPr>
        <p:spPr>
          <a:xfrm>
            <a:off x="364800" y="972900"/>
            <a:ext cx="8208300" cy="2827800"/>
          </a:xfrm>
          <a:prstGeom prst="rect">
            <a:avLst/>
          </a:prstGeom>
        </p:spPr>
        <p:txBody>
          <a:bodyPr spcFirstLastPara="1" wrap="square" lIns="91425" tIns="91425" rIns="91425" bIns="91425" anchor="t" anchorCtr="0">
            <a:noAutofit/>
          </a:bodyPr>
          <a:lstStyle/>
          <a:p>
            <a:pPr marL="457200" lvl="0" indent="-368300" algn="l" rtl="0">
              <a:spcBef>
                <a:spcPts val="0"/>
              </a:spcBef>
              <a:spcAft>
                <a:spcPts val="0"/>
              </a:spcAft>
              <a:buClr>
                <a:schemeClr val="dk1"/>
              </a:buClr>
              <a:buSzPts val="2200"/>
              <a:buFont typeface="Raleway"/>
              <a:buChar char="❖"/>
            </a:pPr>
            <a:r>
              <a:rPr lang="en" sz="2200">
                <a:solidFill>
                  <a:schemeClr val="dk1"/>
                </a:solidFill>
                <a:latin typeface="Raleway"/>
                <a:ea typeface="Raleway"/>
                <a:cs typeface="Raleway"/>
                <a:sym typeface="Raleway"/>
              </a:rPr>
              <a:t>Update after each session, if possible</a:t>
            </a:r>
            <a:endParaRPr sz="2200">
              <a:solidFill>
                <a:schemeClr val="dk1"/>
              </a:solidFill>
              <a:latin typeface="Raleway"/>
              <a:ea typeface="Raleway"/>
              <a:cs typeface="Raleway"/>
              <a:sym typeface="Raleway"/>
            </a:endParaRPr>
          </a:p>
          <a:p>
            <a:pPr marL="457200" lvl="0" indent="-368300" algn="l" rtl="0">
              <a:spcBef>
                <a:spcPts val="0"/>
              </a:spcBef>
              <a:spcAft>
                <a:spcPts val="0"/>
              </a:spcAft>
              <a:buClr>
                <a:schemeClr val="dk1"/>
              </a:buClr>
              <a:buSzPts val="2200"/>
              <a:buFont typeface="Raleway"/>
              <a:buChar char="❖"/>
            </a:pPr>
            <a:r>
              <a:rPr lang="en" sz="2200">
                <a:solidFill>
                  <a:schemeClr val="dk1"/>
                </a:solidFill>
                <a:latin typeface="Raleway"/>
                <a:ea typeface="Raleway"/>
                <a:cs typeface="Raleway"/>
                <a:sym typeface="Raleway"/>
              </a:rPr>
              <a:t>Fundamental questions raised around theory, ethics, methods, sustainability, and relationships to other fields of learning and action</a:t>
            </a:r>
            <a:endParaRPr sz="2200">
              <a:solidFill>
                <a:schemeClr val="dk1"/>
              </a:solidFill>
              <a:latin typeface="Raleway"/>
              <a:ea typeface="Raleway"/>
              <a:cs typeface="Raleway"/>
              <a:sym typeface="Raleway"/>
            </a:endParaRPr>
          </a:p>
          <a:p>
            <a:pPr marL="457200" lvl="0" indent="-368300" algn="l" rtl="0">
              <a:spcBef>
                <a:spcPts val="0"/>
              </a:spcBef>
              <a:spcAft>
                <a:spcPts val="0"/>
              </a:spcAft>
              <a:buClr>
                <a:schemeClr val="dk1"/>
              </a:buClr>
              <a:buSzPts val="2200"/>
              <a:buFont typeface="Raleway"/>
              <a:buChar char="❖"/>
            </a:pPr>
            <a:r>
              <a:rPr lang="en" sz="2200">
                <a:solidFill>
                  <a:schemeClr val="dk1"/>
                </a:solidFill>
                <a:latin typeface="Raleway"/>
                <a:ea typeface="Raleway"/>
                <a:cs typeface="Raleway"/>
                <a:sym typeface="Raleway"/>
              </a:rPr>
              <a:t>One-on-One and small group sessions planned throughout the Spring</a:t>
            </a:r>
            <a:endParaRPr sz="2200">
              <a:solidFill>
                <a:schemeClr val="dk1"/>
              </a:solidFill>
              <a:latin typeface="Raleway"/>
              <a:ea typeface="Raleway"/>
              <a:cs typeface="Raleway"/>
              <a:sym typeface="Raleway"/>
            </a:endParaRPr>
          </a:p>
          <a:p>
            <a:pPr marL="457200" lvl="0" indent="0" algn="l" rtl="0">
              <a:spcBef>
                <a:spcPts val="1600"/>
              </a:spcBef>
              <a:spcAft>
                <a:spcPts val="1600"/>
              </a:spcAft>
              <a:buNone/>
            </a:pPr>
            <a:endParaRPr/>
          </a:p>
        </p:txBody>
      </p:sp>
      <p:pic>
        <p:nvPicPr>
          <p:cNvPr id="96" name="Google Shape;96;p16"/>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6448200" y="3224800"/>
            <a:ext cx="1881624" cy="18377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7"/>
          <p:cNvSpPr txBox="1">
            <a:spLocks noGrp="1"/>
          </p:cNvSpPr>
          <p:nvPr>
            <p:ph type="title"/>
          </p:nvPr>
        </p:nvSpPr>
        <p:spPr>
          <a:xfrm>
            <a:off x="554425" y="42950"/>
            <a:ext cx="8520600" cy="791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500" b="1">
                <a:highlight>
                  <a:srgbClr val="A64D79"/>
                </a:highlight>
                <a:latin typeface="Raleway"/>
                <a:ea typeface="Raleway"/>
                <a:cs typeface="Raleway"/>
                <a:sym typeface="Raleway"/>
              </a:rPr>
              <a:t>Community Reflections: Practices to Mark a New Year</a:t>
            </a:r>
            <a:endParaRPr sz="2200" b="1">
              <a:highlight>
                <a:srgbClr val="A64D79"/>
              </a:highlight>
              <a:latin typeface="Raleway"/>
              <a:ea typeface="Raleway"/>
              <a:cs typeface="Raleway"/>
              <a:sym typeface="Raleway"/>
            </a:endParaRPr>
          </a:p>
        </p:txBody>
      </p:sp>
      <p:sp>
        <p:nvSpPr>
          <p:cNvPr id="102" name="Google Shape;102;p17"/>
          <p:cNvSpPr txBox="1"/>
          <p:nvPr/>
        </p:nvSpPr>
        <p:spPr>
          <a:xfrm>
            <a:off x="5296325" y="834050"/>
            <a:ext cx="3000000" cy="180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b="1">
              <a:solidFill>
                <a:srgbClr val="222222"/>
              </a:solidFill>
            </a:endParaRPr>
          </a:p>
        </p:txBody>
      </p:sp>
      <p:sp>
        <p:nvSpPr>
          <p:cNvPr id="103" name="Google Shape;103;p17"/>
          <p:cNvSpPr txBox="1"/>
          <p:nvPr/>
        </p:nvSpPr>
        <p:spPr>
          <a:xfrm>
            <a:off x="2986525" y="1615538"/>
            <a:ext cx="28101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222222"/>
                </a:solidFill>
                <a:latin typeface="Average"/>
                <a:ea typeface="Average"/>
                <a:cs typeface="Average"/>
                <a:sym typeface="Average"/>
              </a:rPr>
              <a:t>Dance! And a new year lunch. </a:t>
            </a:r>
            <a:endParaRPr>
              <a:solidFill>
                <a:srgbClr val="222222"/>
              </a:solidFill>
              <a:latin typeface="Average"/>
              <a:ea typeface="Average"/>
              <a:cs typeface="Average"/>
              <a:sym typeface="Average"/>
            </a:endParaRPr>
          </a:p>
          <a:p>
            <a:pPr marL="0" lvl="0" indent="0" algn="l" rtl="0">
              <a:spcBef>
                <a:spcPts val="0"/>
              </a:spcBef>
              <a:spcAft>
                <a:spcPts val="0"/>
              </a:spcAft>
              <a:buNone/>
            </a:pPr>
            <a:r>
              <a:rPr lang="en">
                <a:solidFill>
                  <a:srgbClr val="222222"/>
                </a:solidFill>
                <a:latin typeface="Average"/>
                <a:ea typeface="Average"/>
                <a:cs typeface="Average"/>
                <a:sym typeface="Average"/>
              </a:rPr>
              <a:t>- Shreya</a:t>
            </a:r>
            <a:endParaRPr>
              <a:latin typeface="Average"/>
              <a:ea typeface="Average"/>
              <a:cs typeface="Average"/>
              <a:sym typeface="Average"/>
            </a:endParaRPr>
          </a:p>
        </p:txBody>
      </p:sp>
      <p:sp>
        <p:nvSpPr>
          <p:cNvPr id="104" name="Google Shape;104;p17"/>
          <p:cNvSpPr txBox="1"/>
          <p:nvPr/>
        </p:nvSpPr>
        <p:spPr>
          <a:xfrm>
            <a:off x="487075" y="629075"/>
            <a:ext cx="51843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222222"/>
                </a:solidFill>
                <a:latin typeface="Average"/>
                <a:ea typeface="Average"/>
                <a:cs typeface="Average"/>
                <a:sym typeface="Average"/>
              </a:rPr>
              <a:t>Me and my wife celebrated the new year evening with our families and relatives and watching people's celebration from our apartment's balcony. </a:t>
            </a:r>
            <a:endParaRPr>
              <a:solidFill>
                <a:srgbClr val="222222"/>
              </a:solidFill>
              <a:latin typeface="Average"/>
              <a:ea typeface="Average"/>
              <a:cs typeface="Average"/>
              <a:sym typeface="Average"/>
            </a:endParaRPr>
          </a:p>
          <a:p>
            <a:pPr marL="0" lvl="0" indent="0" algn="l" rtl="0">
              <a:spcBef>
                <a:spcPts val="0"/>
              </a:spcBef>
              <a:spcAft>
                <a:spcPts val="0"/>
              </a:spcAft>
              <a:buNone/>
            </a:pPr>
            <a:endParaRPr>
              <a:solidFill>
                <a:srgbClr val="222222"/>
              </a:solidFill>
              <a:latin typeface="Average"/>
              <a:ea typeface="Average"/>
              <a:cs typeface="Average"/>
              <a:sym typeface="Average"/>
            </a:endParaRPr>
          </a:p>
          <a:p>
            <a:pPr marL="0" lvl="0" indent="0" algn="l" rtl="0">
              <a:spcBef>
                <a:spcPts val="0"/>
              </a:spcBef>
              <a:spcAft>
                <a:spcPts val="0"/>
              </a:spcAft>
              <a:buNone/>
            </a:pPr>
            <a:r>
              <a:rPr lang="en">
                <a:solidFill>
                  <a:srgbClr val="222222"/>
                </a:solidFill>
                <a:latin typeface="Average"/>
                <a:ea typeface="Average"/>
                <a:cs typeface="Average"/>
                <a:sym typeface="Average"/>
              </a:rPr>
              <a:t>- Dyari</a:t>
            </a:r>
            <a:endParaRPr sz="1700">
              <a:latin typeface="Average"/>
              <a:ea typeface="Average"/>
              <a:cs typeface="Average"/>
              <a:sym typeface="Average"/>
            </a:endParaRPr>
          </a:p>
        </p:txBody>
      </p:sp>
      <p:pic>
        <p:nvPicPr>
          <p:cNvPr id="105" name="Google Shape;105;p17"/>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77974" y="1493499"/>
            <a:ext cx="2409228" cy="3212325"/>
          </a:xfrm>
          <a:prstGeom prst="rect">
            <a:avLst/>
          </a:prstGeom>
          <a:noFill/>
          <a:ln>
            <a:noFill/>
          </a:ln>
        </p:spPr>
      </p:pic>
      <p:sp>
        <p:nvSpPr>
          <p:cNvPr id="106" name="Google Shape;106;p17"/>
          <p:cNvSpPr txBox="1"/>
          <p:nvPr/>
        </p:nvSpPr>
        <p:spPr>
          <a:xfrm>
            <a:off x="2629275" y="3012625"/>
            <a:ext cx="3000000" cy="169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222222"/>
                </a:solidFill>
                <a:latin typeface="Average"/>
                <a:ea typeface="Average"/>
                <a:cs typeface="Average"/>
                <a:sym typeface="Average"/>
              </a:rPr>
              <a:t>Our tradition is to start the year with a walk in nature. We always try to spend the holidays close to some good place to walk; this year it snowed a lot! </a:t>
            </a:r>
            <a:endParaRPr>
              <a:solidFill>
                <a:srgbClr val="222222"/>
              </a:solidFill>
              <a:latin typeface="Average"/>
              <a:ea typeface="Average"/>
              <a:cs typeface="Average"/>
              <a:sym typeface="Average"/>
            </a:endParaRPr>
          </a:p>
          <a:p>
            <a:pPr marL="0" lvl="0" indent="0" algn="l" rtl="0">
              <a:spcBef>
                <a:spcPts val="0"/>
              </a:spcBef>
              <a:spcAft>
                <a:spcPts val="0"/>
              </a:spcAft>
              <a:buNone/>
            </a:pPr>
            <a:endParaRPr>
              <a:solidFill>
                <a:srgbClr val="222222"/>
              </a:solidFill>
              <a:latin typeface="Average"/>
              <a:ea typeface="Average"/>
              <a:cs typeface="Average"/>
              <a:sym typeface="Average"/>
            </a:endParaRPr>
          </a:p>
          <a:p>
            <a:pPr marL="0" lvl="0" indent="0" algn="l" rtl="0">
              <a:spcBef>
                <a:spcPts val="0"/>
              </a:spcBef>
              <a:spcAft>
                <a:spcPts val="0"/>
              </a:spcAft>
              <a:buNone/>
            </a:pPr>
            <a:r>
              <a:rPr lang="en">
                <a:solidFill>
                  <a:srgbClr val="222222"/>
                </a:solidFill>
                <a:latin typeface="Average"/>
                <a:ea typeface="Average"/>
                <a:cs typeface="Average"/>
                <a:sym typeface="Average"/>
              </a:rPr>
              <a:t>- Luciana</a:t>
            </a:r>
            <a:endParaRPr>
              <a:latin typeface="Average"/>
              <a:ea typeface="Average"/>
              <a:cs typeface="Average"/>
              <a:sym typeface="Average"/>
            </a:endParaRPr>
          </a:p>
        </p:txBody>
      </p:sp>
      <p:pic>
        <p:nvPicPr>
          <p:cNvPr id="107" name="Google Shape;107;p17"/>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6370575" y="629075"/>
            <a:ext cx="2615152" cy="2142399"/>
          </a:xfrm>
          <a:prstGeom prst="rect">
            <a:avLst/>
          </a:prstGeom>
          <a:noFill/>
          <a:ln>
            <a:noFill/>
          </a:ln>
        </p:spPr>
      </p:pic>
      <p:pic>
        <p:nvPicPr>
          <p:cNvPr id="108" name="Google Shape;108;p17"/>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5671375" y="2348387"/>
            <a:ext cx="2615150" cy="1961363"/>
          </a:xfrm>
          <a:prstGeom prst="rect">
            <a:avLst/>
          </a:prstGeom>
          <a:noFill/>
          <a:ln>
            <a:noFill/>
          </a:ln>
        </p:spPr>
      </p:pic>
      <p:sp>
        <p:nvSpPr>
          <p:cNvPr id="109" name="Google Shape;109;p17"/>
          <p:cNvSpPr txBox="1"/>
          <p:nvPr/>
        </p:nvSpPr>
        <p:spPr>
          <a:xfrm>
            <a:off x="5796625" y="2640650"/>
            <a:ext cx="24996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latin typeface="Average"/>
                <a:ea typeface="Average"/>
                <a:cs typeface="Average"/>
                <a:sym typeface="Average"/>
              </a:rPr>
              <a:t>Eat 12 grapes at midnight </a:t>
            </a:r>
            <a:endParaRPr>
              <a:solidFill>
                <a:schemeClr val="dk1"/>
              </a:solidFill>
              <a:latin typeface="Average"/>
              <a:ea typeface="Average"/>
              <a:cs typeface="Average"/>
              <a:sym typeface="Average"/>
            </a:endParaRPr>
          </a:p>
          <a:p>
            <a:pPr marL="0" lvl="0" indent="0" algn="l" rtl="0">
              <a:spcBef>
                <a:spcPts val="0"/>
              </a:spcBef>
              <a:spcAft>
                <a:spcPts val="0"/>
              </a:spcAft>
              <a:buNone/>
            </a:pPr>
            <a:r>
              <a:rPr lang="en">
                <a:solidFill>
                  <a:schemeClr val="dk1"/>
                </a:solidFill>
                <a:latin typeface="Average"/>
                <a:ea typeface="Average"/>
                <a:cs typeface="Average"/>
                <a:sym typeface="Average"/>
              </a:rPr>
              <a:t>- Antonio</a:t>
            </a:r>
            <a:endParaRPr>
              <a:solidFill>
                <a:schemeClr val="dk1"/>
              </a:solidFill>
              <a:latin typeface="Average"/>
              <a:ea typeface="Average"/>
              <a:cs typeface="Average"/>
              <a:sym typeface="Average"/>
            </a:endParaRPr>
          </a:p>
        </p:txBody>
      </p:sp>
      <p:sp>
        <p:nvSpPr>
          <p:cNvPr id="110" name="Google Shape;110;p17"/>
          <p:cNvSpPr txBox="1"/>
          <p:nvPr/>
        </p:nvSpPr>
        <p:spPr>
          <a:xfrm>
            <a:off x="6370475" y="629075"/>
            <a:ext cx="26151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verage"/>
                <a:ea typeface="Average"/>
                <a:cs typeface="Average"/>
                <a:sym typeface="Average"/>
              </a:rPr>
              <a:t>Eat 12 raisins at midnight.           - Felipe</a:t>
            </a:r>
            <a:endParaRPr>
              <a:latin typeface="Average"/>
              <a:ea typeface="Average"/>
              <a:cs typeface="Average"/>
              <a:sym typeface="Average"/>
            </a:endParaRPr>
          </a:p>
        </p:txBody>
      </p:sp>
      <p:sp>
        <p:nvSpPr>
          <p:cNvPr id="111" name="Google Shape;111;p17"/>
          <p:cNvSpPr/>
          <p:nvPr/>
        </p:nvSpPr>
        <p:spPr>
          <a:xfrm>
            <a:off x="8296225" y="2362200"/>
            <a:ext cx="689400" cy="4092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chemeClr val="dk1"/>
              </a:highligh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8"/>
          <p:cNvSpPr/>
          <p:nvPr/>
        </p:nvSpPr>
        <p:spPr>
          <a:xfrm>
            <a:off x="702300" y="882225"/>
            <a:ext cx="7739400" cy="791100"/>
          </a:xfrm>
          <a:prstGeom prst="rect">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8"/>
          <p:cNvSpPr txBox="1">
            <a:spLocks noGrp="1"/>
          </p:cNvSpPr>
          <p:nvPr>
            <p:ph type="title"/>
          </p:nvPr>
        </p:nvSpPr>
        <p:spPr>
          <a:xfrm>
            <a:off x="311700" y="89725"/>
            <a:ext cx="8520600" cy="791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700" b="1">
                <a:highlight>
                  <a:srgbClr val="A64D79"/>
                </a:highlight>
                <a:latin typeface="Raleway"/>
                <a:ea typeface="Raleway"/>
                <a:cs typeface="Raleway"/>
                <a:sym typeface="Raleway"/>
              </a:rPr>
              <a:t>Community Reflections: Still we Rise</a:t>
            </a:r>
            <a:endParaRPr sz="2700" b="1">
              <a:highlight>
                <a:srgbClr val="A64D79"/>
              </a:highlight>
              <a:latin typeface="Raleway"/>
              <a:ea typeface="Raleway"/>
              <a:cs typeface="Raleway"/>
              <a:sym typeface="Raleway"/>
            </a:endParaRPr>
          </a:p>
        </p:txBody>
      </p:sp>
      <p:sp>
        <p:nvSpPr>
          <p:cNvPr id="118" name="Google Shape;118;p18"/>
          <p:cNvSpPr txBox="1"/>
          <p:nvPr/>
        </p:nvSpPr>
        <p:spPr>
          <a:xfrm>
            <a:off x="5939625" y="3429400"/>
            <a:ext cx="7327800" cy="85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Average"/>
              <a:ea typeface="Average"/>
              <a:cs typeface="Average"/>
              <a:sym typeface="Average"/>
            </a:endParaRPr>
          </a:p>
        </p:txBody>
      </p:sp>
      <p:sp>
        <p:nvSpPr>
          <p:cNvPr id="119" name="Google Shape;119;p18"/>
          <p:cNvSpPr txBox="1"/>
          <p:nvPr/>
        </p:nvSpPr>
        <p:spPr>
          <a:xfrm>
            <a:off x="5703950" y="4363775"/>
            <a:ext cx="1857300" cy="44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500" b="1"/>
          </a:p>
        </p:txBody>
      </p:sp>
      <p:sp>
        <p:nvSpPr>
          <p:cNvPr id="120" name="Google Shape;120;p18"/>
          <p:cNvSpPr txBox="1"/>
          <p:nvPr/>
        </p:nvSpPr>
        <p:spPr>
          <a:xfrm>
            <a:off x="1035425" y="2460750"/>
            <a:ext cx="7337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222222"/>
                </a:solidFill>
                <a:latin typeface="Average"/>
                <a:ea typeface="Average"/>
                <a:cs typeface="Average"/>
                <a:sym typeface="Average"/>
              </a:rPr>
              <a:t>I managed to sustain all my friendships and relationships with family. - Shreya</a:t>
            </a:r>
            <a:endParaRPr>
              <a:solidFill>
                <a:srgbClr val="222222"/>
              </a:solidFill>
              <a:latin typeface="Average"/>
              <a:ea typeface="Average"/>
              <a:cs typeface="Average"/>
              <a:sym typeface="Average"/>
            </a:endParaRPr>
          </a:p>
        </p:txBody>
      </p:sp>
      <p:sp>
        <p:nvSpPr>
          <p:cNvPr id="121" name="Google Shape;121;p18"/>
          <p:cNvSpPr txBox="1"/>
          <p:nvPr/>
        </p:nvSpPr>
        <p:spPr>
          <a:xfrm>
            <a:off x="1035425" y="3064775"/>
            <a:ext cx="7337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222222"/>
                </a:solidFill>
                <a:latin typeface="Average"/>
                <a:ea typeface="Average"/>
                <a:cs typeface="Average"/>
                <a:sym typeface="Average"/>
              </a:rPr>
              <a:t>2020 taught me that I have the ability to adapt very quickly. - Dyari</a:t>
            </a:r>
            <a:endParaRPr>
              <a:latin typeface="Average"/>
              <a:ea typeface="Average"/>
              <a:cs typeface="Average"/>
              <a:sym typeface="Average"/>
            </a:endParaRPr>
          </a:p>
        </p:txBody>
      </p:sp>
      <p:sp>
        <p:nvSpPr>
          <p:cNvPr id="122" name="Google Shape;122;p18"/>
          <p:cNvSpPr txBox="1"/>
          <p:nvPr/>
        </p:nvSpPr>
        <p:spPr>
          <a:xfrm>
            <a:off x="1035425" y="3668799"/>
            <a:ext cx="7337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222222"/>
                </a:solidFill>
                <a:latin typeface="Average"/>
                <a:ea typeface="Average"/>
                <a:cs typeface="Average"/>
                <a:sym typeface="Average"/>
              </a:rPr>
              <a:t>I was able to sustain hope and movement: exercise routines, yoga, random parties for my toddler, organizing new justice work! - Ariadna</a:t>
            </a:r>
            <a:endParaRPr>
              <a:latin typeface="Average"/>
              <a:ea typeface="Average"/>
              <a:cs typeface="Average"/>
              <a:sym typeface="Average"/>
            </a:endParaRPr>
          </a:p>
        </p:txBody>
      </p:sp>
      <p:sp>
        <p:nvSpPr>
          <p:cNvPr id="123" name="Google Shape;123;p18"/>
          <p:cNvSpPr txBox="1"/>
          <p:nvPr/>
        </p:nvSpPr>
        <p:spPr>
          <a:xfrm>
            <a:off x="1035425" y="1856725"/>
            <a:ext cx="7337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222222"/>
                </a:solidFill>
                <a:latin typeface="Average"/>
                <a:ea typeface="Average"/>
                <a:cs typeface="Average"/>
                <a:sym typeface="Average"/>
              </a:rPr>
              <a:t>I learned to be more patient and less distressed over things that don't go as planned. - Felipe</a:t>
            </a:r>
            <a:endParaRPr>
              <a:latin typeface="Average"/>
              <a:ea typeface="Average"/>
              <a:cs typeface="Average"/>
              <a:sym typeface="Average"/>
            </a:endParaRPr>
          </a:p>
        </p:txBody>
      </p:sp>
      <p:sp>
        <p:nvSpPr>
          <p:cNvPr id="124" name="Google Shape;124;p18"/>
          <p:cNvSpPr txBox="1"/>
          <p:nvPr/>
        </p:nvSpPr>
        <p:spPr>
          <a:xfrm>
            <a:off x="676350" y="821600"/>
            <a:ext cx="7791300" cy="877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a:solidFill>
                  <a:srgbClr val="222222"/>
                </a:solidFill>
                <a:latin typeface="Average"/>
                <a:ea typeface="Average"/>
                <a:cs typeface="Average"/>
                <a:sym typeface="Average"/>
              </a:rPr>
              <a:t>Lots of people set out goals or resolutions for the new year. 2020 threw off many of our plans and forced us to re-think our idea of a successful year. What is something that you achieved or accomplished in 2020 that made it feel like a success to you?</a:t>
            </a:r>
            <a:endParaRPr sz="1500">
              <a:latin typeface="Average"/>
              <a:ea typeface="Average"/>
              <a:cs typeface="Average"/>
              <a:sym typeface="Average"/>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9"/>
          <p:cNvSpPr txBox="1">
            <a:spLocks noGrp="1"/>
          </p:cNvSpPr>
          <p:nvPr>
            <p:ph type="title"/>
          </p:nvPr>
        </p:nvSpPr>
        <p:spPr>
          <a:xfrm>
            <a:off x="171100" y="140600"/>
            <a:ext cx="8520600" cy="63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highlight>
                  <a:srgbClr val="A64D79"/>
                </a:highlight>
                <a:latin typeface="Raleway"/>
                <a:ea typeface="Raleway"/>
                <a:cs typeface="Raleway"/>
                <a:sym typeface="Raleway"/>
              </a:rPr>
              <a:t>Community Led Research Design   </a:t>
            </a:r>
            <a:endParaRPr b="1">
              <a:highlight>
                <a:srgbClr val="A64D79"/>
              </a:highlight>
              <a:latin typeface="Raleway"/>
              <a:ea typeface="Raleway"/>
              <a:cs typeface="Raleway"/>
              <a:sym typeface="Raleway"/>
            </a:endParaRPr>
          </a:p>
        </p:txBody>
      </p:sp>
      <p:sp>
        <p:nvSpPr>
          <p:cNvPr id="130" name="Google Shape;130;p19"/>
          <p:cNvSpPr txBox="1">
            <a:spLocks noGrp="1"/>
          </p:cNvSpPr>
          <p:nvPr>
            <p:ph type="body" idx="1"/>
          </p:nvPr>
        </p:nvSpPr>
        <p:spPr>
          <a:xfrm>
            <a:off x="1869300" y="835975"/>
            <a:ext cx="6904500" cy="3897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00" b="1">
                <a:solidFill>
                  <a:srgbClr val="FFFFFF"/>
                </a:solidFill>
                <a:latin typeface="Raleway"/>
                <a:ea typeface="Raleway"/>
                <a:cs typeface="Raleway"/>
                <a:sym typeface="Raleway"/>
              </a:rPr>
              <a:t>Tom </a:t>
            </a:r>
            <a:r>
              <a:rPr lang="en" sz="1300">
                <a:solidFill>
                  <a:srgbClr val="FFFFFF"/>
                </a:solidFill>
                <a:latin typeface="Raleway"/>
                <a:ea typeface="Raleway"/>
                <a:cs typeface="Raleway"/>
                <a:sym typeface="Raleway"/>
              </a:rPr>
              <a:t>is a native of Chiang Mai, Thailand where he currently works as Asia-Pacific Program Coordinator for the International Accountability Project, a human rights advocacy organization that seeks to end forced eviction and create new global policy and practice for development that respects people’s homes, environment and human rights. Tom is a community trainer, a teacher, a traveler, and a Mekong activist. He supports local communities and civil society groups to promote their right to information and meaningful participation and to ensure development is designed and lived by the same people. </a:t>
            </a:r>
            <a:endParaRPr sz="1300">
              <a:solidFill>
                <a:srgbClr val="FFFFFF"/>
              </a:solidFill>
              <a:latin typeface="Raleway"/>
              <a:ea typeface="Raleway"/>
              <a:cs typeface="Raleway"/>
              <a:sym typeface="Raleway"/>
            </a:endParaRPr>
          </a:p>
          <a:p>
            <a:pPr marL="0" lvl="0" indent="0" algn="just" rtl="0">
              <a:spcBef>
                <a:spcPts val="1600"/>
              </a:spcBef>
              <a:spcAft>
                <a:spcPts val="0"/>
              </a:spcAft>
              <a:buNone/>
            </a:pPr>
            <a:r>
              <a:rPr lang="en" sz="1300" b="1">
                <a:solidFill>
                  <a:srgbClr val="FFFFFF"/>
                </a:solidFill>
                <a:latin typeface="Raleway"/>
                <a:ea typeface="Raleway"/>
                <a:cs typeface="Raleway"/>
                <a:sym typeface="Raleway"/>
              </a:rPr>
              <a:t>Carol Anne  </a:t>
            </a:r>
            <a:r>
              <a:rPr lang="en" sz="1300">
                <a:solidFill>
                  <a:srgbClr val="FFFFFF"/>
                </a:solidFill>
                <a:latin typeface="Raleway"/>
                <a:ea typeface="Raleway"/>
                <a:cs typeface="Raleway"/>
                <a:sym typeface="Raleway"/>
              </a:rPr>
              <a:t>is an Associate Professor of International Education in the Department of Humanities and Social Sciences. Her scholarship brings together interdisciplinary and comparative approaches to examining education policy and practice. Her current research projects address three areas: (1) teachers lives and work, i.e. understanding how international policies and organizations impact teachers and classroom practice; (2) defining educational quality and school achievement beyond standardized tests through a rights-based framework, and; (3) using participatory/action research to study the impact of poverty and inequality on education.</a:t>
            </a:r>
            <a:endParaRPr sz="1300">
              <a:solidFill>
                <a:srgbClr val="FFFFFF"/>
              </a:solidFill>
              <a:latin typeface="Raleway"/>
              <a:ea typeface="Raleway"/>
              <a:cs typeface="Raleway"/>
              <a:sym typeface="Raleway"/>
            </a:endParaRPr>
          </a:p>
          <a:p>
            <a:pPr marL="0" lvl="0" indent="0" algn="just" rtl="0">
              <a:spcBef>
                <a:spcPts val="0"/>
              </a:spcBef>
              <a:spcAft>
                <a:spcPts val="0"/>
              </a:spcAft>
              <a:buNone/>
            </a:pPr>
            <a:endParaRPr sz="1300" b="1">
              <a:solidFill>
                <a:srgbClr val="FFFFFF"/>
              </a:solidFill>
              <a:latin typeface="Raleway"/>
              <a:ea typeface="Raleway"/>
              <a:cs typeface="Raleway"/>
              <a:sym typeface="Raleway"/>
            </a:endParaRPr>
          </a:p>
          <a:p>
            <a:pPr marL="457200" lvl="0" indent="0" algn="just" rtl="0">
              <a:spcBef>
                <a:spcPts val="0"/>
              </a:spcBef>
              <a:spcAft>
                <a:spcPts val="0"/>
              </a:spcAft>
              <a:buNone/>
            </a:pPr>
            <a:endParaRPr sz="1300">
              <a:solidFill>
                <a:srgbClr val="FFFFFF"/>
              </a:solidFill>
              <a:latin typeface="Raleway"/>
              <a:ea typeface="Raleway"/>
              <a:cs typeface="Raleway"/>
              <a:sym typeface="Raleway"/>
            </a:endParaRPr>
          </a:p>
          <a:p>
            <a:pPr marL="0" lvl="0" indent="0" algn="l" rtl="0">
              <a:spcBef>
                <a:spcPts val="0"/>
              </a:spcBef>
              <a:spcAft>
                <a:spcPts val="0"/>
              </a:spcAft>
              <a:buNone/>
            </a:pPr>
            <a:endParaRPr sz="1500">
              <a:solidFill>
                <a:schemeClr val="dk1"/>
              </a:solidFill>
              <a:latin typeface="Raleway"/>
              <a:ea typeface="Raleway"/>
              <a:cs typeface="Raleway"/>
              <a:sym typeface="Raleway"/>
            </a:endParaRPr>
          </a:p>
          <a:p>
            <a:pPr marL="0" lvl="0" indent="0" algn="l" rtl="0">
              <a:spcBef>
                <a:spcPts val="1600"/>
              </a:spcBef>
              <a:spcAft>
                <a:spcPts val="0"/>
              </a:spcAft>
              <a:buNone/>
            </a:pPr>
            <a:r>
              <a:rPr lang="en" sz="1000">
                <a:solidFill>
                  <a:srgbClr val="000000"/>
                </a:solidFill>
                <a:latin typeface="Arial"/>
                <a:ea typeface="Arial"/>
                <a:cs typeface="Arial"/>
                <a:sym typeface="Arial"/>
              </a:rPr>
              <a:t>				</a:t>
            </a:r>
            <a:endParaRPr sz="1000">
              <a:solidFill>
                <a:srgbClr val="000000"/>
              </a:solidFill>
              <a:latin typeface="Arial"/>
              <a:ea typeface="Arial"/>
              <a:cs typeface="Arial"/>
              <a:sym typeface="Arial"/>
            </a:endParaRPr>
          </a:p>
          <a:p>
            <a:pPr marL="0" lvl="0" indent="0" algn="l" rtl="0">
              <a:spcBef>
                <a:spcPts val="0"/>
              </a:spcBef>
              <a:spcAft>
                <a:spcPts val="0"/>
              </a:spcAft>
              <a:buNone/>
            </a:pPr>
            <a:r>
              <a:rPr lang="en" sz="1000">
                <a:solidFill>
                  <a:srgbClr val="000000"/>
                </a:solidFill>
                <a:latin typeface="Arial"/>
                <a:ea typeface="Arial"/>
                <a:cs typeface="Arial"/>
                <a:sym typeface="Arial"/>
              </a:rPr>
              <a:t>			</a:t>
            </a:r>
            <a:endParaRPr sz="1000">
              <a:solidFill>
                <a:srgbClr val="000000"/>
              </a:solidFill>
              <a:latin typeface="Arial"/>
              <a:ea typeface="Arial"/>
              <a:cs typeface="Arial"/>
              <a:sym typeface="Arial"/>
            </a:endParaRPr>
          </a:p>
          <a:p>
            <a:pPr marL="0" lvl="0" indent="0" algn="l" rtl="0">
              <a:spcBef>
                <a:spcPts val="1600"/>
              </a:spcBef>
              <a:spcAft>
                <a:spcPts val="0"/>
              </a:spcAft>
              <a:buNone/>
            </a:pPr>
            <a:r>
              <a:rPr lang="en" sz="1000">
                <a:solidFill>
                  <a:srgbClr val="000000"/>
                </a:solidFill>
                <a:latin typeface="Arial"/>
                <a:ea typeface="Arial"/>
                <a:cs typeface="Arial"/>
                <a:sym typeface="Arial"/>
              </a:rPr>
              <a:t>		</a:t>
            </a:r>
            <a:endParaRPr sz="1000">
              <a:solidFill>
                <a:srgbClr val="000000"/>
              </a:solidFill>
              <a:latin typeface="Arial"/>
              <a:ea typeface="Arial"/>
              <a:cs typeface="Arial"/>
              <a:sym typeface="Arial"/>
            </a:endParaRPr>
          </a:p>
          <a:p>
            <a:pPr marL="0" lvl="0" indent="0" algn="l" rtl="0">
              <a:spcBef>
                <a:spcPts val="1600"/>
              </a:spcBef>
              <a:spcAft>
                <a:spcPts val="1600"/>
              </a:spcAft>
              <a:buNone/>
            </a:pPr>
            <a:endParaRPr sz="1700">
              <a:solidFill>
                <a:srgbClr val="FFFFFF"/>
              </a:solidFill>
            </a:endParaRPr>
          </a:p>
        </p:txBody>
      </p:sp>
      <p:pic>
        <p:nvPicPr>
          <p:cNvPr id="131" name="Google Shape;131;p19"/>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235925" y="965400"/>
            <a:ext cx="1446250" cy="1438750"/>
          </a:xfrm>
          <a:prstGeom prst="rect">
            <a:avLst/>
          </a:prstGeom>
          <a:noFill/>
          <a:ln>
            <a:noFill/>
          </a:ln>
        </p:spPr>
      </p:pic>
      <p:pic>
        <p:nvPicPr>
          <p:cNvPr id="132" name="Google Shape;132;p19"/>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235925" y="2992514"/>
            <a:ext cx="1446250" cy="147803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0"/>
          <p:cNvSpPr txBox="1">
            <a:spLocks noGrp="1"/>
          </p:cNvSpPr>
          <p:nvPr>
            <p:ph type="title"/>
          </p:nvPr>
        </p:nvSpPr>
        <p:spPr>
          <a:xfrm>
            <a:off x="2385675" y="1939050"/>
            <a:ext cx="4103100" cy="63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highlight>
                  <a:srgbClr val="A64D79"/>
                </a:highlight>
                <a:latin typeface="Raleway"/>
                <a:ea typeface="Raleway"/>
                <a:cs typeface="Raleway"/>
                <a:sym typeface="Raleway"/>
              </a:rPr>
              <a:t>Thank you!!</a:t>
            </a:r>
            <a:endParaRPr b="1">
              <a:highlight>
                <a:srgbClr val="A64D79"/>
              </a:highlight>
              <a:latin typeface="Raleway"/>
              <a:ea typeface="Raleway"/>
              <a:cs typeface="Raleway"/>
              <a:sym typeface="Raleway"/>
            </a:endParaRPr>
          </a:p>
        </p:txBody>
      </p:sp>
      <p:sp>
        <p:nvSpPr>
          <p:cNvPr id="138" name="Google Shape;138;p20"/>
          <p:cNvSpPr txBox="1">
            <a:spLocks noGrp="1"/>
          </p:cNvSpPr>
          <p:nvPr>
            <p:ph type="body" idx="1"/>
          </p:nvPr>
        </p:nvSpPr>
        <p:spPr>
          <a:xfrm>
            <a:off x="176925" y="773300"/>
            <a:ext cx="8520600" cy="3960000"/>
          </a:xfrm>
          <a:prstGeom prst="rect">
            <a:avLst/>
          </a:prstGeom>
        </p:spPr>
        <p:txBody>
          <a:bodyPr spcFirstLastPara="1" wrap="square" lIns="91425" tIns="91425" rIns="91425" bIns="91425" anchor="t" anchorCtr="0">
            <a:noAutofit/>
          </a:bodyPr>
          <a:lstStyle/>
          <a:p>
            <a:pPr marL="457200" lvl="0" indent="0" algn="just" rtl="0">
              <a:spcBef>
                <a:spcPts val="0"/>
              </a:spcBef>
              <a:spcAft>
                <a:spcPts val="0"/>
              </a:spcAft>
              <a:buNone/>
            </a:pPr>
            <a:endParaRPr sz="1400">
              <a:solidFill>
                <a:srgbClr val="FFFFFF"/>
              </a:solidFill>
              <a:latin typeface="Raleway"/>
              <a:ea typeface="Raleway"/>
              <a:cs typeface="Raleway"/>
              <a:sym typeface="Raleway"/>
            </a:endParaRPr>
          </a:p>
          <a:p>
            <a:pPr marL="0" lvl="0" indent="0" algn="l" rtl="0">
              <a:spcBef>
                <a:spcPts val="0"/>
              </a:spcBef>
              <a:spcAft>
                <a:spcPts val="0"/>
              </a:spcAft>
              <a:buNone/>
            </a:pPr>
            <a:endParaRPr sz="1600">
              <a:solidFill>
                <a:schemeClr val="dk1"/>
              </a:solidFill>
              <a:latin typeface="Raleway"/>
              <a:ea typeface="Raleway"/>
              <a:cs typeface="Raleway"/>
              <a:sym typeface="Raleway"/>
            </a:endParaRPr>
          </a:p>
          <a:p>
            <a:pPr marL="0" lvl="0" indent="0" algn="l" rtl="0">
              <a:spcBef>
                <a:spcPts val="16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6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600"/>
              </a:spcBef>
              <a:spcAft>
                <a:spcPts val="1600"/>
              </a:spcAft>
              <a:buNone/>
            </a:pPr>
            <a:endParaRPr>
              <a:solidFill>
                <a:srgbClr val="FFFFFF"/>
              </a:solidFill>
            </a:endParaRPr>
          </a:p>
        </p:txBody>
      </p:sp>
    </p:spTree>
  </p:cSld>
  <p:clrMapOvr>
    <a:masterClrMapping/>
  </p:clrMapOvr>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575</Words>
  <Application>Microsoft Macintosh PowerPoint</Application>
  <PresentationFormat>On-screen Show (16:9)</PresentationFormat>
  <Paragraphs>72</Paragraphs>
  <Slides>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Oswald</vt:lpstr>
      <vt:lpstr>Nunito</vt:lpstr>
      <vt:lpstr>Average</vt:lpstr>
      <vt:lpstr>Arial</vt:lpstr>
      <vt:lpstr>Raleway</vt:lpstr>
      <vt:lpstr>Lato</vt:lpstr>
      <vt:lpstr>Slate</vt:lpstr>
      <vt:lpstr>Legal Empowerment Learning Lab  Session 3: Community Led Research Design</vt:lpstr>
      <vt:lpstr>Roadmap</vt:lpstr>
      <vt:lpstr>PowerPoint Presentation</vt:lpstr>
      <vt:lpstr>Learning Doc</vt:lpstr>
      <vt:lpstr>Community Reflections: Practices to Mark a New Year</vt:lpstr>
      <vt:lpstr>Community Reflections: Still we Rise</vt:lpstr>
      <vt:lpstr>Community Led Research Design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Legal Empowerment Learning Lab  Session 3: Community Led Research Design</dc:title>
  <cp:lastModifiedBy>logan jacobs</cp:lastModifiedBy>
  <cp:revision>1</cp:revision>
  <dcterms:modified xsi:type="dcterms:W3CDTF">2022-05-26T17:46:21Z</dcterms:modified>
</cp:coreProperties>
</file>