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aleway"/>
      <p:regular r:id="rId30"/>
      <p:bold r:id="rId31"/>
      <p:italic r:id="rId32"/>
      <p:boldItalic r:id="rId33"/>
    </p:embeddedFont>
    <p:embeddedFont>
      <p:font typeface="Nunito"/>
      <p:regular r:id="rId34"/>
      <p:bold r:id="rId35"/>
      <p:italic r:id="rId36"/>
      <p:boldItalic r:id="rId37"/>
    </p:embeddedFont>
    <p:embeddedFont>
      <p:font typeface="Lato"/>
      <p:regular r:id="rId38"/>
      <p:bold r:id="rId39"/>
      <p:italic r:id="rId40"/>
      <p:boldItalic r:id="rId41"/>
    </p:embeddedFont>
    <p:embeddedFont>
      <p:font typeface="Average"/>
      <p:regular r:id="rId42"/>
    </p:embeddedFont>
    <p:embeddedFont>
      <p:font typeface="Oswald"/>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E06F52-A942-455D-A0FF-227035D219D5}">
  <a:tblStyle styleId="{60E06F52-A942-455D-A0FF-227035D219D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2" Type="http://schemas.openxmlformats.org/officeDocument/2006/relationships/font" Target="fonts/Average-regular.fntdata"/><Relationship Id="rId41" Type="http://schemas.openxmlformats.org/officeDocument/2006/relationships/font" Target="fonts/Lato-boldItalic.fntdata"/><Relationship Id="rId22" Type="http://schemas.openxmlformats.org/officeDocument/2006/relationships/slide" Target="slides/slide16.xml"/><Relationship Id="rId44" Type="http://schemas.openxmlformats.org/officeDocument/2006/relationships/font" Target="fonts/Oswald-bold.fntdata"/><Relationship Id="rId21" Type="http://schemas.openxmlformats.org/officeDocument/2006/relationships/slide" Target="slides/slide15.xml"/><Relationship Id="rId43" Type="http://schemas.openxmlformats.org/officeDocument/2006/relationships/font" Target="fonts/Oswald-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5.xml"/><Relationship Id="rId33" Type="http://schemas.openxmlformats.org/officeDocument/2006/relationships/font" Target="fonts/Raleway-boldItalic.fntdata"/><Relationship Id="rId10" Type="http://schemas.openxmlformats.org/officeDocument/2006/relationships/slide" Target="slides/slide4.xml"/><Relationship Id="rId32" Type="http://schemas.openxmlformats.org/officeDocument/2006/relationships/font" Target="fonts/Raleway-italic.fntdata"/><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a0c31c306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a0c31c306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0c31c306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0c31c306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ab44b53c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ab44b53c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0c31c306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0c31c306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ab44b53c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ab44b53c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ab371230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ab371230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ab371230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ab371230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ab371230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ab371230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ab371230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ab371230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50e0471f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50e0471f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50e0471f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50e0471f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850e0471f4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50e0471f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Why is transforming the curriculum for JHLs is empowering for them. How does shift power of JHLs inside?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50e0471f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50e0471f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the participatory process of the curriculum design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0c31c306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0c31c306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850e0471f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50e0471f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0c31c30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0c31c30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0c31c31b5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0c31c31b5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0c31c306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0c31c306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0c31c31b5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0c31c31b5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0c31c31b5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0c31c31b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ab44b53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ab44b53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19b3a53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19b3a53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5D8C7A">
            <a:alpha val="6816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law.nyu.edu/studentorganizations/prisonreformandeducationprojec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8C7A">
            <a:alpha val="67840"/>
          </a:srgbClr>
        </a:solid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2287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 sz="4900">
                <a:latin typeface="Raleway"/>
                <a:ea typeface="Raleway"/>
                <a:cs typeface="Raleway"/>
                <a:sym typeface="Raleway"/>
              </a:rPr>
              <a:t>Legal Empowerment Learning Lab</a:t>
            </a:r>
            <a:endParaRPr b="1" sz="4900">
              <a:latin typeface="Raleway"/>
              <a:ea typeface="Raleway"/>
              <a:cs typeface="Raleway"/>
              <a:sym typeface="Raleway"/>
            </a:endParaRPr>
          </a:p>
          <a:p>
            <a:pPr indent="0" lvl="0" marL="457200" rtl="0" algn="ctr">
              <a:spcBef>
                <a:spcPts val="0"/>
              </a:spcBef>
              <a:spcAft>
                <a:spcPts val="0"/>
              </a:spcAft>
              <a:buNone/>
            </a:pPr>
            <a:r>
              <a:rPr lang="en" sz="4900">
                <a:latin typeface="Raleway"/>
                <a:ea typeface="Raleway"/>
                <a:cs typeface="Raleway"/>
                <a:sym typeface="Raleway"/>
              </a:rPr>
              <a:t>2020-2021</a:t>
            </a:r>
            <a:endParaRPr sz="4900">
              <a:latin typeface="Raleway"/>
              <a:ea typeface="Raleway"/>
              <a:cs typeface="Raleway"/>
              <a:sym typeface="Raleway"/>
            </a:endParaRPr>
          </a:p>
        </p:txBody>
      </p:sp>
      <p:sp>
        <p:nvSpPr>
          <p:cNvPr id="60" name="Google Shape;60;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pic>
        <p:nvPicPr>
          <p:cNvPr id="61" name="Google Shape;61;p13"/>
          <p:cNvPicPr preferRelativeResize="0"/>
          <p:nvPr/>
        </p:nvPicPr>
        <p:blipFill>
          <a:blip r:embed="rId3">
            <a:alphaModFix/>
          </a:blip>
          <a:stretch>
            <a:fillRect/>
          </a:stretch>
        </p:blipFill>
        <p:spPr>
          <a:xfrm>
            <a:off x="2475775" y="3552538"/>
            <a:ext cx="4192425" cy="1016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311700" y="119350"/>
            <a:ext cx="8520600" cy="89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A64D79"/>
                </a:highlight>
                <a:latin typeface="Raleway"/>
                <a:ea typeface="Raleway"/>
                <a:cs typeface="Raleway"/>
                <a:sym typeface="Raleway"/>
              </a:rPr>
              <a:t>Legal Empowerment Approaches</a:t>
            </a:r>
            <a:endParaRPr b="1">
              <a:highlight>
                <a:srgbClr val="A64D79"/>
              </a:highlight>
              <a:latin typeface="Raleway"/>
              <a:ea typeface="Raleway"/>
              <a:cs typeface="Raleway"/>
              <a:sym typeface="Raleway"/>
            </a:endParaRPr>
          </a:p>
        </p:txBody>
      </p:sp>
      <p:sp>
        <p:nvSpPr>
          <p:cNvPr id="181" name="Google Shape;181;p22"/>
          <p:cNvSpPr txBox="1"/>
          <p:nvPr>
            <p:ph idx="1" type="body"/>
          </p:nvPr>
        </p:nvSpPr>
        <p:spPr>
          <a:xfrm>
            <a:off x="311700" y="8063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700">
                <a:solidFill>
                  <a:schemeClr val="dk1"/>
                </a:solidFill>
                <a:latin typeface="Raleway"/>
                <a:ea typeface="Raleway"/>
                <a:cs typeface="Raleway"/>
                <a:sym typeface="Raleway"/>
              </a:rPr>
              <a:t>Community Paralegal Programs </a:t>
            </a:r>
            <a:r>
              <a:rPr lang="en" sz="1700">
                <a:solidFill>
                  <a:schemeClr val="dk1"/>
                </a:solidFill>
                <a:latin typeface="Raleway"/>
                <a:ea typeface="Raleway"/>
                <a:cs typeface="Raleway"/>
                <a:sym typeface="Raleway"/>
              </a:rPr>
              <a:t>		</a:t>
            </a:r>
            <a:r>
              <a:rPr b="1" lang="en" sz="1700">
                <a:solidFill>
                  <a:schemeClr val="dk1"/>
                </a:solidFill>
                <a:latin typeface="Raleway"/>
                <a:ea typeface="Raleway"/>
                <a:cs typeface="Raleway"/>
                <a:sym typeface="Raleway"/>
              </a:rPr>
              <a:t>	Mediation</a:t>
            </a:r>
            <a:endParaRPr b="1" sz="1700">
              <a:solidFill>
                <a:schemeClr val="dk1"/>
              </a:solidFill>
              <a:latin typeface="Raleway"/>
              <a:ea typeface="Raleway"/>
              <a:cs typeface="Raleway"/>
              <a:sym typeface="Raleway"/>
            </a:endParaRPr>
          </a:p>
          <a:p>
            <a:pPr indent="0" lvl="0" marL="0" rtl="0" algn="l">
              <a:lnSpc>
                <a:spcPct val="150000"/>
              </a:lnSpc>
              <a:spcBef>
                <a:spcPts val="0"/>
              </a:spcBef>
              <a:spcAft>
                <a:spcPts val="0"/>
              </a:spcAft>
              <a:buNone/>
            </a:pPr>
            <a:r>
              <a:t/>
            </a:r>
            <a:endParaRPr sz="1700">
              <a:solidFill>
                <a:schemeClr val="dk1"/>
              </a:solidFill>
              <a:latin typeface="Raleway"/>
              <a:ea typeface="Raleway"/>
              <a:cs typeface="Raleway"/>
              <a:sym typeface="Raleway"/>
            </a:endParaRPr>
          </a:p>
          <a:p>
            <a:pPr indent="0" lvl="0" marL="0" rtl="0" algn="l">
              <a:lnSpc>
                <a:spcPct val="150000"/>
              </a:lnSpc>
              <a:spcBef>
                <a:spcPts val="0"/>
              </a:spcBef>
              <a:spcAft>
                <a:spcPts val="0"/>
              </a:spcAft>
              <a:buNone/>
            </a:pPr>
            <a:r>
              <a:rPr b="1" lang="en" sz="1700">
                <a:solidFill>
                  <a:schemeClr val="dk1"/>
                </a:solidFill>
                <a:latin typeface="Raleway"/>
                <a:ea typeface="Raleway"/>
                <a:cs typeface="Raleway"/>
                <a:sym typeface="Raleway"/>
              </a:rPr>
              <a:t>Accompaniment	</a:t>
            </a:r>
            <a:r>
              <a:rPr lang="en" sz="1700">
                <a:solidFill>
                  <a:schemeClr val="dk1"/>
                </a:solidFill>
                <a:latin typeface="Raleway"/>
                <a:ea typeface="Raleway"/>
                <a:cs typeface="Raleway"/>
                <a:sym typeface="Raleway"/>
              </a:rPr>
              <a:t>					</a:t>
            </a:r>
            <a:r>
              <a:rPr b="1" lang="en" sz="1700">
                <a:solidFill>
                  <a:schemeClr val="dk1"/>
                </a:solidFill>
                <a:latin typeface="Raleway"/>
                <a:ea typeface="Raleway"/>
                <a:cs typeface="Raleway"/>
                <a:sym typeface="Raleway"/>
              </a:rPr>
              <a:t>Community-driven Litigation</a:t>
            </a:r>
            <a:endParaRPr b="1" sz="1700">
              <a:solidFill>
                <a:schemeClr val="dk1"/>
              </a:solidFill>
              <a:latin typeface="Raleway"/>
              <a:ea typeface="Raleway"/>
              <a:cs typeface="Raleway"/>
              <a:sym typeface="Raleway"/>
            </a:endParaRPr>
          </a:p>
          <a:p>
            <a:pPr indent="0" lvl="0" marL="0" rtl="0" algn="l">
              <a:lnSpc>
                <a:spcPct val="150000"/>
              </a:lnSpc>
              <a:spcBef>
                <a:spcPts val="0"/>
              </a:spcBef>
              <a:spcAft>
                <a:spcPts val="0"/>
              </a:spcAft>
              <a:buNone/>
            </a:pPr>
            <a:r>
              <a:t/>
            </a:r>
            <a:endParaRPr sz="1700">
              <a:solidFill>
                <a:schemeClr val="dk1"/>
              </a:solidFill>
              <a:latin typeface="Raleway"/>
              <a:ea typeface="Raleway"/>
              <a:cs typeface="Raleway"/>
              <a:sym typeface="Raleway"/>
            </a:endParaRPr>
          </a:p>
          <a:p>
            <a:pPr indent="0" lvl="0" marL="0" rtl="0" algn="l">
              <a:lnSpc>
                <a:spcPct val="150000"/>
              </a:lnSpc>
              <a:spcBef>
                <a:spcPts val="0"/>
              </a:spcBef>
              <a:spcAft>
                <a:spcPts val="0"/>
              </a:spcAft>
              <a:buNone/>
            </a:pPr>
            <a:r>
              <a:rPr b="1" lang="en" sz="1700">
                <a:solidFill>
                  <a:schemeClr val="dk1"/>
                </a:solidFill>
                <a:latin typeface="Raleway"/>
                <a:ea typeface="Raleway"/>
                <a:cs typeface="Raleway"/>
                <a:sym typeface="Raleway"/>
              </a:rPr>
              <a:t>Know Your Rights Trainings	</a:t>
            </a:r>
            <a:r>
              <a:rPr lang="en" sz="1700">
                <a:solidFill>
                  <a:schemeClr val="dk1"/>
                </a:solidFill>
                <a:latin typeface="Raleway"/>
                <a:ea typeface="Raleway"/>
                <a:cs typeface="Raleway"/>
                <a:sym typeface="Raleway"/>
              </a:rPr>
              <a:t>		</a:t>
            </a:r>
            <a:r>
              <a:rPr b="1" lang="en" sz="1700">
                <a:solidFill>
                  <a:schemeClr val="dk1"/>
                </a:solidFill>
                <a:latin typeface="Raleway"/>
                <a:ea typeface="Raleway"/>
                <a:cs typeface="Raleway"/>
                <a:sym typeface="Raleway"/>
              </a:rPr>
              <a:t>Community-driven Campaigning</a:t>
            </a:r>
            <a:endParaRPr sz="15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15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1900">
                <a:solidFill>
                  <a:schemeClr val="dk1"/>
                </a:solidFill>
                <a:highlight>
                  <a:srgbClr val="A64D79"/>
                </a:highlight>
                <a:latin typeface="Nunito"/>
                <a:ea typeface="Nunito"/>
                <a:cs typeface="Nunito"/>
                <a:sym typeface="Nunito"/>
              </a:rPr>
              <a:t>KEY: </a:t>
            </a:r>
            <a:r>
              <a:rPr lang="en" sz="1900">
                <a:solidFill>
                  <a:schemeClr val="dk1"/>
                </a:solidFill>
                <a:latin typeface="Nunito"/>
                <a:ea typeface="Nunito"/>
                <a:cs typeface="Nunito"/>
                <a:sym typeface="Nunito"/>
              </a:rPr>
              <a:t>community in the lead, creating dynamic and diverse justice ecosystems</a:t>
            </a:r>
            <a:endParaRPr sz="19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19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1600"/>
              </a:spcAft>
              <a:buNone/>
            </a:pPr>
            <a:r>
              <a:t/>
            </a:r>
            <a:endParaRPr/>
          </a:p>
        </p:txBody>
      </p:sp>
      <p:pic>
        <p:nvPicPr>
          <p:cNvPr id="182" name="Google Shape;182;p22"/>
          <p:cNvPicPr preferRelativeResize="0"/>
          <p:nvPr/>
        </p:nvPicPr>
        <p:blipFill>
          <a:blip r:embed="rId3">
            <a:alphaModFix/>
          </a:blip>
          <a:stretch>
            <a:fillRect/>
          </a:stretch>
        </p:blipFill>
        <p:spPr>
          <a:xfrm>
            <a:off x="2792525" y="3627875"/>
            <a:ext cx="3548475" cy="1515625"/>
          </a:xfrm>
          <a:prstGeom prst="rect">
            <a:avLst/>
          </a:prstGeom>
          <a:noFill/>
          <a:ln>
            <a:noFill/>
          </a:ln>
        </p:spPr>
      </p:pic>
      <p:sp>
        <p:nvSpPr>
          <p:cNvPr id="183" name="Google Shape;183;p22"/>
          <p:cNvSpPr txBox="1"/>
          <p:nvPr/>
        </p:nvSpPr>
        <p:spPr>
          <a:xfrm>
            <a:off x="6456200" y="4678075"/>
            <a:ext cx="1169400" cy="2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aleway"/>
                <a:ea typeface="Raleway"/>
                <a:cs typeface="Raleway"/>
                <a:sym typeface="Raleway"/>
              </a:rPr>
              <a:t>© Namati</a:t>
            </a:r>
            <a:endParaRPr sz="1200">
              <a:solidFill>
                <a:schemeClr val="dk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171100" y="140600"/>
            <a:ext cx="8520600" cy="6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A64D79"/>
                </a:highlight>
                <a:latin typeface="Raleway"/>
                <a:ea typeface="Raleway"/>
                <a:cs typeface="Raleway"/>
                <a:sym typeface="Raleway"/>
              </a:rPr>
              <a:t>Legal Empowerment and Human Rights </a:t>
            </a:r>
            <a:endParaRPr b="1">
              <a:highlight>
                <a:srgbClr val="A64D79"/>
              </a:highlight>
              <a:latin typeface="Raleway"/>
              <a:ea typeface="Raleway"/>
              <a:cs typeface="Raleway"/>
              <a:sym typeface="Raleway"/>
            </a:endParaRPr>
          </a:p>
        </p:txBody>
      </p:sp>
      <p:sp>
        <p:nvSpPr>
          <p:cNvPr id="189" name="Google Shape;189;p23"/>
          <p:cNvSpPr txBox="1"/>
          <p:nvPr>
            <p:ph idx="1" type="body"/>
          </p:nvPr>
        </p:nvSpPr>
        <p:spPr>
          <a:xfrm>
            <a:off x="253125" y="773300"/>
            <a:ext cx="8520600" cy="39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chemeClr val="dk1"/>
              </a:solidFill>
              <a:latin typeface="Raleway"/>
              <a:ea typeface="Raleway"/>
              <a:cs typeface="Raleway"/>
              <a:sym typeface="Raleway"/>
            </a:endParaRPr>
          </a:p>
          <a:p>
            <a:pPr indent="0" lvl="0" marL="0" rtl="0" algn="l">
              <a:spcBef>
                <a:spcPts val="1600"/>
              </a:spcBef>
              <a:spcAft>
                <a:spcPts val="0"/>
              </a:spcAft>
              <a:buNone/>
            </a:pPr>
            <a:r>
              <a:rPr lang="en" sz="2100">
                <a:solidFill>
                  <a:schemeClr val="dk1"/>
                </a:solidFill>
                <a:latin typeface="Raleway"/>
                <a:ea typeface="Raleway"/>
                <a:cs typeface="Raleway"/>
                <a:sym typeface="Raleway"/>
              </a:rPr>
              <a:t>“</a:t>
            </a:r>
            <a:r>
              <a:rPr lang="en">
                <a:solidFill>
                  <a:schemeClr val="dk1"/>
                </a:solidFill>
                <a:latin typeface="Raleway"/>
                <a:ea typeface="Raleway"/>
                <a:cs typeface="Raleway"/>
                <a:sym typeface="Raleway"/>
              </a:rPr>
              <a:t>Legal empowerment—</a:t>
            </a:r>
            <a:r>
              <a:rPr b="1" lang="en">
                <a:solidFill>
                  <a:schemeClr val="dk1"/>
                </a:solidFill>
                <a:latin typeface="Raleway"/>
                <a:ea typeface="Raleway"/>
                <a:cs typeface="Raleway"/>
                <a:sym typeface="Raleway"/>
              </a:rPr>
              <a:t>led by the grassroots</a:t>
            </a:r>
            <a:r>
              <a:rPr lang="en">
                <a:solidFill>
                  <a:schemeClr val="dk1"/>
                </a:solidFill>
                <a:latin typeface="Raleway"/>
                <a:ea typeface="Raleway"/>
                <a:cs typeface="Raleway"/>
                <a:sym typeface="Raleway"/>
              </a:rPr>
              <a:t>, with lawyers and other professionals in supporting, rather than leading roles—is a crucial part of the justice transformation that is needed. When r</a:t>
            </a:r>
            <a:r>
              <a:rPr b="1" lang="en">
                <a:solidFill>
                  <a:schemeClr val="dk1"/>
                </a:solidFill>
                <a:latin typeface="Raleway"/>
                <a:ea typeface="Raleway"/>
                <a:cs typeface="Raleway"/>
                <a:sym typeface="Raleway"/>
              </a:rPr>
              <a:t>ights-holders directly engage institutions </a:t>
            </a:r>
            <a:r>
              <a:rPr lang="en">
                <a:solidFill>
                  <a:schemeClr val="dk1"/>
                </a:solidFill>
                <a:latin typeface="Raleway"/>
                <a:ea typeface="Raleway"/>
                <a:cs typeface="Raleway"/>
                <a:sym typeface="Raleway"/>
              </a:rPr>
              <a:t>affecting their lives, they demand that systems become more accessible and responsive to the daily challenges of the people. And when the </a:t>
            </a:r>
            <a:r>
              <a:rPr b="1" lang="en">
                <a:solidFill>
                  <a:schemeClr val="dk1"/>
                </a:solidFill>
                <a:latin typeface="Raleway"/>
                <a:ea typeface="Raleway"/>
                <a:cs typeface="Raleway"/>
                <a:sym typeface="Raleway"/>
              </a:rPr>
              <a:t>law and legal systems are actively harming marginalized and oppressed peoples</a:t>
            </a:r>
            <a:r>
              <a:rPr lang="en">
                <a:solidFill>
                  <a:schemeClr val="dk1"/>
                </a:solidFill>
                <a:latin typeface="Raleway"/>
                <a:ea typeface="Raleway"/>
                <a:cs typeface="Raleway"/>
                <a:sym typeface="Raleway"/>
              </a:rPr>
              <a:t>, a critical form of legal empowerment can ensure they are the authors of their own liberation and </a:t>
            </a:r>
            <a:r>
              <a:rPr b="1" lang="en">
                <a:solidFill>
                  <a:schemeClr val="dk1"/>
                </a:solidFill>
                <a:latin typeface="Raleway"/>
                <a:ea typeface="Raleway"/>
                <a:cs typeface="Raleway"/>
                <a:sym typeface="Raleway"/>
              </a:rPr>
              <a:t>demands transformation of the law</a:t>
            </a:r>
            <a:r>
              <a:rPr lang="en">
                <a:solidFill>
                  <a:schemeClr val="dk1"/>
                </a:solidFill>
                <a:latin typeface="Raleway"/>
                <a:ea typeface="Raleway"/>
                <a:cs typeface="Raleway"/>
                <a:sym typeface="Raleway"/>
              </a:rPr>
              <a:t> “</a:t>
            </a:r>
            <a:endParaRPr>
              <a:solidFill>
                <a:schemeClr val="dk1"/>
              </a:solidFill>
              <a:latin typeface="Raleway"/>
              <a:ea typeface="Raleway"/>
              <a:cs typeface="Raleway"/>
              <a:sym typeface="Raleway"/>
            </a:endParaRPr>
          </a:p>
          <a:p>
            <a:pPr indent="0" lvl="0" marL="0" rtl="0" algn="l">
              <a:spcBef>
                <a:spcPts val="1600"/>
              </a:spcBef>
              <a:spcAft>
                <a:spcPts val="0"/>
              </a:spcAft>
              <a:buNone/>
            </a:pPr>
            <a:r>
              <a:t/>
            </a:r>
            <a:endParaRPr sz="1600">
              <a:solidFill>
                <a:schemeClr val="dk1"/>
              </a:solidFill>
              <a:latin typeface="Raleway"/>
              <a:ea typeface="Raleway"/>
              <a:cs typeface="Raleway"/>
              <a:sym typeface="Raleway"/>
            </a:endParaRPr>
          </a:p>
          <a:p>
            <a:pPr indent="0" lvl="0" marL="0" rtl="0" algn="l">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202875" y="445025"/>
            <a:ext cx="8629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A64D79"/>
                </a:highlight>
                <a:latin typeface="Raleway"/>
                <a:ea typeface="Raleway"/>
                <a:cs typeface="Raleway"/>
                <a:sym typeface="Raleway"/>
              </a:rPr>
              <a:t>Looking forward: Critical Legal Empowerment </a:t>
            </a:r>
            <a:endParaRPr b="1">
              <a:highlight>
                <a:srgbClr val="A64D79"/>
              </a:highlight>
              <a:latin typeface="Raleway"/>
              <a:ea typeface="Raleway"/>
              <a:cs typeface="Raleway"/>
              <a:sym typeface="Raleway"/>
            </a:endParaRPr>
          </a:p>
        </p:txBody>
      </p:sp>
      <p:sp>
        <p:nvSpPr>
          <p:cNvPr id="195" name="Google Shape;195;p24"/>
          <p:cNvSpPr txBox="1"/>
          <p:nvPr>
            <p:ph idx="1" type="body"/>
          </p:nvPr>
        </p:nvSpPr>
        <p:spPr>
          <a:xfrm>
            <a:off x="311700" y="1152475"/>
            <a:ext cx="8520600" cy="38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latin typeface="Raleway"/>
                <a:ea typeface="Raleway"/>
                <a:cs typeface="Raleway"/>
                <a:sym typeface="Raleway"/>
              </a:rPr>
              <a:t>Critical:</a:t>
            </a:r>
            <a:endParaRPr b="1" sz="1700">
              <a:solidFill>
                <a:schemeClr val="dk1"/>
              </a:solidFill>
              <a:latin typeface="Raleway"/>
              <a:ea typeface="Raleway"/>
              <a:cs typeface="Raleway"/>
              <a:sym typeface="Raleway"/>
            </a:endParaRPr>
          </a:p>
          <a:p>
            <a:pPr indent="-336550" lvl="0" marL="457200" rtl="0" algn="l">
              <a:spcBef>
                <a:spcPts val="1600"/>
              </a:spcBef>
              <a:spcAft>
                <a:spcPts val="0"/>
              </a:spcAft>
              <a:buClr>
                <a:schemeClr val="dk1"/>
              </a:buClr>
              <a:buSzPts val="1700"/>
              <a:buFont typeface="Raleway"/>
              <a:buChar char="➢"/>
            </a:pPr>
            <a:r>
              <a:rPr b="1" lang="en" sz="1700">
                <a:solidFill>
                  <a:schemeClr val="dk1"/>
                </a:solidFill>
                <a:latin typeface="Raleway"/>
                <a:ea typeface="Raleway"/>
                <a:cs typeface="Raleway"/>
                <a:sym typeface="Raleway"/>
              </a:rPr>
              <a:t>Building on insights of movement lawyering, critical race theory</a:t>
            </a:r>
            <a:endParaRPr b="1" sz="1700">
              <a:solidFill>
                <a:schemeClr val="dk1"/>
              </a:solidFill>
              <a:latin typeface="Raleway"/>
              <a:ea typeface="Raleway"/>
              <a:cs typeface="Raleway"/>
              <a:sym typeface="Raleway"/>
            </a:endParaRPr>
          </a:p>
          <a:p>
            <a:pPr indent="-336550" lvl="0" marL="457200" rtl="0" algn="l">
              <a:spcBef>
                <a:spcPts val="0"/>
              </a:spcBef>
              <a:spcAft>
                <a:spcPts val="0"/>
              </a:spcAft>
              <a:buClr>
                <a:schemeClr val="dk1"/>
              </a:buClr>
              <a:buSzPts val="1700"/>
              <a:buFont typeface="Raleway"/>
              <a:buChar char="➢"/>
            </a:pPr>
            <a:r>
              <a:rPr b="1" lang="en" sz="1700">
                <a:solidFill>
                  <a:schemeClr val="dk1"/>
                </a:solidFill>
                <a:latin typeface="Raleway"/>
                <a:ea typeface="Raleway"/>
                <a:cs typeface="Raleway"/>
                <a:sym typeface="Raleway"/>
              </a:rPr>
              <a:t>Rejection of technocratic approaches</a:t>
            </a:r>
            <a:endParaRPr b="1" sz="1700">
              <a:solidFill>
                <a:schemeClr val="dk1"/>
              </a:solidFill>
              <a:latin typeface="Raleway"/>
              <a:ea typeface="Raleway"/>
              <a:cs typeface="Raleway"/>
              <a:sym typeface="Raleway"/>
            </a:endParaRPr>
          </a:p>
          <a:p>
            <a:pPr indent="-336550" lvl="0" marL="457200" rtl="0" algn="l">
              <a:spcBef>
                <a:spcPts val="0"/>
              </a:spcBef>
              <a:spcAft>
                <a:spcPts val="0"/>
              </a:spcAft>
              <a:buClr>
                <a:schemeClr val="dk1"/>
              </a:buClr>
              <a:buSzPts val="1700"/>
              <a:buFont typeface="Raleway"/>
              <a:buChar char="➢"/>
            </a:pPr>
            <a:r>
              <a:rPr b="1" lang="en" sz="1700">
                <a:solidFill>
                  <a:schemeClr val="dk1"/>
                </a:solidFill>
                <a:latin typeface="Raleway"/>
                <a:ea typeface="Raleway"/>
                <a:cs typeface="Raleway"/>
                <a:sym typeface="Raleway"/>
              </a:rPr>
              <a:t>Requires self-reflection, humility, and a commitment to critical praxis</a:t>
            </a:r>
            <a:endParaRPr b="1" sz="1700">
              <a:solidFill>
                <a:schemeClr val="dk1"/>
              </a:solidFill>
              <a:latin typeface="Raleway"/>
              <a:ea typeface="Raleway"/>
              <a:cs typeface="Raleway"/>
              <a:sym typeface="Raleway"/>
            </a:endParaRPr>
          </a:p>
          <a:p>
            <a:pPr indent="0" lvl="0" marL="0" rtl="0" algn="l">
              <a:spcBef>
                <a:spcPts val="1600"/>
              </a:spcBef>
              <a:spcAft>
                <a:spcPts val="0"/>
              </a:spcAft>
              <a:buNone/>
            </a:pPr>
            <a:r>
              <a:rPr b="1" lang="en" sz="1700">
                <a:solidFill>
                  <a:schemeClr val="dk1"/>
                </a:solidFill>
                <a:latin typeface="Raleway"/>
                <a:ea typeface="Raleway"/>
                <a:cs typeface="Raleway"/>
                <a:sym typeface="Raleway"/>
              </a:rPr>
              <a:t>Legal:</a:t>
            </a:r>
            <a:endParaRPr/>
          </a:p>
          <a:p>
            <a:pPr indent="-342900" lvl="0" marL="457200" rtl="0" algn="l">
              <a:spcBef>
                <a:spcPts val="1600"/>
              </a:spcBef>
              <a:spcAft>
                <a:spcPts val="0"/>
              </a:spcAft>
              <a:buSzPts val="1800"/>
              <a:buChar char="➢"/>
            </a:pPr>
            <a:r>
              <a:rPr b="1" lang="en" sz="1700">
                <a:solidFill>
                  <a:schemeClr val="dk1"/>
                </a:solidFill>
                <a:latin typeface="Raleway"/>
                <a:ea typeface="Raleway"/>
                <a:cs typeface="Raleway"/>
                <a:sym typeface="Raleway"/>
              </a:rPr>
              <a:t>Starts from recognition that law is often a tool of oppression </a:t>
            </a:r>
            <a:endParaRPr b="1" sz="1700">
              <a:solidFill>
                <a:schemeClr val="dk1"/>
              </a:solidFill>
              <a:latin typeface="Raleway"/>
              <a:ea typeface="Raleway"/>
              <a:cs typeface="Raleway"/>
              <a:sym typeface="Raleway"/>
            </a:endParaRPr>
          </a:p>
          <a:p>
            <a:pPr indent="-336550" lvl="0" marL="457200" rtl="0" algn="l">
              <a:spcBef>
                <a:spcPts val="0"/>
              </a:spcBef>
              <a:spcAft>
                <a:spcPts val="0"/>
              </a:spcAft>
              <a:buClr>
                <a:schemeClr val="dk1"/>
              </a:buClr>
              <a:buSzPts val="1700"/>
              <a:buFont typeface="Raleway"/>
              <a:buChar char="➢"/>
            </a:pPr>
            <a:r>
              <a:rPr b="1" lang="en" sz="1700">
                <a:solidFill>
                  <a:schemeClr val="dk1"/>
                </a:solidFill>
                <a:latin typeface="Raleway"/>
                <a:ea typeface="Raleway"/>
                <a:cs typeface="Raleway"/>
                <a:sym typeface="Raleway"/>
              </a:rPr>
              <a:t>Seeks transformation of legal systems, not only inclusion</a:t>
            </a:r>
            <a:endParaRPr b="1" sz="1700">
              <a:solidFill>
                <a:schemeClr val="dk1"/>
              </a:solidFill>
              <a:latin typeface="Raleway"/>
              <a:ea typeface="Raleway"/>
              <a:cs typeface="Raleway"/>
              <a:sym typeface="Raleway"/>
            </a:endParaRPr>
          </a:p>
          <a:p>
            <a:pPr indent="0" lvl="0" marL="0" rtl="0" algn="l">
              <a:spcBef>
                <a:spcPts val="1600"/>
              </a:spcBef>
              <a:spcAft>
                <a:spcPts val="0"/>
              </a:spcAft>
              <a:buNone/>
            </a:pPr>
            <a:r>
              <a:rPr b="1" lang="en" sz="1700">
                <a:solidFill>
                  <a:schemeClr val="dk1"/>
                </a:solidFill>
                <a:latin typeface="Raleway"/>
                <a:ea typeface="Raleway"/>
                <a:cs typeface="Raleway"/>
                <a:sym typeface="Raleway"/>
              </a:rPr>
              <a:t>Empowerment: </a:t>
            </a:r>
            <a:endParaRPr b="1" sz="1700">
              <a:solidFill>
                <a:schemeClr val="dk1"/>
              </a:solidFill>
              <a:latin typeface="Raleway"/>
              <a:ea typeface="Raleway"/>
              <a:cs typeface="Raleway"/>
              <a:sym typeface="Raleway"/>
            </a:endParaRPr>
          </a:p>
          <a:p>
            <a:pPr indent="-336550" lvl="0" marL="457200" rtl="0" algn="l">
              <a:spcBef>
                <a:spcPts val="1600"/>
              </a:spcBef>
              <a:spcAft>
                <a:spcPts val="0"/>
              </a:spcAft>
              <a:buClr>
                <a:schemeClr val="dk1"/>
              </a:buClr>
              <a:buSzPts val="1700"/>
              <a:buFont typeface="Raleway"/>
              <a:buChar char="➢"/>
            </a:pPr>
            <a:r>
              <a:rPr b="1" lang="en" sz="1700">
                <a:solidFill>
                  <a:schemeClr val="dk1"/>
                </a:solidFill>
                <a:latin typeface="Raleway"/>
                <a:ea typeface="Raleway"/>
                <a:cs typeface="Raleway"/>
                <a:sym typeface="Raleway"/>
              </a:rPr>
              <a:t>Explicitly aimed at building power of communities &amp; movements</a:t>
            </a:r>
            <a:endParaRPr b="1" sz="1700">
              <a:solidFill>
                <a:schemeClr val="dk1"/>
              </a:solidFill>
              <a:latin typeface="Raleway"/>
              <a:ea typeface="Raleway"/>
              <a:cs typeface="Raleway"/>
              <a:sym typeface="Raleway"/>
            </a:endParaRPr>
          </a:p>
          <a:p>
            <a:pPr indent="0" lvl="0" marL="0" rtl="0" algn="l">
              <a:spcBef>
                <a:spcPts val="1600"/>
              </a:spcBef>
              <a:spcAft>
                <a:spcPts val="0"/>
              </a:spcAft>
              <a:buNone/>
            </a:pPr>
            <a:r>
              <a:t/>
            </a:r>
            <a:endParaRPr b="1" sz="1700">
              <a:solidFill>
                <a:schemeClr val="dk1"/>
              </a:solidFill>
              <a:latin typeface="Raleway"/>
              <a:ea typeface="Raleway"/>
              <a:cs typeface="Raleway"/>
              <a:sym typeface="Raleway"/>
            </a:endParaRPr>
          </a:p>
          <a:p>
            <a:pPr indent="0" lvl="0" marL="0" rtl="0" algn="l">
              <a:spcBef>
                <a:spcPts val="1600"/>
              </a:spcBef>
              <a:spcAft>
                <a:spcPts val="1600"/>
              </a:spcAft>
              <a:buNone/>
            </a:pPr>
            <a:r>
              <a:t/>
            </a:r>
            <a:endParaRPr b="1" sz="1700">
              <a:solidFill>
                <a:schemeClr val="dk1"/>
              </a:solidFill>
              <a:latin typeface="Raleway"/>
              <a:ea typeface="Raleway"/>
              <a:cs typeface="Raleway"/>
              <a:sym typeface="Raleway"/>
            </a:endParaRPr>
          </a:p>
        </p:txBody>
      </p:sp>
      <p:sp>
        <p:nvSpPr>
          <p:cNvPr id="196" name="Google Shape;196;p24"/>
          <p:cNvSpPr txBox="1"/>
          <p:nvPr/>
        </p:nvSpPr>
        <p:spPr>
          <a:xfrm>
            <a:off x="4901425" y="1300150"/>
            <a:ext cx="3000000" cy="3000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600">
              <a:solidFill>
                <a:schemeClr val="dk1"/>
              </a:solidFill>
              <a:latin typeface="Raleway"/>
              <a:ea typeface="Raleway"/>
              <a:cs typeface="Raleway"/>
              <a:sym typeface="Raleway"/>
            </a:endParaRPr>
          </a:p>
          <a:p>
            <a:pPr indent="0" lvl="0" marL="457200" rtl="0" algn="l">
              <a:lnSpc>
                <a:spcPct val="115000"/>
              </a:lnSpc>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25"/>
          <p:cNvSpPr txBox="1"/>
          <p:nvPr>
            <p:ph type="ctrTitle"/>
          </p:nvPr>
        </p:nvSpPr>
        <p:spPr>
          <a:xfrm>
            <a:off x="671258" y="3225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highlight>
                  <a:srgbClr val="A64D79"/>
                </a:highlight>
                <a:latin typeface="Raleway"/>
                <a:ea typeface="Raleway"/>
                <a:cs typeface="Raleway"/>
                <a:sym typeface="Raleway"/>
              </a:rPr>
              <a:t>Jailhouse Lawyer Initiative </a:t>
            </a:r>
            <a:r>
              <a:rPr lang="en" sz="4000">
                <a:latin typeface="Raleway"/>
                <a:ea typeface="Raleway"/>
                <a:cs typeface="Raleway"/>
                <a:sym typeface="Raleway"/>
              </a:rPr>
              <a:t>- </a:t>
            </a:r>
            <a:endParaRPr sz="4000">
              <a:latin typeface="Raleway"/>
              <a:ea typeface="Raleway"/>
              <a:cs typeface="Raleway"/>
              <a:sym typeface="Raleway"/>
            </a:endParaRPr>
          </a:p>
          <a:p>
            <a:pPr indent="0" lvl="0" marL="0" rtl="0" algn="ctr">
              <a:spcBef>
                <a:spcPts val="0"/>
              </a:spcBef>
              <a:spcAft>
                <a:spcPts val="0"/>
              </a:spcAft>
              <a:buNone/>
            </a:pPr>
            <a:r>
              <a:rPr lang="en" sz="4000">
                <a:latin typeface="Raleway"/>
                <a:ea typeface="Raleway"/>
                <a:cs typeface="Raleway"/>
                <a:sym typeface="Raleway"/>
              </a:rPr>
              <a:t>A Legal Empowerment Project</a:t>
            </a:r>
            <a:endParaRPr sz="4000">
              <a:latin typeface="Raleway"/>
              <a:ea typeface="Raleway"/>
              <a:cs typeface="Raleway"/>
              <a:sym typeface="Raleway"/>
            </a:endParaRPr>
          </a:p>
        </p:txBody>
      </p:sp>
      <p:pic>
        <p:nvPicPr>
          <p:cNvPr id="202" name="Google Shape;202;p25"/>
          <p:cNvPicPr preferRelativeResize="0"/>
          <p:nvPr/>
        </p:nvPicPr>
        <p:blipFill rotWithShape="1">
          <a:blip r:embed="rId3">
            <a:alphaModFix/>
          </a:blip>
          <a:srcRect b="0" l="19839" r="19748" t="0"/>
          <a:stretch/>
        </p:blipFill>
        <p:spPr>
          <a:xfrm>
            <a:off x="1622363" y="2451250"/>
            <a:ext cx="1993581" cy="2486025"/>
          </a:xfrm>
          <a:prstGeom prst="rect">
            <a:avLst/>
          </a:prstGeom>
          <a:noFill/>
          <a:ln>
            <a:noFill/>
          </a:ln>
        </p:spPr>
      </p:pic>
      <p:pic>
        <p:nvPicPr>
          <p:cNvPr id="203" name="Google Shape;203;p25"/>
          <p:cNvPicPr preferRelativeResize="0"/>
          <p:nvPr/>
        </p:nvPicPr>
        <p:blipFill>
          <a:blip r:embed="rId4">
            <a:alphaModFix/>
          </a:blip>
          <a:stretch>
            <a:fillRect/>
          </a:stretch>
        </p:blipFill>
        <p:spPr>
          <a:xfrm>
            <a:off x="4572000" y="3261525"/>
            <a:ext cx="4061900" cy="13296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26"/>
          <p:cNvSpPr txBox="1"/>
          <p:nvPr>
            <p:ph idx="1" type="body"/>
          </p:nvPr>
        </p:nvSpPr>
        <p:spPr>
          <a:xfrm>
            <a:off x="311700" y="300175"/>
            <a:ext cx="8520600" cy="37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Raleway"/>
                <a:ea typeface="Raleway"/>
                <a:cs typeface="Raleway"/>
                <a:sym typeface="Raleway"/>
              </a:rPr>
              <a:t>“We must no longer identify with terms like “inmate” or “criminal”. We are human beings. We are U.S. citizens. That is why I frequently use the term Incarcerated Citizen. We may be incarcerated, but we are still citizens of this country, and we do have rights. We must never forget that, and never be afraid to enforce those rights. When we begin to think of ourselves as incarcerated citizens instead of “offenders” we start to realize that the injustices we face on a daily basis are not normal, not warranted, not necessary, and not conducive to our rehabilitation and transformation. As incarcerated citizens we are aware of our rights as well as the codes and policies that govern the prison staff, and we hold them accountable for their violations, but most importantly, we hold ourselves accountable, and carry ourselves with an air of dignity and respect.”																	Brandon T., Texas, February 2019</a:t>
            </a:r>
            <a:endParaRPr sz="1900">
              <a:solidFill>
                <a:schemeClr val="dk1"/>
              </a:solidFill>
              <a:latin typeface="Raleway"/>
              <a:ea typeface="Raleway"/>
              <a:cs typeface="Raleway"/>
              <a:sym typeface="Raleway"/>
            </a:endParaRPr>
          </a:p>
          <a:p>
            <a:pPr indent="0" lvl="0" marL="0" rtl="0" algn="l">
              <a:spcBef>
                <a:spcPts val="1600"/>
              </a:spcBef>
              <a:spcAft>
                <a:spcPts val="0"/>
              </a:spcAft>
              <a:buNone/>
            </a:pPr>
            <a:r>
              <a:rPr lang="en" sz="2000"/>
              <a:t>			</a:t>
            </a:r>
            <a:endParaRPr sz="2000"/>
          </a:p>
          <a:p>
            <a:pPr indent="0" lvl="0" marL="0" rtl="0" algn="l">
              <a:spcBef>
                <a:spcPts val="1600"/>
              </a:spcBef>
              <a:spcAft>
                <a:spcPts val="0"/>
              </a:spcAft>
              <a:buNone/>
            </a:pPr>
            <a:r>
              <a:t/>
            </a:r>
            <a:endParaRPr sz="2000"/>
          </a:p>
          <a:p>
            <a:pPr indent="0" lvl="0" marL="0" rtl="0" algn="l">
              <a:spcBef>
                <a:spcPts val="1600"/>
              </a:spcBef>
              <a:spcAft>
                <a:spcPts val="0"/>
              </a:spcAft>
              <a:buNone/>
            </a:pPr>
            <a:r>
              <a:t/>
            </a:r>
            <a:endParaRPr sz="2000"/>
          </a:p>
          <a:p>
            <a:pPr indent="0" lvl="0" marL="0" rtl="0" algn="l">
              <a:spcBef>
                <a:spcPts val="1600"/>
              </a:spcBef>
              <a:spcAft>
                <a:spcPts val="0"/>
              </a:spcAft>
              <a:buNone/>
            </a:pPr>
            <a:r>
              <a:t/>
            </a:r>
            <a:endParaRPr sz="2000"/>
          </a:p>
          <a:p>
            <a:pPr indent="0" lvl="0" marL="0" rtl="0" algn="l">
              <a:spcBef>
                <a:spcPts val="1600"/>
              </a:spcBef>
              <a:spcAft>
                <a:spcPts val="0"/>
              </a:spcAft>
              <a:buNone/>
            </a:pPr>
            <a:r>
              <a:t/>
            </a:r>
            <a:endParaRPr sz="2000"/>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highlight>
                  <a:srgbClr val="A64D79"/>
                </a:highlight>
                <a:latin typeface="Raleway"/>
                <a:ea typeface="Raleway"/>
                <a:cs typeface="Raleway"/>
                <a:sym typeface="Raleway"/>
              </a:rPr>
              <a:t>How many people are incarcerated in US prisons?</a:t>
            </a:r>
            <a:endParaRPr b="1" sz="2700">
              <a:highlight>
                <a:srgbClr val="A64D79"/>
              </a:highlight>
              <a:latin typeface="Raleway"/>
              <a:ea typeface="Raleway"/>
              <a:cs typeface="Raleway"/>
              <a:sym typeface="Raleway"/>
            </a:endParaRPr>
          </a:p>
        </p:txBody>
      </p:sp>
      <p:sp>
        <p:nvSpPr>
          <p:cNvPr id="214" name="Google Shape;21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1371600" rtl="0" algn="l">
              <a:spcBef>
                <a:spcPts val="0"/>
              </a:spcBef>
              <a:spcAft>
                <a:spcPts val="0"/>
              </a:spcAft>
              <a:buClr>
                <a:schemeClr val="dk1"/>
              </a:buClr>
              <a:buSzPts val="3000"/>
              <a:buFont typeface="Raleway"/>
              <a:buAutoNum type="alphaLcParenR"/>
            </a:pPr>
            <a:r>
              <a:rPr lang="en" sz="3000">
                <a:solidFill>
                  <a:schemeClr val="dk1"/>
                </a:solidFill>
                <a:latin typeface="Raleway"/>
                <a:ea typeface="Raleway"/>
                <a:cs typeface="Raleway"/>
                <a:sym typeface="Raleway"/>
              </a:rPr>
              <a:t>6 million</a:t>
            </a:r>
            <a:endParaRPr sz="3000">
              <a:solidFill>
                <a:schemeClr val="dk1"/>
              </a:solidFill>
              <a:latin typeface="Raleway"/>
              <a:ea typeface="Raleway"/>
              <a:cs typeface="Raleway"/>
              <a:sym typeface="Raleway"/>
            </a:endParaRPr>
          </a:p>
          <a:p>
            <a:pPr indent="-419100" lvl="0" marL="1371600" rtl="0" algn="l">
              <a:spcBef>
                <a:spcPts val="0"/>
              </a:spcBef>
              <a:spcAft>
                <a:spcPts val="0"/>
              </a:spcAft>
              <a:buClr>
                <a:schemeClr val="dk1"/>
              </a:buClr>
              <a:buSzPts val="3000"/>
              <a:buFont typeface="Raleway"/>
              <a:buAutoNum type="alphaLcParenR"/>
            </a:pPr>
            <a:r>
              <a:rPr lang="en" sz="3000">
                <a:solidFill>
                  <a:schemeClr val="dk1"/>
                </a:solidFill>
                <a:latin typeface="Raleway"/>
                <a:ea typeface="Raleway"/>
                <a:cs typeface="Raleway"/>
                <a:sym typeface="Raleway"/>
              </a:rPr>
              <a:t>1.5 million</a:t>
            </a:r>
            <a:endParaRPr sz="3000">
              <a:solidFill>
                <a:schemeClr val="dk1"/>
              </a:solidFill>
              <a:latin typeface="Raleway"/>
              <a:ea typeface="Raleway"/>
              <a:cs typeface="Raleway"/>
              <a:sym typeface="Raleway"/>
            </a:endParaRPr>
          </a:p>
          <a:p>
            <a:pPr indent="-419100" lvl="0" marL="1371600" rtl="0" algn="l">
              <a:spcBef>
                <a:spcPts val="0"/>
              </a:spcBef>
              <a:spcAft>
                <a:spcPts val="0"/>
              </a:spcAft>
              <a:buClr>
                <a:schemeClr val="dk1"/>
              </a:buClr>
              <a:buSzPts val="3000"/>
              <a:buFont typeface="Raleway"/>
              <a:buAutoNum type="alphaLcParenR"/>
            </a:pPr>
            <a:r>
              <a:rPr lang="en" sz="3000">
                <a:solidFill>
                  <a:schemeClr val="dk1"/>
                </a:solidFill>
                <a:latin typeface="Raleway"/>
                <a:ea typeface="Raleway"/>
                <a:cs typeface="Raleway"/>
                <a:sym typeface="Raleway"/>
              </a:rPr>
              <a:t>2.2 million</a:t>
            </a:r>
            <a:endParaRPr sz="3000">
              <a:solidFill>
                <a:schemeClr val="dk1"/>
              </a:solidFill>
              <a:latin typeface="Raleway"/>
              <a:ea typeface="Raleway"/>
              <a:cs typeface="Raleway"/>
              <a:sym typeface="Raleway"/>
            </a:endParaRPr>
          </a:p>
          <a:p>
            <a:pPr indent="-419100" lvl="0" marL="1371600" rtl="0" algn="l">
              <a:spcBef>
                <a:spcPts val="0"/>
              </a:spcBef>
              <a:spcAft>
                <a:spcPts val="0"/>
              </a:spcAft>
              <a:buClr>
                <a:schemeClr val="dk1"/>
              </a:buClr>
              <a:buSzPts val="3000"/>
              <a:buFont typeface="Raleway"/>
              <a:buAutoNum type="alphaLcParenR"/>
            </a:pPr>
            <a:r>
              <a:rPr lang="en" sz="3000">
                <a:solidFill>
                  <a:schemeClr val="dk1"/>
                </a:solidFill>
                <a:latin typeface="Raleway"/>
                <a:ea typeface="Raleway"/>
                <a:cs typeface="Raleway"/>
                <a:sym typeface="Raleway"/>
              </a:rPr>
              <a:t>500,000</a:t>
            </a:r>
            <a:endParaRPr sz="3000">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28"/>
          <p:cNvSpPr txBox="1"/>
          <p:nvPr>
            <p:ph type="title"/>
          </p:nvPr>
        </p:nvSpPr>
        <p:spPr>
          <a:xfrm>
            <a:off x="144625" y="1721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c) 2.2 million</a:t>
            </a:r>
            <a:endParaRPr>
              <a:latin typeface="Raleway"/>
              <a:ea typeface="Raleway"/>
              <a:cs typeface="Raleway"/>
              <a:sym typeface="Raleway"/>
            </a:endParaRPr>
          </a:p>
        </p:txBody>
      </p:sp>
      <p:pic>
        <p:nvPicPr>
          <p:cNvPr id="220" name="Google Shape;220;p28"/>
          <p:cNvPicPr preferRelativeResize="0"/>
          <p:nvPr/>
        </p:nvPicPr>
        <p:blipFill>
          <a:blip r:embed="rId3">
            <a:alphaModFix/>
          </a:blip>
          <a:stretch>
            <a:fillRect/>
          </a:stretch>
        </p:blipFill>
        <p:spPr>
          <a:xfrm>
            <a:off x="2623800" y="445025"/>
            <a:ext cx="6185789" cy="4123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highlight>
                  <a:srgbClr val="A64D79"/>
                </a:highlight>
                <a:latin typeface="Raleway"/>
                <a:ea typeface="Raleway"/>
                <a:cs typeface="Raleway"/>
                <a:sym typeface="Raleway"/>
              </a:rPr>
              <a:t>What is a “Jailhouse Lawyer”?</a:t>
            </a:r>
            <a:endParaRPr b="1">
              <a:highlight>
                <a:srgbClr val="A64D79"/>
              </a:highlight>
              <a:latin typeface="Raleway"/>
              <a:ea typeface="Raleway"/>
              <a:cs typeface="Raleway"/>
              <a:sym typeface="Raleway"/>
            </a:endParaRPr>
          </a:p>
        </p:txBody>
      </p:sp>
      <p:sp>
        <p:nvSpPr>
          <p:cNvPr id="226" name="Google Shape;226;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aleway"/>
              <a:buAutoNum type="alphaLcParenR"/>
            </a:pPr>
            <a:r>
              <a:rPr lang="en">
                <a:solidFill>
                  <a:schemeClr val="dk1"/>
                </a:solidFill>
                <a:latin typeface="Raleway"/>
                <a:ea typeface="Raleway"/>
                <a:cs typeface="Raleway"/>
                <a:sym typeface="Raleway"/>
              </a:rPr>
              <a:t>An attorney who is incarcerated, but continues to practice law inside prison.</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lphaLcParenR"/>
            </a:pPr>
            <a:r>
              <a:rPr lang="en">
                <a:solidFill>
                  <a:schemeClr val="dk1"/>
                </a:solidFill>
                <a:latin typeface="Raleway"/>
                <a:ea typeface="Raleway"/>
                <a:cs typeface="Raleway"/>
                <a:sym typeface="Raleway"/>
              </a:rPr>
              <a:t>An incarcerated person who helps other incarcerated people with legal matters.</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lphaLcParenR"/>
            </a:pPr>
            <a:r>
              <a:rPr lang="en">
                <a:solidFill>
                  <a:schemeClr val="dk1"/>
                </a:solidFill>
                <a:latin typeface="Raleway"/>
                <a:ea typeface="Raleway"/>
                <a:cs typeface="Raleway"/>
                <a:sym typeface="Raleway"/>
              </a:rPr>
              <a:t>An attorney paid by the state who works in prisons to help people who have convictions. </a:t>
            </a: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lphaLcParenR"/>
            </a:pPr>
            <a:r>
              <a:rPr lang="en">
                <a:solidFill>
                  <a:schemeClr val="dk1"/>
                </a:solidFill>
                <a:latin typeface="Raleway"/>
                <a:ea typeface="Raleway"/>
                <a:cs typeface="Raleway"/>
                <a:sym typeface="Raleway"/>
              </a:rPr>
              <a:t>An incarcerated person who defrauds other incarcerated people out of money by claiming to help them on their case. </a:t>
            </a:r>
            <a:endParaRPr>
              <a:solidFill>
                <a:schemeClr val="dk1"/>
              </a:solidFill>
              <a:latin typeface="Raleway"/>
              <a:ea typeface="Raleway"/>
              <a:cs typeface="Raleway"/>
              <a:sym typeface="Raleway"/>
            </a:endParaRPr>
          </a:p>
          <a:p>
            <a:pPr indent="0" lvl="0" marL="914400" rtl="0" algn="l">
              <a:spcBef>
                <a:spcPts val="1600"/>
              </a:spcBef>
              <a:spcAft>
                <a:spcPts val="1600"/>
              </a:spcAft>
              <a:buNone/>
            </a:pPr>
            <a:r>
              <a:t/>
            </a:r>
            <a:endParaRPr>
              <a:solidFill>
                <a:schemeClr val="dk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30"/>
          <p:cNvSpPr txBox="1"/>
          <p:nvPr>
            <p:ph type="title"/>
          </p:nvPr>
        </p:nvSpPr>
        <p:spPr>
          <a:xfrm>
            <a:off x="311700" y="1316200"/>
            <a:ext cx="4139700" cy="5727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Font typeface="Raleway"/>
              <a:buAutoNum type="alphaLcParenR"/>
            </a:pPr>
            <a:r>
              <a:rPr lang="en" sz="2600">
                <a:latin typeface="Raleway"/>
                <a:ea typeface="Raleway"/>
                <a:cs typeface="Raleway"/>
                <a:sym typeface="Raleway"/>
              </a:rPr>
              <a:t>An incarcerated person who helps other incarcerated people with legal matters.</a:t>
            </a:r>
            <a:endParaRPr sz="2600">
              <a:latin typeface="Raleway"/>
              <a:ea typeface="Raleway"/>
              <a:cs typeface="Raleway"/>
              <a:sym typeface="Raleway"/>
            </a:endParaRPr>
          </a:p>
          <a:p>
            <a:pPr indent="0" lvl="0" marL="0" rtl="0" algn="l">
              <a:spcBef>
                <a:spcPts val="0"/>
              </a:spcBef>
              <a:spcAft>
                <a:spcPts val="0"/>
              </a:spcAft>
              <a:buNone/>
            </a:pPr>
            <a:r>
              <a:t/>
            </a:r>
            <a:endParaRPr/>
          </a:p>
        </p:txBody>
      </p:sp>
      <p:pic>
        <p:nvPicPr>
          <p:cNvPr id="232" name="Google Shape;232;p30"/>
          <p:cNvPicPr preferRelativeResize="0"/>
          <p:nvPr/>
        </p:nvPicPr>
        <p:blipFill>
          <a:blip r:embed="rId3">
            <a:alphaModFix/>
          </a:blip>
          <a:stretch>
            <a:fillRect/>
          </a:stretch>
        </p:blipFill>
        <p:spPr>
          <a:xfrm>
            <a:off x="4992888" y="1152475"/>
            <a:ext cx="3839411" cy="347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highlight>
                  <a:srgbClr val="A64D79"/>
                </a:highlight>
                <a:latin typeface="Raleway"/>
                <a:ea typeface="Raleway"/>
                <a:cs typeface="Raleway"/>
                <a:sym typeface="Raleway"/>
              </a:rPr>
              <a:t>Jailhouse Lawyers Initiative (JLI)</a:t>
            </a:r>
            <a:endParaRPr b="1">
              <a:highlight>
                <a:srgbClr val="A64D79"/>
              </a:highlight>
              <a:latin typeface="Raleway"/>
              <a:ea typeface="Raleway"/>
              <a:cs typeface="Raleway"/>
              <a:sym typeface="Raleway"/>
            </a:endParaRPr>
          </a:p>
        </p:txBody>
      </p:sp>
      <p:sp>
        <p:nvSpPr>
          <p:cNvPr id="238" name="Google Shape;238;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Rooted in </a:t>
            </a:r>
            <a:r>
              <a:rPr i="1" lang="en">
                <a:solidFill>
                  <a:schemeClr val="dk1"/>
                </a:solidFill>
                <a:latin typeface="Raleway"/>
                <a:ea typeface="Raleway"/>
                <a:cs typeface="Raleway"/>
                <a:sym typeface="Raleway"/>
              </a:rPr>
              <a:t>Legal Empowerment</a:t>
            </a:r>
            <a:r>
              <a:rPr lang="en">
                <a:solidFill>
                  <a:schemeClr val="dk1"/>
                </a:solidFill>
                <a:latin typeface="Raleway"/>
                <a:ea typeface="Raleway"/>
                <a:cs typeface="Raleway"/>
                <a:sym typeface="Raleway"/>
              </a:rPr>
              <a:t> - </a:t>
            </a:r>
            <a:endParaRPr>
              <a:solidFill>
                <a:schemeClr val="dk1"/>
              </a:solidFill>
              <a:latin typeface="Raleway"/>
              <a:ea typeface="Raleway"/>
              <a:cs typeface="Raleway"/>
              <a:sym typeface="Raleway"/>
            </a:endParaRPr>
          </a:p>
          <a:p>
            <a:pPr indent="0" lvl="0" marL="457200" marR="1023668" rtl="0" algn="l">
              <a:spcBef>
                <a:spcPts val="1600"/>
              </a:spcBef>
              <a:spcAft>
                <a:spcPts val="0"/>
              </a:spcAft>
              <a:buNone/>
            </a:pPr>
            <a:r>
              <a:rPr lang="en">
                <a:solidFill>
                  <a:schemeClr val="dk1"/>
                </a:solidFill>
                <a:latin typeface="Raleway"/>
                <a:ea typeface="Raleway"/>
                <a:cs typeface="Raleway"/>
                <a:sym typeface="Raleway"/>
              </a:rPr>
              <a:t>Directly impacted people should be empowered to know, use, shape, and transform laws as they lead their fights for justice.</a:t>
            </a:r>
            <a:endParaRPr>
              <a:solidFill>
                <a:schemeClr val="dk1"/>
              </a:solidFill>
              <a:latin typeface="Raleway"/>
              <a:ea typeface="Raleway"/>
              <a:cs typeface="Raleway"/>
              <a:sym typeface="Raleway"/>
            </a:endParaRPr>
          </a:p>
          <a:p>
            <a:pPr indent="0" lvl="0" marL="0" rtl="0" algn="l">
              <a:spcBef>
                <a:spcPts val="1600"/>
              </a:spcBef>
              <a:spcAft>
                <a:spcPts val="0"/>
              </a:spcAft>
              <a:buNone/>
            </a:pPr>
            <a:r>
              <a:rPr lang="en">
                <a:solidFill>
                  <a:schemeClr val="dk1"/>
                </a:solidFill>
                <a:latin typeface="Raleway"/>
                <a:ea typeface="Raleway"/>
                <a:cs typeface="Raleway"/>
                <a:sym typeface="Raleway"/>
              </a:rPr>
              <a:t>Jailhouse lawyers are </a:t>
            </a:r>
            <a:r>
              <a:rPr i="1" lang="en">
                <a:solidFill>
                  <a:schemeClr val="dk1"/>
                </a:solidFill>
                <a:latin typeface="Raleway"/>
                <a:ea typeface="Raleway"/>
                <a:cs typeface="Raleway"/>
                <a:sym typeface="Raleway"/>
              </a:rPr>
              <a:t>Community Paralegals</a:t>
            </a:r>
            <a:r>
              <a:rPr lang="en">
                <a:solidFill>
                  <a:schemeClr val="dk1"/>
                </a:solidFill>
                <a:latin typeface="Raleway"/>
                <a:ea typeface="Raleway"/>
                <a:cs typeface="Raleway"/>
                <a:sym typeface="Raleway"/>
              </a:rPr>
              <a:t> </a:t>
            </a:r>
            <a:br>
              <a:rPr lang="en">
                <a:solidFill>
                  <a:schemeClr val="dk1"/>
                </a:solidFill>
                <a:latin typeface="Raleway"/>
                <a:ea typeface="Raleway"/>
                <a:cs typeface="Raleway"/>
                <a:sym typeface="Raleway"/>
              </a:rPr>
            </a:br>
            <a:r>
              <a:rPr lang="en">
                <a:solidFill>
                  <a:schemeClr val="dk1"/>
                </a:solidFill>
                <a:latin typeface="Raleway"/>
                <a:ea typeface="Raleway"/>
                <a:cs typeface="Raleway"/>
                <a:sym typeface="Raleway"/>
              </a:rPr>
              <a:t>within incarcerated communities in the US. </a:t>
            </a:r>
            <a:r>
              <a:rPr lang="en">
                <a:solidFill>
                  <a:schemeClr val="dk1"/>
                </a:solidFill>
                <a:latin typeface="Raleway"/>
                <a:ea typeface="Raleway"/>
                <a:cs typeface="Raleway"/>
                <a:sym typeface="Raleway"/>
              </a:rPr>
              <a:t> </a:t>
            </a:r>
            <a:endParaRPr>
              <a:solidFill>
                <a:schemeClr val="dk1"/>
              </a:solidFill>
              <a:latin typeface="Raleway"/>
              <a:ea typeface="Raleway"/>
              <a:cs typeface="Raleway"/>
              <a:sym typeface="Raleway"/>
            </a:endParaRPr>
          </a:p>
          <a:p>
            <a:pPr indent="0" lvl="0" marL="0" rtl="0" algn="l">
              <a:spcBef>
                <a:spcPts val="1600"/>
              </a:spcBef>
              <a:spcAft>
                <a:spcPts val="1600"/>
              </a:spcAft>
              <a:buNone/>
            </a:pPr>
            <a:r>
              <a:rPr lang="en">
                <a:solidFill>
                  <a:schemeClr val="dk1"/>
                </a:solidFill>
                <a:latin typeface="Raleway"/>
                <a:ea typeface="Raleway"/>
                <a:cs typeface="Raleway"/>
                <a:sym typeface="Raleway"/>
              </a:rPr>
              <a:t>Legal empowerment is a way to </a:t>
            </a:r>
            <a:r>
              <a:rPr i="1" lang="en">
                <a:solidFill>
                  <a:schemeClr val="dk1"/>
                </a:solidFill>
                <a:latin typeface="Raleway"/>
                <a:ea typeface="Raleway"/>
                <a:cs typeface="Raleway"/>
                <a:sym typeface="Raleway"/>
              </a:rPr>
              <a:t>break </a:t>
            </a:r>
            <a:br>
              <a:rPr i="1" lang="en">
                <a:solidFill>
                  <a:schemeClr val="dk1"/>
                </a:solidFill>
                <a:latin typeface="Raleway"/>
                <a:ea typeface="Raleway"/>
                <a:cs typeface="Raleway"/>
                <a:sym typeface="Raleway"/>
              </a:rPr>
            </a:br>
            <a:r>
              <a:rPr i="1" lang="en">
                <a:solidFill>
                  <a:schemeClr val="dk1"/>
                </a:solidFill>
                <a:latin typeface="Raleway"/>
                <a:ea typeface="Raleway"/>
                <a:cs typeface="Raleway"/>
                <a:sym typeface="Raleway"/>
              </a:rPr>
              <a:t>the cycle of incarceration</a:t>
            </a:r>
            <a:r>
              <a:rPr lang="en">
                <a:solidFill>
                  <a:schemeClr val="dk1"/>
                </a:solidFill>
                <a:latin typeface="Raleway"/>
                <a:ea typeface="Raleway"/>
                <a:cs typeface="Raleway"/>
                <a:sym typeface="Raleway"/>
              </a:rPr>
              <a:t> from the inside out. </a:t>
            </a:r>
            <a:endParaRPr>
              <a:solidFill>
                <a:schemeClr val="dk1"/>
              </a:solidFill>
              <a:latin typeface="Raleway"/>
              <a:ea typeface="Raleway"/>
              <a:cs typeface="Raleway"/>
              <a:sym typeface="Raleway"/>
            </a:endParaRPr>
          </a:p>
        </p:txBody>
      </p:sp>
      <p:pic>
        <p:nvPicPr>
          <p:cNvPr id="239" name="Google Shape;239;p31"/>
          <p:cNvPicPr preferRelativeResize="0"/>
          <p:nvPr/>
        </p:nvPicPr>
        <p:blipFill>
          <a:blip r:embed="rId3">
            <a:alphaModFix/>
          </a:blip>
          <a:stretch>
            <a:fillRect/>
          </a:stretch>
        </p:blipFill>
        <p:spPr>
          <a:xfrm>
            <a:off x="5523300" y="2518050"/>
            <a:ext cx="3309000" cy="230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2338800" y="338125"/>
            <a:ext cx="426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highlight>
                  <a:srgbClr val="A64D79"/>
                </a:highlight>
                <a:latin typeface="Raleway"/>
                <a:ea typeface="Raleway"/>
                <a:cs typeface="Raleway"/>
                <a:sym typeface="Raleway"/>
              </a:rPr>
              <a:t>Roadmap</a:t>
            </a:r>
            <a:endParaRPr b="1" sz="4100">
              <a:solidFill>
                <a:srgbClr val="A64D79"/>
              </a:solidFill>
              <a:highlight>
                <a:srgbClr val="A64D79"/>
              </a:highlight>
              <a:latin typeface="Raleway"/>
              <a:ea typeface="Raleway"/>
              <a:cs typeface="Raleway"/>
              <a:sym typeface="Raleway"/>
            </a:endParaRPr>
          </a:p>
        </p:txBody>
      </p:sp>
      <p:sp>
        <p:nvSpPr>
          <p:cNvPr id="67" name="Google Shape;67;p14"/>
          <p:cNvSpPr txBox="1"/>
          <p:nvPr>
            <p:ph idx="1" type="body"/>
          </p:nvPr>
        </p:nvSpPr>
        <p:spPr>
          <a:xfrm>
            <a:off x="4572000" y="1454600"/>
            <a:ext cx="4260300" cy="2827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Welcome</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Overview of LE Learning Lab</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Introduction to Legal Empowerment</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Jailhouse Lawyer Initiative </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Breakout Groups</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Wrap Up and Next Steps</a:t>
            </a:r>
            <a:endParaRPr sz="2200">
              <a:solidFill>
                <a:schemeClr val="dk1"/>
              </a:solidFill>
              <a:latin typeface="Raleway"/>
              <a:ea typeface="Raleway"/>
              <a:cs typeface="Raleway"/>
              <a:sym typeface="Raleway"/>
            </a:endParaRPr>
          </a:p>
          <a:p>
            <a:pPr indent="0" lvl="0" marL="457200" rtl="0" algn="l">
              <a:spcBef>
                <a:spcPts val="1600"/>
              </a:spcBef>
              <a:spcAft>
                <a:spcPts val="1600"/>
              </a:spcAft>
              <a:buNone/>
            </a:pPr>
            <a:r>
              <a:t/>
            </a:r>
            <a:endParaRPr/>
          </a:p>
        </p:txBody>
      </p:sp>
      <p:pic>
        <p:nvPicPr>
          <p:cNvPr id="68" name="Google Shape;68;p14"/>
          <p:cNvPicPr preferRelativeResize="0"/>
          <p:nvPr/>
        </p:nvPicPr>
        <p:blipFill>
          <a:blip r:embed="rId3">
            <a:alphaModFix/>
          </a:blip>
          <a:stretch>
            <a:fillRect/>
          </a:stretch>
        </p:blipFill>
        <p:spPr>
          <a:xfrm>
            <a:off x="442850" y="1530200"/>
            <a:ext cx="3640097" cy="2329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32"/>
          <p:cNvSpPr txBox="1"/>
          <p:nvPr>
            <p:ph type="title"/>
          </p:nvPr>
        </p:nvSpPr>
        <p:spPr>
          <a:xfrm>
            <a:off x="311700" y="238675"/>
            <a:ext cx="5664300" cy="75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A64D79"/>
                </a:highlight>
                <a:latin typeface="Raleway"/>
                <a:ea typeface="Raleway"/>
                <a:cs typeface="Raleway"/>
                <a:sym typeface="Raleway"/>
              </a:rPr>
              <a:t>Jailhouse Lawyers Initiative</a:t>
            </a:r>
            <a:endParaRPr b="1">
              <a:highlight>
                <a:srgbClr val="A64D79"/>
              </a:highlight>
              <a:latin typeface="Raleway"/>
              <a:ea typeface="Raleway"/>
              <a:cs typeface="Raleway"/>
              <a:sym typeface="Raleway"/>
            </a:endParaRPr>
          </a:p>
        </p:txBody>
      </p:sp>
      <p:sp>
        <p:nvSpPr>
          <p:cNvPr id="245" name="Google Shape;245;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3 Main Goals:</a:t>
            </a:r>
            <a:endParaRPr>
              <a:solidFill>
                <a:schemeClr val="dk1"/>
              </a:solidFill>
              <a:latin typeface="Raleway"/>
              <a:ea typeface="Raleway"/>
              <a:cs typeface="Raleway"/>
              <a:sym typeface="Raleway"/>
            </a:endParaRPr>
          </a:p>
          <a:p>
            <a:pPr indent="-342900" lvl="0" marL="457200" rtl="0" algn="l">
              <a:spcBef>
                <a:spcPts val="1600"/>
              </a:spcBef>
              <a:spcAft>
                <a:spcPts val="0"/>
              </a:spcAft>
              <a:buClr>
                <a:schemeClr val="dk1"/>
              </a:buClr>
              <a:buSzPts val="1800"/>
              <a:buFont typeface="Raleway"/>
              <a:buAutoNum type="arabicPeriod"/>
            </a:pPr>
            <a:r>
              <a:rPr lang="en">
                <a:solidFill>
                  <a:schemeClr val="dk1"/>
                </a:solidFill>
                <a:latin typeface="Raleway"/>
                <a:ea typeface="Raleway"/>
                <a:cs typeface="Raleway"/>
                <a:sym typeface="Raleway"/>
              </a:rPr>
              <a:t>Develop a network and national movement </a:t>
            </a:r>
            <a:br>
              <a:rPr lang="en">
                <a:solidFill>
                  <a:schemeClr val="dk1"/>
                </a:solidFill>
                <a:latin typeface="Raleway"/>
                <a:ea typeface="Raleway"/>
                <a:cs typeface="Raleway"/>
                <a:sym typeface="Raleway"/>
              </a:rPr>
            </a:br>
            <a:r>
              <a:rPr lang="en">
                <a:solidFill>
                  <a:schemeClr val="dk1"/>
                </a:solidFill>
                <a:latin typeface="Raleway"/>
                <a:ea typeface="Raleway"/>
                <a:cs typeface="Raleway"/>
                <a:sym typeface="Raleway"/>
              </a:rPr>
              <a:t>of former and current jailhouse lawyers.</a:t>
            </a:r>
            <a:br>
              <a:rPr lang="en">
                <a:solidFill>
                  <a:schemeClr val="dk1"/>
                </a:solidFill>
                <a:latin typeface="Raleway"/>
                <a:ea typeface="Raleway"/>
                <a:cs typeface="Raleway"/>
                <a:sym typeface="Raleway"/>
              </a:rPr>
            </a:b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rabicPeriod"/>
            </a:pPr>
            <a:r>
              <a:rPr lang="en">
                <a:solidFill>
                  <a:schemeClr val="dk1"/>
                </a:solidFill>
                <a:latin typeface="Raleway"/>
                <a:ea typeface="Raleway"/>
                <a:cs typeface="Raleway"/>
                <a:sym typeface="Raleway"/>
              </a:rPr>
              <a:t>Create opportunities for jailhouse lawyers to use the skills they developed on the inside after their release, through education and employment.</a:t>
            </a:r>
            <a:br>
              <a:rPr lang="en">
                <a:solidFill>
                  <a:schemeClr val="dk1"/>
                </a:solidFill>
                <a:latin typeface="Raleway"/>
                <a:ea typeface="Raleway"/>
                <a:cs typeface="Raleway"/>
                <a:sym typeface="Raleway"/>
              </a:rPr>
            </a:br>
            <a:endParaRPr>
              <a:solidFill>
                <a:schemeClr val="dk1"/>
              </a:solidFill>
              <a:latin typeface="Raleway"/>
              <a:ea typeface="Raleway"/>
              <a:cs typeface="Raleway"/>
              <a:sym typeface="Raleway"/>
            </a:endParaRPr>
          </a:p>
          <a:p>
            <a:pPr indent="-342900" lvl="0" marL="457200" rtl="0" algn="l">
              <a:spcBef>
                <a:spcPts val="0"/>
              </a:spcBef>
              <a:spcAft>
                <a:spcPts val="0"/>
              </a:spcAft>
              <a:buClr>
                <a:schemeClr val="dk1"/>
              </a:buClr>
              <a:buSzPts val="1800"/>
              <a:buFont typeface="Raleway"/>
              <a:buAutoNum type="arabicPeriod"/>
            </a:pPr>
            <a:r>
              <a:rPr lang="en">
                <a:solidFill>
                  <a:schemeClr val="dk1"/>
                </a:solidFill>
                <a:latin typeface="Raleway"/>
                <a:ea typeface="Raleway"/>
                <a:cs typeface="Raleway"/>
                <a:sym typeface="Raleway"/>
              </a:rPr>
              <a:t>Co-design curricula, trainings, and resources with current and former jailhouse lawyers to build and shift power to jailhouse lawyers and honor their transformative work. </a:t>
            </a:r>
            <a:endParaRPr>
              <a:solidFill>
                <a:schemeClr val="dk1"/>
              </a:solidFill>
              <a:latin typeface="Raleway"/>
              <a:ea typeface="Raleway"/>
              <a:cs typeface="Raleway"/>
              <a:sym typeface="Raleway"/>
            </a:endParaRPr>
          </a:p>
        </p:txBody>
      </p:sp>
      <p:pic>
        <p:nvPicPr>
          <p:cNvPr id="246" name="Google Shape;246;p32"/>
          <p:cNvPicPr preferRelativeResize="0"/>
          <p:nvPr/>
        </p:nvPicPr>
        <p:blipFill>
          <a:blip r:embed="rId3">
            <a:alphaModFix/>
          </a:blip>
          <a:stretch>
            <a:fillRect/>
          </a:stretch>
        </p:blipFill>
        <p:spPr>
          <a:xfrm>
            <a:off x="5975925" y="139050"/>
            <a:ext cx="3020275" cy="2090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33"/>
          <p:cNvSpPr txBox="1"/>
          <p:nvPr>
            <p:ph type="title"/>
          </p:nvPr>
        </p:nvSpPr>
        <p:spPr>
          <a:xfrm>
            <a:off x="311700" y="445025"/>
            <a:ext cx="9951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highlight>
                  <a:srgbClr val="A64D79"/>
                </a:highlight>
                <a:latin typeface="Raleway"/>
                <a:ea typeface="Raleway"/>
                <a:cs typeface="Raleway"/>
                <a:sym typeface="Raleway"/>
              </a:rPr>
              <a:t>Deep Dive: Co-created Jailhouse Lawyer Curriculum</a:t>
            </a:r>
            <a:endParaRPr b="1" sz="2600">
              <a:highlight>
                <a:srgbClr val="A64D79"/>
              </a:highlight>
              <a:latin typeface="Raleway"/>
              <a:ea typeface="Raleway"/>
              <a:cs typeface="Raleway"/>
              <a:sym typeface="Raleway"/>
            </a:endParaRPr>
          </a:p>
        </p:txBody>
      </p:sp>
      <p:sp>
        <p:nvSpPr>
          <p:cNvPr id="252" name="Google Shape;25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Raleway"/>
                <a:ea typeface="Raleway"/>
                <a:cs typeface="Raleway"/>
                <a:sym typeface="Raleway"/>
              </a:rPr>
              <a:t>JLI is working in partnership with the</a:t>
            </a:r>
            <a:r>
              <a:rPr lang="en" sz="1500">
                <a:solidFill>
                  <a:srgbClr val="FFFFFF"/>
                </a:solidFill>
                <a:uFill>
                  <a:noFill/>
                </a:uFill>
                <a:latin typeface="Raleway"/>
                <a:ea typeface="Raleway"/>
                <a:cs typeface="Raleway"/>
                <a:sym typeface="Raleway"/>
                <a:hlinkClick r:id="rId3">
                  <a:extLst>
                    <a:ext uri="{A12FA001-AC4F-418D-AE19-62706E023703}">
                      <ahyp:hlinkClr val="tx"/>
                    </a:ext>
                  </a:extLst>
                </a:hlinkClick>
              </a:rPr>
              <a:t> </a:t>
            </a:r>
            <a:r>
              <a:rPr lang="en" sz="1500">
                <a:solidFill>
                  <a:srgbClr val="FFFFFF"/>
                </a:solidFill>
                <a:latin typeface="Raleway"/>
                <a:ea typeface="Raleway"/>
                <a:cs typeface="Raleway"/>
                <a:sym typeface="Raleway"/>
              </a:rPr>
              <a:t>law students at NYU Law and Florida State University, and an </a:t>
            </a:r>
            <a:r>
              <a:rPr b="1" lang="en" sz="1500">
                <a:solidFill>
                  <a:schemeClr val="dk1"/>
                </a:solidFill>
                <a:latin typeface="Raleway"/>
                <a:ea typeface="Raleway"/>
                <a:cs typeface="Raleway"/>
                <a:sym typeface="Raleway"/>
              </a:rPr>
              <a:t>Advisory Board of formerly incarcerated jailhouse lawyers + attorneys </a:t>
            </a:r>
            <a:r>
              <a:rPr lang="en" sz="1500">
                <a:solidFill>
                  <a:schemeClr val="dk1"/>
                </a:solidFill>
                <a:latin typeface="Raleway"/>
                <a:ea typeface="Raleway"/>
                <a:cs typeface="Raleway"/>
                <a:sym typeface="Raleway"/>
              </a:rPr>
              <a:t>t</a:t>
            </a:r>
            <a:r>
              <a:rPr lang="en" sz="1500">
                <a:solidFill>
                  <a:srgbClr val="FFFFFF"/>
                </a:solidFill>
                <a:latin typeface="Raleway"/>
                <a:ea typeface="Raleway"/>
                <a:cs typeface="Raleway"/>
                <a:sym typeface="Raleway"/>
              </a:rPr>
              <a:t>o strengthen the legal research and education curriculum that is offered to incarcerated people in New York and Florida facilities. Plans to go national.</a:t>
            </a:r>
            <a:endParaRPr sz="1500">
              <a:solidFill>
                <a:srgbClr val="FFFFFF"/>
              </a:solidFill>
              <a:latin typeface="Raleway"/>
              <a:ea typeface="Raleway"/>
              <a:cs typeface="Raleway"/>
              <a:sym typeface="Raleway"/>
            </a:endParaRPr>
          </a:p>
          <a:p>
            <a:pPr indent="0" lvl="0" marL="0" rtl="0" algn="l">
              <a:spcBef>
                <a:spcPts val="0"/>
              </a:spcBef>
              <a:spcAft>
                <a:spcPts val="0"/>
              </a:spcAft>
              <a:buNone/>
            </a:pPr>
            <a:r>
              <a:t/>
            </a:r>
            <a:endParaRPr sz="1500">
              <a:solidFill>
                <a:srgbClr val="FFFFFF"/>
              </a:solidFill>
              <a:latin typeface="Raleway"/>
              <a:ea typeface="Raleway"/>
              <a:cs typeface="Raleway"/>
              <a:sym typeface="Raleway"/>
            </a:endParaRPr>
          </a:p>
          <a:p>
            <a:pPr indent="0" lvl="0" marL="0" rtl="0" algn="l">
              <a:spcBef>
                <a:spcPts val="0"/>
              </a:spcBef>
              <a:spcAft>
                <a:spcPts val="0"/>
              </a:spcAft>
              <a:buNone/>
            </a:pPr>
            <a:r>
              <a:rPr b="1" lang="en" sz="1500">
                <a:solidFill>
                  <a:srgbClr val="FFFFFF"/>
                </a:solidFill>
                <a:latin typeface="Raleway"/>
                <a:ea typeface="Raleway"/>
                <a:cs typeface="Raleway"/>
                <a:sym typeface="Raleway"/>
              </a:rPr>
              <a:t>Criminal Justice is Civil Justice</a:t>
            </a:r>
            <a:endParaRPr b="1" sz="1500">
              <a:solidFill>
                <a:srgbClr val="FFFFFF"/>
              </a:solidFill>
              <a:latin typeface="Raleway"/>
              <a:ea typeface="Raleway"/>
              <a:cs typeface="Raleway"/>
              <a:sym typeface="Raleway"/>
            </a:endParaRPr>
          </a:p>
          <a:p>
            <a:pPr indent="0" lvl="0" marL="0" rtl="0" algn="l">
              <a:spcBef>
                <a:spcPts val="0"/>
              </a:spcBef>
              <a:spcAft>
                <a:spcPts val="0"/>
              </a:spcAft>
              <a:buNone/>
            </a:pPr>
            <a:r>
              <a:t/>
            </a:r>
            <a:endParaRPr sz="1500">
              <a:solidFill>
                <a:srgbClr val="FFFFFF"/>
              </a:solidFill>
              <a:latin typeface="Raleway"/>
              <a:ea typeface="Raleway"/>
              <a:cs typeface="Raleway"/>
              <a:sym typeface="Raleway"/>
            </a:endParaRPr>
          </a:p>
          <a:p>
            <a:pPr indent="0" lvl="0" marL="0" rtl="0" algn="l">
              <a:spcBef>
                <a:spcPts val="0"/>
              </a:spcBef>
              <a:spcAft>
                <a:spcPts val="0"/>
              </a:spcAft>
              <a:buNone/>
            </a:pPr>
            <a:r>
              <a:rPr lang="en" sz="1500">
                <a:solidFill>
                  <a:srgbClr val="FFFFFF"/>
                </a:solidFill>
                <a:latin typeface="Raleway"/>
                <a:ea typeface="Raleway"/>
                <a:cs typeface="Raleway"/>
                <a:sym typeface="Raleway"/>
              </a:rPr>
              <a:t>Curriculum covers</a:t>
            </a:r>
            <a:r>
              <a:rPr lang="en" sz="1500">
                <a:solidFill>
                  <a:schemeClr val="accent6"/>
                </a:solidFill>
                <a:latin typeface="Raleway"/>
                <a:ea typeface="Raleway"/>
                <a:cs typeface="Raleway"/>
                <a:sym typeface="Raleway"/>
              </a:rPr>
              <a:t> criminal law,</a:t>
            </a:r>
            <a:r>
              <a:rPr lang="en" sz="1500">
                <a:solidFill>
                  <a:srgbClr val="9900FF"/>
                </a:solidFill>
                <a:latin typeface="Raleway"/>
                <a:ea typeface="Raleway"/>
                <a:cs typeface="Raleway"/>
                <a:sym typeface="Raleway"/>
              </a:rPr>
              <a:t> </a:t>
            </a:r>
            <a:r>
              <a:rPr lang="en" sz="1500">
                <a:solidFill>
                  <a:srgbClr val="FFFFFF"/>
                </a:solidFill>
                <a:latin typeface="Raleway"/>
                <a:ea typeface="Raleway"/>
                <a:cs typeface="Raleway"/>
                <a:sym typeface="Raleway"/>
              </a:rPr>
              <a:t>family law, immigration, and collateral consequences + empowerment skills spanning counseling, interviewing, mediation, restorative justice and more. </a:t>
            </a:r>
            <a:endParaRPr sz="1500">
              <a:solidFill>
                <a:srgbClr val="FFFFFF"/>
              </a:solidFill>
              <a:latin typeface="Raleway"/>
              <a:ea typeface="Raleway"/>
              <a:cs typeface="Raleway"/>
              <a:sym typeface="Raleway"/>
            </a:endParaRPr>
          </a:p>
          <a:p>
            <a:pPr indent="0" lvl="0" marL="0" rtl="0" algn="l">
              <a:spcBef>
                <a:spcPts val="0"/>
              </a:spcBef>
              <a:spcAft>
                <a:spcPts val="0"/>
              </a:spcAft>
              <a:buNone/>
            </a:pPr>
            <a:r>
              <a:t/>
            </a:r>
            <a:endParaRPr sz="1900">
              <a:solidFill>
                <a:srgbClr val="FFFFFF"/>
              </a:solidFill>
              <a:latin typeface="Raleway"/>
              <a:ea typeface="Raleway"/>
              <a:cs typeface="Raleway"/>
              <a:sym typeface="Raleway"/>
            </a:endParaRPr>
          </a:p>
          <a:p>
            <a:pPr indent="0" lvl="0" marL="0" rtl="0" algn="l">
              <a:spcBef>
                <a:spcPts val="0"/>
              </a:spcBef>
              <a:spcAft>
                <a:spcPts val="0"/>
              </a:spcAft>
              <a:buNone/>
            </a:pPr>
            <a:r>
              <a:t/>
            </a:r>
            <a:endParaRPr sz="1600">
              <a:solidFill>
                <a:srgbClr val="FFFFFF"/>
              </a:solidFill>
              <a:latin typeface="Raleway"/>
              <a:ea typeface="Raleway"/>
              <a:cs typeface="Raleway"/>
              <a:sym typeface="Raleway"/>
            </a:endParaRPr>
          </a:p>
          <a:p>
            <a:pPr indent="0" lvl="0" marL="0" rtl="0" algn="l">
              <a:spcBef>
                <a:spcPts val="0"/>
              </a:spcBef>
              <a:spcAft>
                <a:spcPts val="0"/>
              </a:spcAft>
              <a:buNone/>
            </a:pPr>
            <a:r>
              <a:t/>
            </a:r>
            <a:endParaRPr/>
          </a:p>
          <a:p>
            <a:pPr indent="0" lvl="0" marL="0" rtl="0" algn="l">
              <a:spcBef>
                <a:spcPts val="1600"/>
              </a:spcBef>
              <a:spcAft>
                <a:spcPts val="1600"/>
              </a:spcAft>
              <a:buNone/>
            </a:pPr>
            <a:r>
              <a:rPr lang="en"/>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1828800" rtl="0" algn="l">
              <a:spcBef>
                <a:spcPts val="0"/>
              </a:spcBef>
              <a:spcAft>
                <a:spcPts val="0"/>
              </a:spcAft>
              <a:buNone/>
            </a:pPr>
            <a:r>
              <a:rPr b="1" lang="en">
                <a:highlight>
                  <a:srgbClr val="A64D79"/>
                </a:highlight>
                <a:latin typeface="Raleway"/>
                <a:ea typeface="Raleway"/>
                <a:cs typeface="Raleway"/>
                <a:sym typeface="Raleway"/>
              </a:rPr>
              <a:t>Learning Question</a:t>
            </a:r>
            <a:endParaRPr b="1">
              <a:highlight>
                <a:srgbClr val="A64D79"/>
              </a:highlight>
              <a:latin typeface="Raleway"/>
              <a:ea typeface="Raleway"/>
              <a:cs typeface="Raleway"/>
              <a:sym typeface="Raleway"/>
            </a:endParaRPr>
          </a:p>
        </p:txBody>
      </p:sp>
      <p:sp>
        <p:nvSpPr>
          <p:cNvPr id="258" name="Google Shape;258;p34"/>
          <p:cNvSpPr txBox="1"/>
          <p:nvPr>
            <p:ph idx="1" type="body"/>
          </p:nvPr>
        </p:nvSpPr>
        <p:spPr>
          <a:xfrm>
            <a:off x="311700" y="13375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aleway"/>
              <a:buChar char="●"/>
            </a:pPr>
            <a:r>
              <a:rPr lang="en">
                <a:solidFill>
                  <a:schemeClr val="dk1"/>
                </a:solidFill>
                <a:latin typeface="Raleway"/>
                <a:ea typeface="Raleway"/>
                <a:cs typeface="Raleway"/>
                <a:sym typeface="Raleway"/>
              </a:rPr>
              <a:t>Assess impact of curriculum [e.g. case outcomes, empowerment outcomes]							</a:t>
            </a:r>
            <a:endParaRPr>
              <a:solidFill>
                <a:schemeClr val="dk1"/>
              </a:solidFill>
              <a:latin typeface="Raleway"/>
              <a:ea typeface="Raleway"/>
              <a:cs typeface="Raleway"/>
              <a:sym typeface="Raleway"/>
            </a:endParaRPr>
          </a:p>
          <a:p>
            <a:pPr indent="-330200" lvl="1" marL="914400" rtl="0" algn="l">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How to develop/design this in a participatory way (who are the folks involved, what methods will we use, what data is being collected)</a:t>
            </a:r>
            <a:endParaRPr sz="1600">
              <a:solidFill>
                <a:schemeClr val="dk1"/>
              </a:solidFill>
              <a:latin typeface="Raleway"/>
              <a:ea typeface="Raleway"/>
              <a:cs typeface="Raleway"/>
              <a:sym typeface="Raleway"/>
            </a:endParaRPr>
          </a:p>
          <a:p>
            <a:pPr indent="0" lvl="0" marL="457200" rtl="0" algn="l">
              <a:spcBef>
                <a:spcPts val="1600"/>
              </a:spcBef>
              <a:spcAft>
                <a:spcPts val="0"/>
              </a:spcAft>
              <a:buNone/>
            </a:pPr>
            <a:r>
              <a:t/>
            </a:r>
            <a:endParaRPr>
              <a:solidFill>
                <a:schemeClr val="dk1"/>
              </a:solidFill>
              <a:latin typeface="Raleway"/>
              <a:ea typeface="Raleway"/>
              <a:cs typeface="Raleway"/>
              <a:sym typeface="Raleway"/>
            </a:endParaRPr>
          </a:p>
          <a:p>
            <a:pPr indent="-342900" lvl="0" marL="457200" rtl="0" algn="l">
              <a:spcBef>
                <a:spcPts val="1600"/>
              </a:spcBef>
              <a:spcAft>
                <a:spcPts val="0"/>
              </a:spcAft>
              <a:buClr>
                <a:schemeClr val="dk1"/>
              </a:buClr>
              <a:buSzPts val="1800"/>
              <a:buFont typeface="Raleway"/>
              <a:buChar char="●"/>
            </a:pPr>
            <a:r>
              <a:rPr lang="en">
                <a:solidFill>
                  <a:schemeClr val="dk1"/>
                </a:solidFill>
                <a:latin typeface="Raleway"/>
                <a:ea typeface="Raleway"/>
                <a:cs typeface="Raleway"/>
                <a:sym typeface="Raleway"/>
              </a:rPr>
              <a:t>Document the process of co-designing the curriculum with former jailhouse lawyers</a:t>
            </a:r>
            <a:endParaRPr>
              <a:solidFill>
                <a:schemeClr val="dk1"/>
              </a:solidFill>
              <a:latin typeface="Raleway"/>
              <a:ea typeface="Raleway"/>
              <a:cs typeface="Raleway"/>
              <a:sym typeface="Raleway"/>
            </a:endParaRPr>
          </a:p>
          <a:p>
            <a:pPr indent="0" lvl="0" marL="0" rtl="0" algn="l">
              <a:spcBef>
                <a:spcPts val="1600"/>
              </a:spcBef>
              <a:spcAft>
                <a:spcPts val="1600"/>
              </a:spcAft>
              <a:buNone/>
            </a:pPr>
            <a:r>
              <a:t/>
            </a:r>
            <a:endParaRPr>
              <a:solidFill>
                <a:schemeClr val="dk1"/>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1371600" rtl="0" algn="l">
              <a:spcBef>
                <a:spcPts val="0"/>
              </a:spcBef>
              <a:spcAft>
                <a:spcPts val="0"/>
              </a:spcAft>
              <a:buNone/>
            </a:pPr>
            <a:r>
              <a:t/>
            </a:r>
            <a:endParaRPr sz="3500"/>
          </a:p>
          <a:p>
            <a:pPr indent="457200" lvl="0" marL="2286000" rtl="0" algn="l">
              <a:spcBef>
                <a:spcPts val="1600"/>
              </a:spcBef>
              <a:spcAft>
                <a:spcPts val="1600"/>
              </a:spcAft>
              <a:buNone/>
            </a:pPr>
            <a:r>
              <a:rPr lang="en" sz="3500">
                <a:solidFill>
                  <a:schemeClr val="dk1"/>
                </a:solidFill>
                <a:highlight>
                  <a:srgbClr val="A64D79"/>
                </a:highlight>
                <a:latin typeface="Raleway"/>
                <a:ea typeface="Raleway"/>
                <a:cs typeface="Raleway"/>
                <a:sym typeface="Raleway"/>
              </a:rPr>
              <a:t>Thank you!</a:t>
            </a:r>
            <a:endParaRPr sz="3500">
              <a:solidFill>
                <a:schemeClr val="dk1"/>
              </a:solidFill>
              <a:highlight>
                <a:srgbClr val="A64D79"/>
              </a:highlight>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89725"/>
            <a:ext cx="8520600" cy="79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A64D79"/>
                </a:highlight>
                <a:latin typeface="Raleway"/>
                <a:ea typeface="Raleway"/>
                <a:cs typeface="Raleway"/>
                <a:sym typeface="Raleway"/>
              </a:rPr>
              <a:t>Power in this Room</a:t>
            </a:r>
            <a:endParaRPr b="1">
              <a:highlight>
                <a:srgbClr val="A64D79"/>
              </a:highlight>
              <a:latin typeface="Raleway"/>
              <a:ea typeface="Raleway"/>
              <a:cs typeface="Raleway"/>
              <a:sym typeface="Raleway"/>
            </a:endParaRPr>
          </a:p>
        </p:txBody>
      </p:sp>
      <p:sp>
        <p:nvSpPr>
          <p:cNvPr id="74" name="Google Shape;74;p15"/>
          <p:cNvSpPr txBox="1"/>
          <p:nvPr>
            <p:ph idx="1" type="body"/>
          </p:nvPr>
        </p:nvSpPr>
        <p:spPr>
          <a:xfrm>
            <a:off x="179100" y="590250"/>
            <a:ext cx="8964900" cy="38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1"/>
                </a:solidFill>
                <a:latin typeface="Raleway"/>
                <a:ea typeface="Raleway"/>
                <a:cs typeface="Raleway"/>
                <a:sym typeface="Raleway"/>
              </a:rPr>
              <a:t>Who We Are</a:t>
            </a:r>
            <a:endParaRPr sz="1700">
              <a:solidFill>
                <a:schemeClr val="dk1"/>
              </a:solidFill>
              <a:latin typeface="Raleway"/>
              <a:ea typeface="Raleway"/>
              <a:cs typeface="Raleway"/>
              <a:sym typeface="Raleway"/>
            </a:endParaRPr>
          </a:p>
          <a:p>
            <a:pPr indent="0" lvl="0" marL="0" rtl="0" algn="l">
              <a:spcBef>
                <a:spcPts val="1600"/>
              </a:spcBef>
              <a:spcAft>
                <a:spcPts val="0"/>
              </a:spcAft>
              <a:buNone/>
            </a:pPr>
            <a:r>
              <a:rPr lang="en" sz="1500">
                <a:solidFill>
                  <a:schemeClr val="dk1"/>
                </a:solidFill>
                <a:latin typeface="Raleway"/>
                <a:ea typeface="Raleway"/>
                <a:cs typeface="Raleway"/>
                <a:sym typeface="Raleway"/>
              </a:rPr>
              <a:t>30 Activists, practitioners, researchers, academics from 15 countries. Some of us are are directly impacted others are allies/partners.  We work on the most pressing issues of our time spanning refugee and immirant rights,  health rights, climate justice, indigenous rights, dalit rights, racial justice, gender justice, housing justice, education rights - the list goes on and on</a:t>
            </a:r>
            <a:endParaRPr sz="1500">
              <a:solidFill>
                <a:schemeClr val="dk1"/>
              </a:solidFill>
              <a:latin typeface="Raleway"/>
              <a:ea typeface="Raleway"/>
              <a:cs typeface="Raleway"/>
              <a:sym typeface="Raleway"/>
            </a:endParaRPr>
          </a:p>
          <a:p>
            <a:pPr indent="0" lvl="0" marL="0" rtl="0" algn="l">
              <a:spcBef>
                <a:spcPts val="1600"/>
              </a:spcBef>
              <a:spcAft>
                <a:spcPts val="0"/>
              </a:spcAft>
              <a:buNone/>
            </a:pPr>
            <a:r>
              <a:rPr lang="en" sz="1500">
                <a:solidFill>
                  <a:schemeClr val="dk1"/>
                </a:solidFill>
                <a:latin typeface="Raleway"/>
                <a:ea typeface="Raleway"/>
                <a:cs typeface="Raleway"/>
                <a:sym typeface="Raleway"/>
              </a:rPr>
              <a:t>Some of us are new to legal empowerment, others have been doing community-driven justice work for decades</a:t>
            </a:r>
            <a:endParaRPr sz="1500">
              <a:solidFill>
                <a:schemeClr val="dk1"/>
              </a:solidFill>
              <a:latin typeface="Raleway"/>
              <a:ea typeface="Raleway"/>
              <a:cs typeface="Raleway"/>
              <a:sym typeface="Raleway"/>
            </a:endParaRPr>
          </a:p>
          <a:p>
            <a:pPr indent="0" lvl="0" marL="0" rtl="0" algn="l">
              <a:spcBef>
                <a:spcPts val="1600"/>
              </a:spcBef>
              <a:spcAft>
                <a:spcPts val="0"/>
              </a:spcAft>
              <a:buNone/>
            </a:pPr>
            <a:r>
              <a:rPr lang="en" sz="1500">
                <a:solidFill>
                  <a:schemeClr val="dk1"/>
                </a:solidFill>
                <a:latin typeface="Raleway"/>
                <a:ea typeface="Raleway"/>
                <a:cs typeface="Raleway"/>
                <a:sym typeface="Raleway"/>
              </a:rPr>
              <a:t>Some of us are new to research and learning, while others live and breathe the power of PAR</a:t>
            </a:r>
            <a:endParaRPr sz="1500">
              <a:solidFill>
                <a:schemeClr val="dk1"/>
              </a:solidFill>
              <a:latin typeface="Raleway"/>
              <a:ea typeface="Raleway"/>
              <a:cs typeface="Raleway"/>
              <a:sym typeface="Raleway"/>
            </a:endParaRPr>
          </a:p>
          <a:p>
            <a:pPr indent="0" lvl="0" marL="0" rtl="0" algn="l">
              <a:spcBef>
                <a:spcPts val="1600"/>
              </a:spcBef>
              <a:spcAft>
                <a:spcPts val="0"/>
              </a:spcAft>
              <a:buNone/>
            </a:pPr>
            <a:r>
              <a:rPr lang="en" sz="1500">
                <a:solidFill>
                  <a:schemeClr val="dk1"/>
                </a:solidFill>
                <a:latin typeface="Raleway"/>
                <a:ea typeface="Raleway"/>
                <a:cs typeface="Raleway"/>
                <a:sym typeface="Raleway"/>
              </a:rPr>
              <a:t>We are tired, we are resilient, and we are  bound by a belief that true transformation is rooted in community</a:t>
            </a:r>
            <a:endParaRPr sz="1500">
              <a:solidFill>
                <a:schemeClr val="dk1"/>
              </a:solidFill>
              <a:latin typeface="Raleway"/>
              <a:ea typeface="Raleway"/>
              <a:cs typeface="Raleway"/>
              <a:sym typeface="Raleway"/>
            </a:endParaRPr>
          </a:p>
          <a:p>
            <a:pPr indent="0" lvl="0" marL="0" rtl="0" algn="l">
              <a:spcBef>
                <a:spcPts val="1600"/>
              </a:spcBef>
              <a:spcAft>
                <a:spcPts val="0"/>
              </a:spcAft>
              <a:buNone/>
            </a:pPr>
            <a:r>
              <a:rPr b="1" lang="en" sz="1700">
                <a:solidFill>
                  <a:schemeClr val="dk1"/>
                </a:solidFill>
                <a:latin typeface="Raleway"/>
                <a:ea typeface="Raleway"/>
                <a:cs typeface="Raleway"/>
                <a:sym typeface="Raleway"/>
              </a:rPr>
              <a:t>Spectrum</a:t>
            </a:r>
            <a:endParaRPr b="1" sz="1700">
              <a:solidFill>
                <a:schemeClr val="dk1"/>
              </a:solidFill>
              <a:latin typeface="Raleway"/>
              <a:ea typeface="Raleway"/>
              <a:cs typeface="Raleway"/>
              <a:sym typeface="Raleway"/>
            </a:endParaRPr>
          </a:p>
          <a:p>
            <a:pPr indent="0" lvl="0" marL="0" rtl="0" algn="l">
              <a:spcBef>
                <a:spcPts val="1600"/>
              </a:spcBef>
              <a:spcAft>
                <a:spcPts val="0"/>
              </a:spcAft>
              <a:buNone/>
            </a:pPr>
            <a:r>
              <a:t/>
            </a:r>
            <a:endParaRPr sz="1600">
              <a:solidFill>
                <a:schemeClr val="dk1"/>
              </a:solidFill>
              <a:latin typeface="Raleway"/>
              <a:ea typeface="Raleway"/>
              <a:cs typeface="Raleway"/>
              <a:sym typeface="Raleway"/>
            </a:endParaRPr>
          </a:p>
          <a:p>
            <a:pPr indent="0" lvl="0" marL="0" rtl="0" algn="l">
              <a:spcBef>
                <a:spcPts val="0"/>
              </a:spcBef>
              <a:spcAft>
                <a:spcPts val="0"/>
              </a:spcAft>
              <a:buNone/>
            </a:pPr>
            <a:r>
              <a:t/>
            </a:r>
            <a:endParaRPr sz="1200">
              <a:solidFill>
                <a:schemeClr val="dk1"/>
              </a:solidFill>
              <a:latin typeface="Raleway"/>
              <a:ea typeface="Raleway"/>
              <a:cs typeface="Raleway"/>
              <a:sym typeface="Raleway"/>
            </a:endParaRPr>
          </a:p>
          <a:p>
            <a:pPr indent="0" lvl="0" marL="0" rtl="0" algn="l">
              <a:spcBef>
                <a:spcPts val="0"/>
              </a:spcBef>
              <a:spcAft>
                <a:spcPts val="0"/>
              </a:spcAft>
              <a:buNone/>
            </a:pPr>
            <a:r>
              <a:t/>
            </a:r>
            <a:endParaRPr>
              <a:solidFill>
                <a:schemeClr val="dk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1718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600">
                <a:highlight>
                  <a:srgbClr val="A64D79"/>
                </a:highlight>
                <a:latin typeface="Raleway"/>
                <a:ea typeface="Raleway"/>
                <a:cs typeface="Raleway"/>
                <a:sym typeface="Raleway"/>
              </a:rPr>
              <a:t>Learning</a:t>
            </a:r>
            <a:r>
              <a:rPr b="1" lang="en" sz="2800">
                <a:highlight>
                  <a:srgbClr val="A64D79"/>
                </a:highlight>
                <a:latin typeface="Raleway"/>
                <a:ea typeface="Raleway"/>
                <a:cs typeface="Raleway"/>
                <a:sym typeface="Raleway"/>
              </a:rPr>
              <a:t> </a:t>
            </a:r>
            <a:r>
              <a:rPr b="1" lang="en" sz="2600">
                <a:highlight>
                  <a:srgbClr val="A64D79"/>
                </a:highlight>
                <a:latin typeface="Raleway"/>
                <a:ea typeface="Raleway"/>
                <a:cs typeface="Raleway"/>
                <a:sym typeface="Raleway"/>
              </a:rPr>
              <a:t>Lab Objectives </a:t>
            </a:r>
            <a:endParaRPr b="1" sz="3400">
              <a:highlight>
                <a:srgbClr val="A64D79"/>
              </a:highlight>
              <a:latin typeface="Raleway"/>
              <a:ea typeface="Raleway"/>
              <a:cs typeface="Raleway"/>
              <a:sym typeface="Raleway"/>
            </a:endParaRPr>
          </a:p>
        </p:txBody>
      </p:sp>
      <p:grpSp>
        <p:nvGrpSpPr>
          <p:cNvPr id="80" name="Google Shape;80;p16"/>
          <p:cNvGrpSpPr/>
          <p:nvPr/>
        </p:nvGrpSpPr>
        <p:grpSpPr>
          <a:xfrm>
            <a:off x="4885484" y="2701270"/>
            <a:ext cx="261571" cy="260379"/>
            <a:chOff x="4858109" y="2631368"/>
            <a:chExt cx="316442" cy="315000"/>
          </a:xfrm>
        </p:grpSpPr>
        <p:sp>
          <p:nvSpPr>
            <p:cNvPr id="81" name="Google Shape;81;p16"/>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grpSp>
        <p:nvGrpSpPr>
          <p:cNvPr id="83" name="Google Shape;83;p16"/>
          <p:cNvGrpSpPr/>
          <p:nvPr/>
        </p:nvGrpSpPr>
        <p:grpSpPr>
          <a:xfrm>
            <a:off x="2948278" y="2701271"/>
            <a:ext cx="260366" cy="260366"/>
            <a:chOff x="3157188" y="909150"/>
            <a:chExt cx="470400" cy="470400"/>
          </a:xfrm>
        </p:grpSpPr>
        <p:sp>
          <p:nvSpPr>
            <p:cNvPr id="84" name="Google Shape;84;p16"/>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 name="Google Shape;86;p16"/>
          <p:cNvGrpSpPr/>
          <p:nvPr/>
        </p:nvGrpSpPr>
        <p:grpSpPr>
          <a:xfrm>
            <a:off x="4885484" y="2701270"/>
            <a:ext cx="261571" cy="260379"/>
            <a:chOff x="4858109" y="2631368"/>
            <a:chExt cx="316442" cy="315000"/>
          </a:xfrm>
        </p:grpSpPr>
        <p:sp>
          <p:nvSpPr>
            <p:cNvPr id="87" name="Google Shape;87;p16"/>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grpSp>
        <p:nvGrpSpPr>
          <p:cNvPr id="89" name="Google Shape;89;p16"/>
          <p:cNvGrpSpPr/>
          <p:nvPr/>
        </p:nvGrpSpPr>
        <p:grpSpPr>
          <a:xfrm>
            <a:off x="2948278" y="2701271"/>
            <a:ext cx="260366" cy="260366"/>
            <a:chOff x="3157188" y="909150"/>
            <a:chExt cx="470400" cy="470400"/>
          </a:xfrm>
        </p:grpSpPr>
        <p:sp>
          <p:nvSpPr>
            <p:cNvPr id="90" name="Google Shape;90;p16"/>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6"/>
          <p:cNvSpPr/>
          <p:nvPr/>
        </p:nvSpPr>
        <p:spPr>
          <a:xfrm>
            <a:off x="133125" y="1129050"/>
            <a:ext cx="2885400" cy="2885400"/>
          </a:xfrm>
          <a:prstGeom prst="wedgeRectCallout">
            <a:avLst>
              <a:gd fmla="val -20833" name="adj1"/>
              <a:gd fmla="val 62500" name="adj2"/>
            </a:avLst>
          </a:prstGeom>
          <a:solidFill>
            <a:srgbClr val="27C7B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Open up democratic forms of inquiry to explore </a:t>
            </a:r>
            <a:r>
              <a:rPr lang="en" sz="1800" u="sng">
                <a:solidFill>
                  <a:schemeClr val="dk1"/>
                </a:solidFill>
                <a:latin typeface="Raleway"/>
                <a:ea typeface="Raleway"/>
                <a:cs typeface="Raleway"/>
                <a:sym typeface="Raleway"/>
              </a:rPr>
              <a:t>what works, what matters</a:t>
            </a:r>
            <a:r>
              <a:rPr lang="en" sz="1800">
                <a:solidFill>
                  <a:schemeClr val="dk1"/>
                </a:solidFill>
                <a:latin typeface="Raleway"/>
                <a:ea typeface="Raleway"/>
                <a:cs typeface="Raleway"/>
                <a:sym typeface="Raleway"/>
              </a:rPr>
              <a:t>, and </a:t>
            </a:r>
            <a:r>
              <a:rPr lang="en" sz="1800" u="sng">
                <a:solidFill>
                  <a:schemeClr val="dk1"/>
                </a:solidFill>
                <a:latin typeface="Raleway"/>
                <a:ea typeface="Raleway"/>
                <a:cs typeface="Raleway"/>
                <a:sym typeface="Raleway"/>
              </a:rPr>
              <a:t>what’s needed </a:t>
            </a:r>
            <a:r>
              <a:rPr lang="en" sz="1800">
                <a:solidFill>
                  <a:schemeClr val="dk1"/>
                </a:solidFill>
                <a:latin typeface="Raleway"/>
                <a:ea typeface="Raleway"/>
                <a:cs typeface="Raleway"/>
                <a:sym typeface="Raleway"/>
              </a:rPr>
              <a:t>to achieve justice from the </a:t>
            </a:r>
            <a:r>
              <a:rPr lang="en" sz="1800" u="sng">
                <a:solidFill>
                  <a:schemeClr val="dk1"/>
                </a:solidFill>
                <a:latin typeface="Raleway"/>
                <a:ea typeface="Raleway"/>
                <a:cs typeface="Raleway"/>
                <a:sym typeface="Raleway"/>
              </a:rPr>
              <a:t>grassroots</a:t>
            </a:r>
            <a:r>
              <a:rPr lang="en" sz="2000">
                <a:solidFill>
                  <a:schemeClr val="dk1"/>
                </a:solidFill>
                <a:latin typeface="Lato"/>
                <a:ea typeface="Lato"/>
                <a:cs typeface="Lato"/>
                <a:sym typeface="Lato"/>
              </a:rPr>
              <a:t> </a:t>
            </a:r>
            <a:endParaRPr>
              <a:latin typeface="Lato"/>
              <a:ea typeface="Lato"/>
              <a:cs typeface="Lato"/>
              <a:sym typeface="Lato"/>
            </a:endParaRPr>
          </a:p>
        </p:txBody>
      </p:sp>
      <p:sp>
        <p:nvSpPr>
          <p:cNvPr id="93" name="Google Shape;93;p16"/>
          <p:cNvSpPr/>
          <p:nvPr/>
        </p:nvSpPr>
        <p:spPr>
          <a:xfrm>
            <a:off x="3169263" y="1129050"/>
            <a:ext cx="2998200" cy="2885400"/>
          </a:xfrm>
          <a:prstGeom prst="wedgeRectCallout">
            <a:avLst>
              <a:gd fmla="val -20833" name="adj1"/>
              <a:gd fmla="val 62500" name="adj2"/>
            </a:avLst>
          </a:prstGeom>
          <a:solidFill>
            <a:srgbClr val="27C7B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Build a</a:t>
            </a:r>
            <a:r>
              <a:rPr lang="en" sz="1800" u="sng">
                <a:solidFill>
                  <a:schemeClr val="dk1"/>
                </a:solidFill>
                <a:latin typeface="Raleway"/>
                <a:ea typeface="Raleway"/>
                <a:cs typeface="Raleway"/>
                <a:sym typeface="Raleway"/>
              </a:rPr>
              <a:t> community of practitioners and researchers</a:t>
            </a:r>
            <a:r>
              <a:rPr lang="en" sz="1800">
                <a:solidFill>
                  <a:schemeClr val="dk1"/>
                </a:solidFill>
                <a:latin typeface="Raleway"/>
                <a:ea typeface="Raleway"/>
                <a:cs typeface="Raleway"/>
                <a:sym typeface="Raleway"/>
              </a:rPr>
              <a:t> invested in legal empowerment and participatory research</a:t>
            </a:r>
            <a:endParaRPr>
              <a:latin typeface="Raleway"/>
              <a:ea typeface="Raleway"/>
              <a:cs typeface="Raleway"/>
              <a:sym typeface="Raleway"/>
            </a:endParaRPr>
          </a:p>
        </p:txBody>
      </p:sp>
      <p:sp>
        <p:nvSpPr>
          <p:cNvPr id="94" name="Google Shape;94;p16"/>
          <p:cNvSpPr/>
          <p:nvPr/>
        </p:nvSpPr>
        <p:spPr>
          <a:xfrm>
            <a:off x="6318225" y="1129050"/>
            <a:ext cx="2751600" cy="3088200"/>
          </a:xfrm>
          <a:prstGeom prst="wedgeRectCallout">
            <a:avLst>
              <a:gd fmla="val -20833" name="adj1"/>
              <a:gd fmla="val 62500" name="adj2"/>
            </a:avLst>
          </a:prstGeom>
          <a:solidFill>
            <a:srgbClr val="27C7B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Support the</a:t>
            </a:r>
            <a:r>
              <a:rPr lang="en" sz="1800" u="sng">
                <a:solidFill>
                  <a:schemeClr val="dk1"/>
                </a:solidFill>
                <a:latin typeface="Raleway"/>
                <a:ea typeface="Raleway"/>
                <a:cs typeface="Raleway"/>
                <a:sym typeface="Raleway"/>
              </a:rPr>
              <a:t> co-design and co-execution</a:t>
            </a:r>
            <a:r>
              <a:rPr lang="en" sz="1800">
                <a:solidFill>
                  <a:schemeClr val="dk1"/>
                </a:solidFill>
                <a:latin typeface="Raleway"/>
                <a:ea typeface="Raleway"/>
                <a:cs typeface="Raleway"/>
                <a:sym typeface="Raleway"/>
              </a:rPr>
              <a:t> of participatory research on legal empowerment and </a:t>
            </a:r>
            <a:r>
              <a:rPr lang="en" sz="1800" u="sng">
                <a:solidFill>
                  <a:schemeClr val="dk1"/>
                </a:solidFill>
                <a:latin typeface="Raleway"/>
                <a:ea typeface="Raleway"/>
                <a:cs typeface="Raleway"/>
                <a:sym typeface="Raleway"/>
              </a:rPr>
              <a:t>spur scholarship </a:t>
            </a:r>
            <a:r>
              <a:rPr lang="en" sz="1800">
                <a:solidFill>
                  <a:schemeClr val="dk1"/>
                </a:solidFill>
                <a:latin typeface="Raleway"/>
                <a:ea typeface="Raleway"/>
                <a:cs typeface="Raleway"/>
                <a:sym typeface="Raleway"/>
              </a:rPr>
              <a:t>that is more responsive to the needs of grassroots communities </a:t>
            </a: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1718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600">
                <a:highlight>
                  <a:srgbClr val="A64D79"/>
                </a:highlight>
                <a:latin typeface="Raleway"/>
                <a:ea typeface="Raleway"/>
                <a:cs typeface="Raleway"/>
                <a:sym typeface="Raleway"/>
              </a:rPr>
              <a:t>Learning</a:t>
            </a:r>
            <a:r>
              <a:rPr b="1" lang="en" sz="2800">
                <a:highlight>
                  <a:srgbClr val="A64D79"/>
                </a:highlight>
                <a:latin typeface="Raleway"/>
                <a:ea typeface="Raleway"/>
                <a:cs typeface="Raleway"/>
                <a:sym typeface="Raleway"/>
              </a:rPr>
              <a:t> </a:t>
            </a:r>
            <a:r>
              <a:rPr b="1" lang="en" sz="2600">
                <a:highlight>
                  <a:srgbClr val="A64D79"/>
                </a:highlight>
                <a:latin typeface="Raleway"/>
                <a:ea typeface="Raleway"/>
                <a:cs typeface="Raleway"/>
                <a:sym typeface="Raleway"/>
              </a:rPr>
              <a:t>Objectives for the Sessions</a:t>
            </a:r>
            <a:endParaRPr b="1" sz="3400">
              <a:highlight>
                <a:srgbClr val="A64D79"/>
              </a:highlight>
              <a:latin typeface="Raleway"/>
              <a:ea typeface="Raleway"/>
              <a:cs typeface="Raleway"/>
              <a:sym typeface="Raleway"/>
            </a:endParaRPr>
          </a:p>
        </p:txBody>
      </p:sp>
      <p:grpSp>
        <p:nvGrpSpPr>
          <p:cNvPr id="100" name="Google Shape;100;p17"/>
          <p:cNvGrpSpPr/>
          <p:nvPr/>
        </p:nvGrpSpPr>
        <p:grpSpPr>
          <a:xfrm>
            <a:off x="4885484" y="2701270"/>
            <a:ext cx="261571" cy="260379"/>
            <a:chOff x="4858109" y="2631368"/>
            <a:chExt cx="316442" cy="315000"/>
          </a:xfrm>
        </p:grpSpPr>
        <p:sp>
          <p:nvSpPr>
            <p:cNvPr id="101" name="Google Shape;101;p17"/>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grpSp>
        <p:nvGrpSpPr>
          <p:cNvPr id="103" name="Google Shape;103;p17"/>
          <p:cNvGrpSpPr/>
          <p:nvPr/>
        </p:nvGrpSpPr>
        <p:grpSpPr>
          <a:xfrm>
            <a:off x="2948278" y="2701271"/>
            <a:ext cx="260366" cy="260366"/>
            <a:chOff x="3157188" y="909150"/>
            <a:chExt cx="470400" cy="470400"/>
          </a:xfrm>
        </p:grpSpPr>
        <p:sp>
          <p:nvSpPr>
            <p:cNvPr id="104" name="Google Shape;104;p17"/>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17"/>
          <p:cNvGrpSpPr/>
          <p:nvPr/>
        </p:nvGrpSpPr>
        <p:grpSpPr>
          <a:xfrm>
            <a:off x="4885484" y="2701270"/>
            <a:ext cx="261571" cy="260379"/>
            <a:chOff x="4858109" y="2631368"/>
            <a:chExt cx="316442" cy="315000"/>
          </a:xfrm>
        </p:grpSpPr>
        <p:sp>
          <p:nvSpPr>
            <p:cNvPr id="107" name="Google Shape;107;p17"/>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grpSp>
        <p:nvGrpSpPr>
          <p:cNvPr id="109" name="Google Shape;109;p17"/>
          <p:cNvGrpSpPr/>
          <p:nvPr/>
        </p:nvGrpSpPr>
        <p:grpSpPr>
          <a:xfrm>
            <a:off x="2948278" y="2701271"/>
            <a:ext cx="260366" cy="260366"/>
            <a:chOff x="3157188" y="909150"/>
            <a:chExt cx="470400" cy="470400"/>
          </a:xfrm>
        </p:grpSpPr>
        <p:sp>
          <p:nvSpPr>
            <p:cNvPr id="110" name="Google Shape;110;p17"/>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17"/>
          <p:cNvSpPr/>
          <p:nvPr/>
        </p:nvSpPr>
        <p:spPr>
          <a:xfrm>
            <a:off x="133100" y="1348400"/>
            <a:ext cx="2885400" cy="28854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Bring </a:t>
            </a:r>
            <a:r>
              <a:rPr lang="en" sz="1800" u="sng">
                <a:solidFill>
                  <a:schemeClr val="dk1"/>
                </a:solidFill>
                <a:latin typeface="Raleway"/>
                <a:ea typeface="Raleway"/>
                <a:cs typeface="Raleway"/>
                <a:sym typeface="Raleway"/>
              </a:rPr>
              <a:t>participatory action research theory, methods, and tools </a:t>
            </a:r>
            <a:r>
              <a:rPr lang="en" sz="1800">
                <a:solidFill>
                  <a:schemeClr val="dk1"/>
                </a:solidFill>
                <a:latin typeface="Raleway"/>
                <a:ea typeface="Raleway"/>
                <a:cs typeface="Raleway"/>
                <a:sym typeface="Raleway"/>
              </a:rPr>
              <a:t>into research and learning about legal empowerment</a:t>
            </a:r>
            <a:r>
              <a:rPr lang="en" sz="2000">
                <a:solidFill>
                  <a:schemeClr val="dk1"/>
                </a:solidFill>
                <a:latin typeface="Raleway"/>
                <a:ea typeface="Raleway"/>
                <a:cs typeface="Raleway"/>
                <a:sym typeface="Raleway"/>
              </a:rPr>
              <a:t> </a:t>
            </a:r>
            <a:endParaRPr>
              <a:latin typeface="Raleway"/>
              <a:ea typeface="Raleway"/>
              <a:cs typeface="Raleway"/>
              <a:sym typeface="Raleway"/>
            </a:endParaRPr>
          </a:p>
        </p:txBody>
      </p:sp>
      <p:sp>
        <p:nvSpPr>
          <p:cNvPr id="113" name="Google Shape;113;p17"/>
          <p:cNvSpPr/>
          <p:nvPr/>
        </p:nvSpPr>
        <p:spPr>
          <a:xfrm>
            <a:off x="3169263" y="1348400"/>
            <a:ext cx="2998200" cy="28854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u="sng">
                <a:solidFill>
                  <a:schemeClr val="dk1"/>
                </a:solidFill>
                <a:latin typeface="Raleway"/>
                <a:ea typeface="Raleway"/>
                <a:cs typeface="Raleway"/>
                <a:sym typeface="Raleway"/>
              </a:rPr>
              <a:t>Redistribute</a:t>
            </a:r>
            <a:r>
              <a:rPr lang="en" sz="1800">
                <a:solidFill>
                  <a:schemeClr val="dk1"/>
                </a:solidFill>
                <a:latin typeface="Raleway"/>
                <a:ea typeface="Raleway"/>
                <a:cs typeface="Raleway"/>
                <a:sym typeface="Raleway"/>
              </a:rPr>
              <a:t> key legal empowerment and participatory research concepts, methods, and skills across a </a:t>
            </a:r>
            <a:r>
              <a:rPr lang="en" sz="1800" u="sng">
                <a:solidFill>
                  <a:schemeClr val="dk1"/>
                </a:solidFill>
                <a:latin typeface="Raleway"/>
                <a:ea typeface="Raleway"/>
                <a:cs typeface="Raleway"/>
                <a:sym typeface="Raleway"/>
              </a:rPr>
              <a:t>network of grassroots justice practitioners and academics</a:t>
            </a:r>
            <a:endParaRPr u="sng">
              <a:latin typeface="Raleway"/>
              <a:ea typeface="Raleway"/>
              <a:cs typeface="Raleway"/>
              <a:sym typeface="Raleway"/>
            </a:endParaRPr>
          </a:p>
        </p:txBody>
      </p:sp>
      <p:sp>
        <p:nvSpPr>
          <p:cNvPr id="114" name="Google Shape;114;p17"/>
          <p:cNvSpPr/>
          <p:nvPr/>
        </p:nvSpPr>
        <p:spPr>
          <a:xfrm>
            <a:off x="6318225" y="1097925"/>
            <a:ext cx="2727600" cy="31956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Create a </a:t>
            </a:r>
            <a:r>
              <a:rPr lang="en" sz="1800" u="sng">
                <a:solidFill>
                  <a:schemeClr val="dk1"/>
                </a:solidFill>
                <a:latin typeface="Raleway"/>
                <a:ea typeface="Raleway"/>
                <a:cs typeface="Raleway"/>
                <a:sym typeface="Raleway"/>
              </a:rPr>
              <a:t>vibrant space</a:t>
            </a:r>
            <a:r>
              <a:rPr lang="en" sz="1800">
                <a:solidFill>
                  <a:schemeClr val="dk1"/>
                </a:solidFill>
                <a:latin typeface="Raleway"/>
                <a:ea typeface="Raleway"/>
                <a:cs typeface="Raleway"/>
                <a:sym typeface="Raleway"/>
              </a:rPr>
              <a:t> for collaboration between practitioners and academics committed to participatory legal empowerment research and learning by forging </a:t>
            </a:r>
            <a:r>
              <a:rPr lang="en" sz="1800" u="sng">
                <a:solidFill>
                  <a:schemeClr val="dk1"/>
                </a:solidFill>
                <a:latin typeface="Raleway"/>
                <a:ea typeface="Raleway"/>
                <a:cs typeface="Raleway"/>
                <a:sym typeface="Raleway"/>
              </a:rPr>
              <a:t>common vocabularies, concepts, and tools</a:t>
            </a:r>
            <a:endParaRPr u="sng">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1718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600">
                <a:highlight>
                  <a:srgbClr val="A64D79"/>
                </a:highlight>
                <a:latin typeface="Raleway"/>
                <a:ea typeface="Raleway"/>
                <a:cs typeface="Raleway"/>
                <a:sym typeface="Raleway"/>
              </a:rPr>
              <a:t>Learning</a:t>
            </a:r>
            <a:r>
              <a:rPr b="1" lang="en" sz="2800">
                <a:highlight>
                  <a:srgbClr val="A64D79"/>
                </a:highlight>
                <a:latin typeface="Raleway"/>
                <a:ea typeface="Raleway"/>
                <a:cs typeface="Raleway"/>
                <a:sym typeface="Raleway"/>
              </a:rPr>
              <a:t> </a:t>
            </a:r>
            <a:r>
              <a:rPr b="1" lang="en" sz="2600">
                <a:highlight>
                  <a:srgbClr val="A64D79"/>
                </a:highlight>
                <a:latin typeface="Raleway"/>
                <a:ea typeface="Raleway"/>
                <a:cs typeface="Raleway"/>
                <a:sym typeface="Raleway"/>
              </a:rPr>
              <a:t>Objectives for the Sessions</a:t>
            </a:r>
            <a:endParaRPr b="1" sz="3400">
              <a:highlight>
                <a:srgbClr val="A64D79"/>
              </a:highlight>
              <a:latin typeface="Raleway"/>
              <a:ea typeface="Raleway"/>
              <a:cs typeface="Raleway"/>
              <a:sym typeface="Raleway"/>
            </a:endParaRPr>
          </a:p>
        </p:txBody>
      </p:sp>
      <p:grpSp>
        <p:nvGrpSpPr>
          <p:cNvPr id="120" name="Google Shape;120;p18"/>
          <p:cNvGrpSpPr/>
          <p:nvPr/>
        </p:nvGrpSpPr>
        <p:grpSpPr>
          <a:xfrm>
            <a:off x="4885484" y="2701270"/>
            <a:ext cx="261571" cy="260379"/>
            <a:chOff x="4858109" y="2631368"/>
            <a:chExt cx="316442" cy="315000"/>
          </a:xfrm>
        </p:grpSpPr>
        <p:sp>
          <p:nvSpPr>
            <p:cNvPr id="121" name="Google Shape;121;p18"/>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grpSp>
        <p:nvGrpSpPr>
          <p:cNvPr id="123" name="Google Shape;123;p18"/>
          <p:cNvGrpSpPr/>
          <p:nvPr/>
        </p:nvGrpSpPr>
        <p:grpSpPr>
          <a:xfrm>
            <a:off x="2948278" y="2701271"/>
            <a:ext cx="260366" cy="260366"/>
            <a:chOff x="3157188" y="909150"/>
            <a:chExt cx="470400" cy="470400"/>
          </a:xfrm>
        </p:grpSpPr>
        <p:sp>
          <p:nvSpPr>
            <p:cNvPr id="124" name="Google Shape;124;p18"/>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18"/>
          <p:cNvGrpSpPr/>
          <p:nvPr/>
        </p:nvGrpSpPr>
        <p:grpSpPr>
          <a:xfrm>
            <a:off x="4885484" y="2701270"/>
            <a:ext cx="261571" cy="260379"/>
            <a:chOff x="4858109" y="2631368"/>
            <a:chExt cx="316442" cy="315000"/>
          </a:xfrm>
        </p:grpSpPr>
        <p:sp>
          <p:nvSpPr>
            <p:cNvPr id="127" name="Google Shape;127;p18"/>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grpSp>
        <p:nvGrpSpPr>
          <p:cNvPr id="129" name="Google Shape;129;p18"/>
          <p:cNvGrpSpPr/>
          <p:nvPr/>
        </p:nvGrpSpPr>
        <p:grpSpPr>
          <a:xfrm>
            <a:off x="2948278" y="2701271"/>
            <a:ext cx="260366" cy="260366"/>
            <a:chOff x="3157188" y="909150"/>
            <a:chExt cx="470400" cy="470400"/>
          </a:xfrm>
        </p:grpSpPr>
        <p:sp>
          <p:nvSpPr>
            <p:cNvPr id="130" name="Google Shape;130;p18"/>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18"/>
          <p:cNvSpPr/>
          <p:nvPr/>
        </p:nvSpPr>
        <p:spPr>
          <a:xfrm>
            <a:off x="575775" y="1062125"/>
            <a:ext cx="3781200" cy="31716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Create </a:t>
            </a:r>
            <a:r>
              <a:rPr lang="en" sz="1800" u="sng">
                <a:solidFill>
                  <a:schemeClr val="dk1"/>
                </a:solidFill>
                <a:latin typeface="Raleway"/>
                <a:ea typeface="Raleway"/>
                <a:cs typeface="Raleway"/>
                <a:sym typeface="Raleway"/>
              </a:rPr>
              <a:t>accessible training sessions</a:t>
            </a:r>
            <a:r>
              <a:rPr lang="en" sz="1800">
                <a:solidFill>
                  <a:schemeClr val="dk1"/>
                </a:solidFill>
                <a:latin typeface="Raleway"/>
                <a:ea typeface="Raleway"/>
                <a:cs typeface="Raleway"/>
                <a:sym typeface="Raleway"/>
              </a:rPr>
              <a:t> rooted in the concrete needs and demands of practitioners eager to learn with grassroots communities. Each training session to be co-designed and co-facilitated by a team of grassroots activists and researchers.</a:t>
            </a:r>
            <a:endParaRPr>
              <a:latin typeface="Raleway"/>
              <a:ea typeface="Raleway"/>
              <a:cs typeface="Raleway"/>
              <a:sym typeface="Raleway"/>
            </a:endParaRPr>
          </a:p>
        </p:txBody>
      </p:sp>
      <p:sp>
        <p:nvSpPr>
          <p:cNvPr id="133" name="Google Shape;133;p18"/>
          <p:cNvSpPr/>
          <p:nvPr/>
        </p:nvSpPr>
        <p:spPr>
          <a:xfrm>
            <a:off x="4885476" y="1145675"/>
            <a:ext cx="3859800" cy="30045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u="sng">
                <a:solidFill>
                  <a:schemeClr val="dk1"/>
                </a:solidFill>
                <a:latin typeface="Raleway"/>
                <a:ea typeface="Raleway"/>
                <a:cs typeface="Raleway"/>
                <a:sym typeface="Raleway"/>
              </a:rPr>
              <a:t>Participants gain knowledge and skills </a:t>
            </a:r>
            <a:r>
              <a:rPr lang="en" sz="1800">
                <a:solidFill>
                  <a:schemeClr val="dk1"/>
                </a:solidFill>
                <a:latin typeface="Raleway"/>
                <a:ea typeface="Raleway"/>
                <a:cs typeface="Raleway"/>
                <a:sym typeface="Raleway"/>
              </a:rPr>
              <a:t>to incorporate participatory methods and legal empowerment into the creation of their </a:t>
            </a:r>
            <a:r>
              <a:rPr lang="en" sz="1800" u="sng">
                <a:solidFill>
                  <a:schemeClr val="dk1"/>
                </a:solidFill>
                <a:latin typeface="Raleway"/>
                <a:ea typeface="Raleway"/>
                <a:cs typeface="Raleway"/>
                <a:sym typeface="Raleway"/>
              </a:rPr>
              <a:t>action-research plans </a:t>
            </a:r>
            <a:r>
              <a:rPr lang="en" sz="1800">
                <a:solidFill>
                  <a:schemeClr val="dk1"/>
                </a:solidFill>
                <a:latin typeface="Raleway"/>
                <a:ea typeface="Raleway"/>
                <a:cs typeface="Raleway"/>
                <a:sym typeface="Raleway"/>
              </a:rPr>
              <a:t>and overall organizing and program work.</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latin typeface="Raleway"/>
                <a:ea typeface="Raleway"/>
                <a:cs typeface="Raleway"/>
                <a:sym typeface="Raleway"/>
              </a:rPr>
              <a:t>Oct</a:t>
            </a:r>
            <a:r>
              <a:rPr b="1" lang="en">
                <a:solidFill>
                  <a:schemeClr val="dk1"/>
                </a:solidFill>
                <a:latin typeface="Raleway"/>
                <a:ea typeface="Raleway"/>
                <a:cs typeface="Raleway"/>
                <a:sym typeface="Raleway"/>
              </a:rPr>
              <a:t> 202o</a:t>
            </a:r>
            <a:endParaRPr>
              <a:solidFill>
                <a:schemeClr val="dk1"/>
              </a:solidFill>
            </a:endParaRPr>
          </a:p>
        </p:txBody>
      </p:sp>
      <p:sp>
        <p:nvSpPr>
          <p:cNvPr id="139" name="Google Shape;139;p19"/>
          <p:cNvSpPr txBox="1"/>
          <p:nvPr/>
        </p:nvSpPr>
        <p:spPr>
          <a:xfrm>
            <a:off x="311700" y="235050"/>
            <a:ext cx="8520600" cy="8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highlight>
                  <a:srgbClr val="A64D79"/>
                </a:highlight>
                <a:latin typeface="Raleway"/>
                <a:ea typeface="Raleway"/>
                <a:cs typeface="Raleway"/>
                <a:sym typeface="Raleway"/>
              </a:rPr>
              <a:t>Learning Lab Schedule</a:t>
            </a:r>
            <a:endParaRPr b="1" sz="3000">
              <a:solidFill>
                <a:schemeClr val="dk1"/>
              </a:solidFill>
              <a:highlight>
                <a:srgbClr val="A64D79"/>
              </a:highlight>
              <a:latin typeface="Raleway"/>
              <a:ea typeface="Raleway"/>
              <a:cs typeface="Raleway"/>
              <a:sym typeface="Raleway"/>
            </a:endParaRPr>
          </a:p>
        </p:txBody>
      </p:sp>
      <p:graphicFrame>
        <p:nvGraphicFramePr>
          <p:cNvPr id="140" name="Google Shape;140;p19"/>
          <p:cNvGraphicFramePr/>
          <p:nvPr/>
        </p:nvGraphicFramePr>
        <p:xfrm>
          <a:off x="323100" y="2393975"/>
          <a:ext cx="3000000" cy="3000000"/>
        </p:xfrm>
        <a:graphic>
          <a:graphicData uri="http://schemas.openxmlformats.org/drawingml/2006/table">
            <a:tbl>
              <a:tblPr>
                <a:noFill/>
                <a:tableStyleId>{60E06F52-A942-455D-A0FF-227035D219D5}</a:tableStyleId>
              </a:tblPr>
              <a:tblGrid>
                <a:gridCol w="710225"/>
                <a:gridCol w="710225"/>
                <a:gridCol w="710225"/>
                <a:gridCol w="382850"/>
                <a:gridCol w="1037600"/>
                <a:gridCol w="710225"/>
                <a:gridCol w="710225"/>
                <a:gridCol w="710225"/>
                <a:gridCol w="710225"/>
                <a:gridCol w="710225"/>
                <a:gridCol w="710225"/>
                <a:gridCol w="710225"/>
              </a:tblGrid>
              <a:tr h="719125">
                <a:tc gridSpan="4">
                  <a:txBody>
                    <a:bodyPr/>
                    <a:lstStyle/>
                    <a:p>
                      <a:pPr indent="0" lvl="0" marL="0" rtl="0" algn="ctr">
                        <a:spcBef>
                          <a:spcPts val="0"/>
                        </a:spcBef>
                        <a:spcAft>
                          <a:spcPts val="0"/>
                        </a:spcAft>
                        <a:buNone/>
                      </a:pPr>
                      <a:r>
                        <a:rPr lang="en" sz="2000">
                          <a:solidFill>
                            <a:srgbClr val="FFFFFF"/>
                          </a:solidFill>
                          <a:latin typeface="Raleway"/>
                          <a:ea typeface="Raleway"/>
                          <a:cs typeface="Raleway"/>
                          <a:sym typeface="Raleway"/>
                        </a:rPr>
                        <a:t>2020</a:t>
                      </a:r>
                      <a:endParaRPr sz="2000">
                        <a:solidFill>
                          <a:srgbClr val="FFFFFF"/>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27C7BD"/>
                    </a:solidFill>
                  </a:tcPr>
                </a:tc>
                <a:tc hMerge="1"/>
                <a:tc hMerge="1"/>
                <a:tc hMerge="1"/>
                <a:tc gridSpan="8">
                  <a:txBody>
                    <a:bodyPr/>
                    <a:lstStyle/>
                    <a:p>
                      <a:pPr indent="0" lvl="0" marL="0" rtl="0" algn="ctr">
                        <a:spcBef>
                          <a:spcPts val="0"/>
                        </a:spcBef>
                        <a:spcAft>
                          <a:spcPts val="0"/>
                        </a:spcAft>
                        <a:buNone/>
                      </a:pPr>
                      <a:r>
                        <a:rPr lang="en" sz="2000">
                          <a:solidFill>
                            <a:srgbClr val="FFFFFF"/>
                          </a:solidFill>
                          <a:latin typeface="Raleway"/>
                          <a:ea typeface="Raleway"/>
                          <a:cs typeface="Raleway"/>
                          <a:sym typeface="Raleway"/>
                        </a:rPr>
                        <a:t>2021</a:t>
                      </a:r>
                      <a:endParaRPr sz="2000">
                        <a:solidFill>
                          <a:srgbClr val="FFFFFF"/>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64D79"/>
                    </a:solidFill>
                  </a:tcPr>
                </a:tc>
                <a:tc hMerge="1"/>
                <a:tc hMerge="1"/>
                <a:tc hMerge="1"/>
                <a:tc hMerge="1"/>
                <a:tc hMerge="1"/>
                <a:tc hMerge="1"/>
                <a:tc hMerge="1"/>
              </a:tr>
            </a:tbl>
          </a:graphicData>
        </a:graphic>
      </p:graphicFrame>
      <p:cxnSp>
        <p:nvCxnSpPr>
          <p:cNvPr id="141" name="Google Shape;141;p19"/>
          <p:cNvCxnSpPr/>
          <p:nvPr/>
        </p:nvCxnSpPr>
        <p:spPr>
          <a:xfrm rot="10800000">
            <a:off x="569975" y="1439375"/>
            <a:ext cx="0" cy="954600"/>
          </a:xfrm>
          <a:prstGeom prst="straightConnector1">
            <a:avLst/>
          </a:prstGeom>
          <a:noFill/>
          <a:ln cap="flat" cmpd="sng" w="9525">
            <a:solidFill>
              <a:srgbClr val="000000"/>
            </a:solidFill>
            <a:prstDash val="solid"/>
            <a:round/>
            <a:headEnd len="med" w="med" type="none"/>
            <a:tailEnd len="med" w="med" type="oval"/>
          </a:ln>
        </p:spPr>
      </p:cxnSp>
      <p:sp>
        <p:nvSpPr>
          <p:cNvPr id="142" name="Google Shape;142;p19"/>
          <p:cNvSpPr txBox="1"/>
          <p:nvPr/>
        </p:nvSpPr>
        <p:spPr>
          <a:xfrm>
            <a:off x="646175" y="1560476"/>
            <a:ext cx="2315700" cy="5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Lato"/>
                <a:ea typeface="Lato"/>
                <a:cs typeface="Lato"/>
                <a:sym typeface="Lato"/>
              </a:rPr>
              <a:t>Introduction to Legal Empowerment </a:t>
            </a:r>
            <a:endParaRPr>
              <a:solidFill>
                <a:schemeClr val="dk1"/>
              </a:solidFill>
              <a:latin typeface="Lato"/>
              <a:ea typeface="Lato"/>
              <a:cs typeface="Lato"/>
              <a:sym typeface="Lato"/>
            </a:endParaRPr>
          </a:p>
          <a:p>
            <a:pPr indent="0" lvl="0" marL="0" rtl="0" algn="l">
              <a:lnSpc>
                <a:spcPct val="115000"/>
              </a:lnSpc>
              <a:spcBef>
                <a:spcPts val="1600"/>
              </a:spcBef>
              <a:spcAft>
                <a:spcPts val="1600"/>
              </a:spcAft>
              <a:buNone/>
            </a:pPr>
            <a:r>
              <a:t/>
            </a:r>
            <a:endParaRPr>
              <a:solidFill>
                <a:srgbClr val="000000"/>
              </a:solidFill>
              <a:latin typeface="Lato"/>
              <a:ea typeface="Lato"/>
              <a:cs typeface="Lato"/>
              <a:sym typeface="Lato"/>
            </a:endParaRPr>
          </a:p>
        </p:txBody>
      </p:sp>
      <p:sp>
        <p:nvSpPr>
          <p:cNvPr id="143" name="Google Shape;143;p19"/>
          <p:cNvSpPr txBox="1"/>
          <p:nvPr/>
        </p:nvSpPr>
        <p:spPr>
          <a:xfrm>
            <a:off x="3251009" y="3668337"/>
            <a:ext cx="2315700" cy="3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Jan 2021</a:t>
            </a:r>
            <a:endParaRPr b="1" sz="1800">
              <a:solidFill>
                <a:schemeClr val="dk1"/>
              </a:solidFill>
              <a:latin typeface="Raleway"/>
              <a:ea typeface="Raleway"/>
              <a:cs typeface="Raleway"/>
              <a:sym typeface="Raleway"/>
            </a:endParaRPr>
          </a:p>
        </p:txBody>
      </p:sp>
      <p:sp>
        <p:nvSpPr>
          <p:cNvPr id="144" name="Google Shape;144;p19"/>
          <p:cNvSpPr txBox="1"/>
          <p:nvPr/>
        </p:nvSpPr>
        <p:spPr>
          <a:xfrm>
            <a:off x="3251003" y="3993750"/>
            <a:ext cx="1510500" cy="5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Lato"/>
                <a:ea typeface="Lato"/>
                <a:cs typeface="Lato"/>
                <a:sym typeface="Lato"/>
              </a:rPr>
              <a:t>Community-led Research </a:t>
            </a:r>
            <a:r>
              <a:rPr lang="en">
                <a:solidFill>
                  <a:schemeClr val="dk1"/>
                </a:solidFill>
                <a:latin typeface="Lato"/>
                <a:ea typeface="Lato"/>
                <a:cs typeface="Lato"/>
                <a:sym typeface="Lato"/>
              </a:rPr>
              <a:t>Design</a:t>
            </a:r>
            <a:endParaRPr>
              <a:solidFill>
                <a:schemeClr val="dk1"/>
              </a:solidFill>
              <a:latin typeface="Lato"/>
              <a:ea typeface="Lato"/>
              <a:cs typeface="Lato"/>
              <a:sym typeface="Lato"/>
            </a:endParaRPr>
          </a:p>
        </p:txBody>
      </p:sp>
      <p:sp>
        <p:nvSpPr>
          <p:cNvPr id="145" name="Google Shape;145;p19"/>
          <p:cNvSpPr txBox="1"/>
          <p:nvPr/>
        </p:nvSpPr>
        <p:spPr>
          <a:xfrm>
            <a:off x="4852374" y="1560476"/>
            <a:ext cx="2353200" cy="5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Lato"/>
                <a:ea typeface="Lato"/>
                <a:cs typeface="Lato"/>
                <a:sym typeface="Lato"/>
              </a:rPr>
              <a:t>Participatory Data Collection</a:t>
            </a:r>
            <a:endParaRPr>
              <a:solidFill>
                <a:schemeClr val="dk1"/>
              </a:solidFill>
              <a:latin typeface="Lato"/>
              <a:ea typeface="Lato"/>
              <a:cs typeface="Lato"/>
              <a:sym typeface="Lato"/>
            </a:endParaRPr>
          </a:p>
        </p:txBody>
      </p:sp>
      <p:cxnSp>
        <p:nvCxnSpPr>
          <p:cNvPr id="146" name="Google Shape;146;p19"/>
          <p:cNvCxnSpPr/>
          <p:nvPr/>
        </p:nvCxnSpPr>
        <p:spPr>
          <a:xfrm>
            <a:off x="3172525" y="3140900"/>
            <a:ext cx="2400" cy="701400"/>
          </a:xfrm>
          <a:prstGeom prst="straightConnector1">
            <a:avLst/>
          </a:prstGeom>
          <a:noFill/>
          <a:ln cap="flat" cmpd="sng" w="9525">
            <a:solidFill>
              <a:srgbClr val="000000"/>
            </a:solidFill>
            <a:prstDash val="solid"/>
            <a:round/>
            <a:headEnd len="med" w="med" type="none"/>
            <a:tailEnd len="med" w="med" type="oval"/>
          </a:ln>
        </p:spPr>
      </p:cxnSp>
      <p:sp>
        <p:nvSpPr>
          <p:cNvPr id="147" name="Google Shape;147;p19"/>
          <p:cNvSpPr txBox="1"/>
          <p:nvPr/>
        </p:nvSpPr>
        <p:spPr>
          <a:xfrm>
            <a:off x="4771000" y="980425"/>
            <a:ext cx="2353200" cy="52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March 2021</a:t>
            </a:r>
            <a:endParaRPr b="1" sz="1800">
              <a:solidFill>
                <a:schemeClr val="dk1"/>
              </a:solidFill>
              <a:latin typeface="Raleway"/>
              <a:ea typeface="Raleway"/>
              <a:cs typeface="Raleway"/>
              <a:sym typeface="Raleway"/>
            </a:endParaRPr>
          </a:p>
        </p:txBody>
      </p:sp>
      <p:cxnSp>
        <p:nvCxnSpPr>
          <p:cNvPr id="148" name="Google Shape;148;p19"/>
          <p:cNvCxnSpPr/>
          <p:nvPr/>
        </p:nvCxnSpPr>
        <p:spPr>
          <a:xfrm rot="10800000">
            <a:off x="4771000" y="1439375"/>
            <a:ext cx="0" cy="954600"/>
          </a:xfrm>
          <a:prstGeom prst="straightConnector1">
            <a:avLst/>
          </a:prstGeom>
          <a:noFill/>
          <a:ln cap="flat" cmpd="sng" w="9525">
            <a:solidFill>
              <a:srgbClr val="000000"/>
            </a:solidFill>
            <a:prstDash val="solid"/>
            <a:round/>
            <a:headEnd len="med" w="med" type="none"/>
            <a:tailEnd len="med" w="med" type="oval"/>
          </a:ln>
        </p:spPr>
      </p:cxnSp>
      <p:cxnSp>
        <p:nvCxnSpPr>
          <p:cNvPr id="149" name="Google Shape;149;p19"/>
          <p:cNvCxnSpPr/>
          <p:nvPr/>
        </p:nvCxnSpPr>
        <p:spPr>
          <a:xfrm>
            <a:off x="6013822" y="3148112"/>
            <a:ext cx="900" cy="527400"/>
          </a:xfrm>
          <a:prstGeom prst="straightConnector1">
            <a:avLst/>
          </a:prstGeom>
          <a:noFill/>
          <a:ln cap="flat" cmpd="sng" w="9525">
            <a:solidFill>
              <a:srgbClr val="000000"/>
            </a:solidFill>
            <a:prstDash val="solid"/>
            <a:round/>
            <a:headEnd len="med" w="med" type="none"/>
            <a:tailEnd len="med" w="med" type="oval"/>
          </a:ln>
        </p:spPr>
      </p:cxnSp>
      <p:cxnSp>
        <p:nvCxnSpPr>
          <p:cNvPr id="150" name="Google Shape;150;p19"/>
          <p:cNvCxnSpPr/>
          <p:nvPr/>
        </p:nvCxnSpPr>
        <p:spPr>
          <a:xfrm rot="10800000">
            <a:off x="1718475" y="3113000"/>
            <a:ext cx="5700" cy="757200"/>
          </a:xfrm>
          <a:prstGeom prst="straightConnector1">
            <a:avLst/>
          </a:prstGeom>
          <a:noFill/>
          <a:ln cap="flat" cmpd="sng" w="9525">
            <a:solidFill>
              <a:srgbClr val="000000"/>
            </a:solidFill>
            <a:prstDash val="solid"/>
            <a:round/>
            <a:headEnd len="med" w="med" type="none"/>
            <a:tailEnd len="med" w="med" type="oval"/>
          </a:ln>
        </p:spPr>
      </p:cxnSp>
      <p:sp>
        <p:nvSpPr>
          <p:cNvPr id="151" name="Google Shape;151;p19"/>
          <p:cNvSpPr txBox="1"/>
          <p:nvPr/>
        </p:nvSpPr>
        <p:spPr>
          <a:xfrm>
            <a:off x="6199225" y="3207292"/>
            <a:ext cx="2353200" cy="63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Summer 2021</a:t>
            </a:r>
            <a:endParaRPr b="1" sz="1800">
              <a:solidFill>
                <a:schemeClr val="dk1"/>
              </a:solidFill>
              <a:latin typeface="Raleway"/>
              <a:ea typeface="Raleway"/>
              <a:cs typeface="Raleway"/>
              <a:sym typeface="Raleway"/>
            </a:endParaRPr>
          </a:p>
        </p:txBody>
      </p:sp>
      <p:sp>
        <p:nvSpPr>
          <p:cNvPr id="152" name="Google Shape;152;p19"/>
          <p:cNvSpPr txBox="1"/>
          <p:nvPr/>
        </p:nvSpPr>
        <p:spPr>
          <a:xfrm>
            <a:off x="5729575" y="3686725"/>
            <a:ext cx="3292500" cy="95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Participatory Data Analysis </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Approaches to Measuring Empowerment </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Accountability and Ethics</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Communication Strategies</a:t>
            </a:r>
            <a:endParaRPr sz="13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dk1"/>
                </a:solidFill>
                <a:latin typeface="Nunito"/>
                <a:ea typeface="Nunito"/>
                <a:cs typeface="Nunito"/>
                <a:sym typeface="Nunito"/>
              </a:rPr>
              <a:t>Case Studies </a:t>
            </a:r>
            <a:endParaRPr sz="600">
              <a:latin typeface="Average"/>
              <a:ea typeface="Average"/>
              <a:cs typeface="Average"/>
              <a:sym typeface="Average"/>
            </a:endParaRPr>
          </a:p>
        </p:txBody>
      </p:sp>
      <p:sp>
        <p:nvSpPr>
          <p:cNvPr id="153" name="Google Shape;153;p19"/>
          <p:cNvSpPr txBox="1"/>
          <p:nvPr/>
        </p:nvSpPr>
        <p:spPr>
          <a:xfrm>
            <a:off x="1611075" y="3846900"/>
            <a:ext cx="1408200" cy="13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ato"/>
                <a:ea typeface="Lato"/>
                <a:cs typeface="Lato"/>
                <a:sym typeface="Lato"/>
              </a:rPr>
              <a:t>Introduction to Participatory Action Research</a:t>
            </a:r>
            <a:endParaRPr>
              <a:solidFill>
                <a:schemeClr val="dk1"/>
              </a:solidFill>
              <a:latin typeface="Lato"/>
              <a:ea typeface="Lato"/>
              <a:cs typeface="Lato"/>
              <a:sym typeface="Lato"/>
            </a:endParaRPr>
          </a:p>
        </p:txBody>
      </p:sp>
      <p:sp>
        <p:nvSpPr>
          <p:cNvPr id="154" name="Google Shape;154;p19"/>
          <p:cNvSpPr txBox="1"/>
          <p:nvPr/>
        </p:nvSpPr>
        <p:spPr>
          <a:xfrm>
            <a:off x="1724475" y="3466350"/>
            <a:ext cx="1181400" cy="5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Raleway"/>
                <a:ea typeface="Raleway"/>
                <a:cs typeface="Raleway"/>
                <a:sym typeface="Raleway"/>
              </a:rPr>
              <a:t>Nov 2020</a:t>
            </a:r>
            <a:r>
              <a:rPr b="1" lang="en">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405450" y="298350"/>
            <a:ext cx="4339800" cy="8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A64D79"/>
                </a:highlight>
                <a:latin typeface="Raleway"/>
                <a:ea typeface="Raleway"/>
                <a:cs typeface="Raleway"/>
                <a:sym typeface="Raleway"/>
              </a:rPr>
              <a:t>What is </a:t>
            </a:r>
            <a:endParaRPr b="1">
              <a:highlight>
                <a:srgbClr val="A64D79"/>
              </a:highlight>
              <a:latin typeface="Raleway"/>
              <a:ea typeface="Raleway"/>
              <a:cs typeface="Raleway"/>
              <a:sym typeface="Raleway"/>
            </a:endParaRPr>
          </a:p>
          <a:p>
            <a:pPr indent="0" lvl="0" marL="0" rtl="0" algn="l">
              <a:spcBef>
                <a:spcPts val="0"/>
              </a:spcBef>
              <a:spcAft>
                <a:spcPts val="0"/>
              </a:spcAft>
              <a:buNone/>
            </a:pPr>
            <a:r>
              <a:rPr b="1" lang="en">
                <a:highlight>
                  <a:srgbClr val="A64D79"/>
                </a:highlight>
                <a:latin typeface="Raleway"/>
                <a:ea typeface="Raleway"/>
                <a:cs typeface="Raleway"/>
                <a:sym typeface="Raleway"/>
              </a:rPr>
              <a:t>Legal Empowerment?</a:t>
            </a:r>
            <a:endParaRPr b="1">
              <a:highlight>
                <a:srgbClr val="A64D79"/>
              </a:highlight>
              <a:latin typeface="Raleway"/>
              <a:ea typeface="Raleway"/>
              <a:cs typeface="Raleway"/>
              <a:sym typeface="Raleway"/>
            </a:endParaRPr>
          </a:p>
        </p:txBody>
      </p:sp>
      <p:sp>
        <p:nvSpPr>
          <p:cNvPr id="160" name="Google Shape;160;p20"/>
          <p:cNvSpPr txBox="1"/>
          <p:nvPr>
            <p:ph idx="1" type="body"/>
          </p:nvPr>
        </p:nvSpPr>
        <p:spPr>
          <a:xfrm>
            <a:off x="311700" y="2132375"/>
            <a:ext cx="8520600" cy="2554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FFFFFF"/>
                </a:solidFill>
                <a:latin typeface="Raleway"/>
                <a:ea typeface="Raleway"/>
                <a:cs typeface="Raleway"/>
                <a:sym typeface="Raleway"/>
              </a:rPr>
              <a:t>More than</a:t>
            </a:r>
            <a:r>
              <a:rPr b="1" lang="en" sz="1500" u="sng">
                <a:solidFill>
                  <a:srgbClr val="FFFFFF"/>
                </a:solidFill>
                <a:latin typeface="Raleway"/>
                <a:ea typeface="Raleway"/>
                <a:cs typeface="Raleway"/>
                <a:sym typeface="Raleway"/>
              </a:rPr>
              <a:t> 5 billion people</a:t>
            </a:r>
            <a:r>
              <a:rPr lang="en" sz="1500">
                <a:solidFill>
                  <a:srgbClr val="FFFFFF"/>
                </a:solidFill>
                <a:latin typeface="Raleway"/>
                <a:ea typeface="Raleway"/>
                <a:cs typeface="Raleway"/>
                <a:sym typeface="Raleway"/>
              </a:rPr>
              <a:t> live at the margins – pushed or kept out, often silenced, without access to meaningful justice. Denied healthcare, citizenship or fair pay, those unprotected by law have challenges that are real and relentless, yet they are often forced to navigate complicated legal systems without essential resources and education. </a:t>
            </a:r>
            <a:endParaRPr sz="1500">
              <a:solidFill>
                <a:srgbClr val="FFFFFF"/>
              </a:solidFill>
              <a:latin typeface="Raleway"/>
              <a:ea typeface="Raleway"/>
              <a:cs typeface="Raleway"/>
              <a:sym typeface="Raleway"/>
            </a:endParaRPr>
          </a:p>
          <a:p>
            <a:pPr indent="0" lvl="0" marL="0" rtl="0" algn="l">
              <a:lnSpc>
                <a:spcPct val="150000"/>
              </a:lnSpc>
              <a:spcBef>
                <a:spcPts val="0"/>
              </a:spcBef>
              <a:spcAft>
                <a:spcPts val="0"/>
              </a:spcAft>
              <a:buNone/>
            </a:pPr>
            <a:r>
              <a:t/>
            </a:r>
            <a:endParaRPr sz="1500">
              <a:solidFill>
                <a:srgbClr val="FFFFFF"/>
              </a:solidFill>
              <a:latin typeface="Raleway"/>
              <a:ea typeface="Raleway"/>
              <a:cs typeface="Raleway"/>
              <a:sym typeface="Raleway"/>
            </a:endParaRPr>
          </a:p>
          <a:p>
            <a:pPr indent="0" lvl="0" marL="0" rtl="0" algn="l">
              <a:lnSpc>
                <a:spcPct val="150000"/>
              </a:lnSpc>
              <a:spcBef>
                <a:spcPts val="0"/>
              </a:spcBef>
              <a:spcAft>
                <a:spcPts val="0"/>
              </a:spcAft>
              <a:buNone/>
            </a:pPr>
            <a:r>
              <a:rPr lang="en" sz="1500">
                <a:solidFill>
                  <a:srgbClr val="FFFFFF"/>
                </a:solidFill>
                <a:latin typeface="Raleway"/>
                <a:ea typeface="Raleway"/>
                <a:cs typeface="Raleway"/>
                <a:sym typeface="Raleway"/>
              </a:rPr>
              <a:t>Legal empowerment strives for a different world –  </a:t>
            </a:r>
            <a:r>
              <a:rPr b="1" lang="en" sz="1500" u="sng">
                <a:solidFill>
                  <a:srgbClr val="FFFFFF"/>
                </a:solidFill>
                <a:latin typeface="Raleway"/>
                <a:ea typeface="Raleway"/>
                <a:cs typeface="Raleway"/>
                <a:sym typeface="Raleway"/>
              </a:rPr>
              <a:t>a rights-based methodology</a:t>
            </a:r>
            <a:r>
              <a:rPr lang="en" sz="1500">
                <a:solidFill>
                  <a:srgbClr val="FFFFFF"/>
                </a:solidFill>
                <a:latin typeface="Raleway"/>
                <a:ea typeface="Raleway"/>
                <a:cs typeface="Raleway"/>
                <a:sym typeface="Raleway"/>
              </a:rPr>
              <a:t> that centers people in their own fight for justice and creates opportunities to </a:t>
            </a:r>
            <a:r>
              <a:rPr b="1" lang="en" sz="1500" u="sng">
                <a:solidFill>
                  <a:srgbClr val="FFFFFF"/>
                </a:solidFill>
                <a:latin typeface="Raleway"/>
                <a:ea typeface="Raleway"/>
                <a:cs typeface="Raleway"/>
                <a:sym typeface="Raleway"/>
              </a:rPr>
              <a:t>know, use, shape, and transform</a:t>
            </a:r>
            <a:r>
              <a:rPr lang="en" sz="1500" u="sng">
                <a:solidFill>
                  <a:srgbClr val="FFFFFF"/>
                </a:solidFill>
                <a:latin typeface="Raleway"/>
                <a:ea typeface="Raleway"/>
                <a:cs typeface="Raleway"/>
                <a:sym typeface="Raleway"/>
              </a:rPr>
              <a:t> </a:t>
            </a:r>
            <a:r>
              <a:rPr b="1" lang="en" sz="1500" u="sng">
                <a:solidFill>
                  <a:srgbClr val="FFFFFF"/>
                </a:solidFill>
                <a:latin typeface="Raleway"/>
                <a:ea typeface="Raleway"/>
                <a:cs typeface="Raleway"/>
                <a:sym typeface="Raleway"/>
              </a:rPr>
              <a:t>the laws and systems</a:t>
            </a:r>
            <a:r>
              <a:rPr lang="en" sz="1500">
                <a:solidFill>
                  <a:srgbClr val="FFFFFF"/>
                </a:solidFill>
                <a:latin typeface="Raleway"/>
                <a:ea typeface="Raleway"/>
                <a:cs typeface="Raleway"/>
                <a:sym typeface="Raleway"/>
              </a:rPr>
              <a:t> that impact their lives.  </a:t>
            </a:r>
            <a:endParaRPr sz="1500">
              <a:solidFill>
                <a:srgbClr val="FFFFFF"/>
              </a:solidFill>
              <a:latin typeface="Raleway"/>
              <a:ea typeface="Raleway"/>
              <a:cs typeface="Raleway"/>
              <a:sym typeface="Raleway"/>
            </a:endParaRPr>
          </a:p>
          <a:p>
            <a:pPr indent="0" lvl="0" marL="0" rtl="0" algn="l">
              <a:lnSpc>
                <a:spcPct val="150000"/>
              </a:lnSpc>
              <a:spcBef>
                <a:spcPts val="0"/>
              </a:spcBef>
              <a:spcAft>
                <a:spcPts val="0"/>
              </a:spcAft>
              <a:buNone/>
            </a:pPr>
            <a:r>
              <a:t/>
            </a:r>
            <a:endParaRPr sz="1500">
              <a:solidFill>
                <a:srgbClr val="FFFFFF"/>
              </a:solidFill>
              <a:latin typeface="Raleway"/>
              <a:ea typeface="Raleway"/>
              <a:cs typeface="Raleway"/>
              <a:sym typeface="Raleway"/>
            </a:endParaRPr>
          </a:p>
          <a:p>
            <a:pPr indent="0" lvl="0" marL="0" rtl="0" algn="l">
              <a:lnSpc>
                <a:spcPct val="150000"/>
              </a:lnSpc>
              <a:spcBef>
                <a:spcPts val="0"/>
              </a:spcBef>
              <a:spcAft>
                <a:spcPts val="0"/>
              </a:spcAft>
              <a:buNone/>
            </a:pPr>
            <a:r>
              <a:t/>
            </a:r>
            <a:endParaRPr baseline="30000" sz="22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aseline="30000" sz="22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aseline="30000" sz="2200">
              <a:solidFill>
                <a:schemeClr val="dk1"/>
              </a:solidFill>
            </a:endParaRPr>
          </a:p>
          <a:p>
            <a:pPr indent="0" lvl="0" marL="0" rtl="0" algn="l">
              <a:lnSpc>
                <a:spcPct val="150000"/>
              </a:lnSpc>
              <a:spcBef>
                <a:spcPts val="0"/>
              </a:spcBef>
              <a:spcAft>
                <a:spcPts val="0"/>
              </a:spcAft>
              <a:buNone/>
            </a:pPr>
            <a:r>
              <a:rPr baseline="30000" lang="en" sz="2200">
                <a:solidFill>
                  <a:schemeClr val="dk1"/>
                </a:solidFill>
              </a:rPr>
              <a:t>Community Paralegal Programs </a:t>
            </a:r>
            <a:endParaRPr baseline="30000" sz="2200">
              <a:solidFill>
                <a:schemeClr val="dk1"/>
              </a:solidFill>
            </a:endParaRPr>
          </a:p>
          <a:p>
            <a:pPr indent="0" lvl="0" marL="0" rtl="0" algn="l">
              <a:lnSpc>
                <a:spcPct val="150000"/>
              </a:lnSpc>
              <a:spcBef>
                <a:spcPts val="0"/>
              </a:spcBef>
              <a:spcAft>
                <a:spcPts val="0"/>
              </a:spcAft>
              <a:buNone/>
            </a:pPr>
            <a:r>
              <a:rPr baseline="30000" lang="en" sz="2200">
                <a:solidFill>
                  <a:schemeClr val="dk1"/>
                </a:solidFill>
              </a:rPr>
              <a:t>Alternate Dispute Resolution and Mediation</a:t>
            </a:r>
            <a:endParaRPr baseline="30000" sz="2200">
              <a:solidFill>
                <a:schemeClr val="dk1"/>
              </a:solidFill>
            </a:endParaRPr>
          </a:p>
          <a:p>
            <a:pPr indent="0" lvl="0" marL="0" rtl="0" algn="l">
              <a:lnSpc>
                <a:spcPct val="150000"/>
              </a:lnSpc>
              <a:spcBef>
                <a:spcPts val="0"/>
              </a:spcBef>
              <a:spcAft>
                <a:spcPts val="0"/>
              </a:spcAft>
              <a:buNone/>
            </a:pPr>
            <a:r>
              <a:rPr baseline="30000" lang="en" sz="2200">
                <a:solidFill>
                  <a:schemeClr val="dk1"/>
                </a:solidFill>
              </a:rPr>
              <a:t>Public Interest Actions </a:t>
            </a:r>
            <a:endParaRPr baseline="30000" sz="2200">
              <a:solidFill>
                <a:schemeClr val="dk1"/>
              </a:solidFill>
            </a:endParaRPr>
          </a:p>
          <a:p>
            <a:pPr indent="0" lvl="0" marL="0" rtl="0" algn="l">
              <a:lnSpc>
                <a:spcPct val="150000"/>
              </a:lnSpc>
              <a:spcBef>
                <a:spcPts val="0"/>
              </a:spcBef>
              <a:spcAft>
                <a:spcPts val="0"/>
              </a:spcAft>
              <a:buNone/>
            </a:pPr>
            <a:r>
              <a:t/>
            </a:r>
            <a:endParaRPr baseline="30000" sz="2200">
              <a:solidFill>
                <a:schemeClr val="dk1"/>
              </a:solidFill>
            </a:endParaRPr>
          </a:p>
          <a:p>
            <a:pPr indent="0" lvl="0" marL="0" rtl="0" algn="l">
              <a:lnSpc>
                <a:spcPct val="150000"/>
              </a:lnSpc>
              <a:spcBef>
                <a:spcPts val="0"/>
              </a:spcBef>
              <a:spcAft>
                <a:spcPts val="0"/>
              </a:spcAft>
              <a:buNone/>
            </a:pPr>
            <a:r>
              <a:rPr baseline="30000" lang="en" sz="2200">
                <a:solidFill>
                  <a:schemeClr val="dk1"/>
                </a:solidFill>
              </a:rPr>
              <a:t>KEY: Affected Communities are leading these efforts </a:t>
            </a:r>
            <a:endParaRPr baseline="30000" sz="2200">
              <a:solidFill>
                <a:schemeClr val="dk1"/>
              </a:solidFill>
            </a:endParaRPr>
          </a:p>
          <a:p>
            <a:pPr indent="0" lvl="0" marL="0" rtl="0" algn="l">
              <a:lnSpc>
                <a:spcPct val="150000"/>
              </a:lnSpc>
              <a:spcBef>
                <a:spcPts val="0"/>
              </a:spcBef>
              <a:spcAft>
                <a:spcPts val="0"/>
              </a:spcAft>
              <a:buNone/>
            </a:pPr>
            <a:r>
              <a:t/>
            </a:r>
            <a:endParaRPr baseline="30000" sz="2200">
              <a:solidFill>
                <a:schemeClr val="dk1"/>
              </a:solidFil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1600"/>
              </a:spcAft>
              <a:buNone/>
            </a:pPr>
            <a:r>
              <a:t/>
            </a:r>
            <a:endParaRPr>
              <a:solidFill>
                <a:srgbClr val="FFFFFF"/>
              </a:solidFill>
            </a:endParaRPr>
          </a:p>
        </p:txBody>
      </p:sp>
      <p:pic>
        <p:nvPicPr>
          <p:cNvPr id="161" name="Google Shape;161;p20"/>
          <p:cNvPicPr preferRelativeResize="0"/>
          <p:nvPr/>
        </p:nvPicPr>
        <p:blipFill>
          <a:blip r:embed="rId3">
            <a:alphaModFix/>
          </a:blip>
          <a:stretch>
            <a:fillRect/>
          </a:stretch>
        </p:blipFill>
        <p:spPr>
          <a:xfrm>
            <a:off x="5448125" y="379775"/>
            <a:ext cx="2444025" cy="164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p:nvPr/>
        </p:nvSpPr>
        <p:spPr>
          <a:xfrm>
            <a:off x="431925" y="706150"/>
            <a:ext cx="2683200" cy="23763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txBox="1"/>
          <p:nvPr/>
        </p:nvSpPr>
        <p:spPr>
          <a:xfrm>
            <a:off x="508125" y="706150"/>
            <a:ext cx="2530800" cy="242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Raleway"/>
                <a:ea typeface="Raleway"/>
                <a:cs typeface="Raleway"/>
                <a:sym typeface="Raleway"/>
              </a:rPr>
              <a:t>Insights from </a:t>
            </a:r>
            <a:r>
              <a:rPr lang="en" u="sng">
                <a:solidFill>
                  <a:schemeClr val="dk1"/>
                </a:solidFill>
                <a:latin typeface="Raleway"/>
                <a:ea typeface="Raleway"/>
                <a:cs typeface="Raleway"/>
                <a:sym typeface="Raleway"/>
              </a:rPr>
              <a:t>trade union and feminist movements </a:t>
            </a:r>
            <a:r>
              <a:rPr lang="en">
                <a:solidFill>
                  <a:schemeClr val="dk1"/>
                </a:solidFill>
                <a:latin typeface="Raleway"/>
                <a:ea typeface="Raleway"/>
                <a:cs typeface="Raleway"/>
                <a:sym typeface="Raleway"/>
              </a:rPr>
              <a:t>which saw the “emancipatory power of popular education and therefore embedded rights awareness with self–reflection and collective action”  </a:t>
            </a:r>
            <a:endParaRPr>
              <a:solidFill>
                <a:srgbClr val="FFFFFF"/>
              </a:solidFill>
              <a:latin typeface="Lato"/>
              <a:ea typeface="Lato"/>
              <a:cs typeface="Lato"/>
              <a:sym typeface="Lato"/>
            </a:endParaRPr>
          </a:p>
        </p:txBody>
      </p:sp>
      <p:sp>
        <p:nvSpPr>
          <p:cNvPr id="168" name="Google Shape;168;p21"/>
          <p:cNvSpPr txBox="1"/>
          <p:nvPr/>
        </p:nvSpPr>
        <p:spPr>
          <a:xfrm>
            <a:off x="3275767" y="1337725"/>
            <a:ext cx="3495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01AFD1"/>
              </a:solidFill>
              <a:latin typeface="Lato"/>
              <a:ea typeface="Lato"/>
              <a:cs typeface="Lato"/>
              <a:sym typeface="Lato"/>
            </a:endParaRPr>
          </a:p>
        </p:txBody>
      </p:sp>
      <p:sp>
        <p:nvSpPr>
          <p:cNvPr id="169" name="Google Shape;169;p21"/>
          <p:cNvSpPr txBox="1"/>
          <p:nvPr/>
        </p:nvSpPr>
        <p:spPr>
          <a:xfrm>
            <a:off x="-75575" y="101425"/>
            <a:ext cx="8906400" cy="959100"/>
          </a:xfrm>
          <a:prstGeom prst="rect">
            <a:avLst/>
          </a:prstGeom>
          <a:noFill/>
          <a:ln>
            <a:noFill/>
          </a:ln>
        </p:spPr>
        <p:txBody>
          <a:bodyPr anchorCtr="0" anchor="t" bIns="91425" lIns="91425" spcFirstLastPara="1" rIns="91425" wrap="square" tIns="91425">
            <a:noAutofit/>
          </a:bodyPr>
          <a:lstStyle/>
          <a:p>
            <a:pPr indent="457200" lvl="0" marL="914400" rtl="0" algn="l">
              <a:spcBef>
                <a:spcPts val="0"/>
              </a:spcBef>
              <a:spcAft>
                <a:spcPts val="0"/>
              </a:spcAft>
              <a:buNone/>
            </a:pPr>
            <a:r>
              <a:rPr b="1" lang="en" sz="3000">
                <a:solidFill>
                  <a:schemeClr val="dk1"/>
                </a:solidFill>
                <a:highlight>
                  <a:srgbClr val="A64D79"/>
                </a:highlight>
                <a:latin typeface="Raleway"/>
                <a:ea typeface="Raleway"/>
                <a:cs typeface="Raleway"/>
                <a:sym typeface="Raleway"/>
              </a:rPr>
              <a:t>Legal Empowerment History </a:t>
            </a:r>
            <a:endParaRPr b="1" sz="3000">
              <a:solidFill>
                <a:schemeClr val="dk1"/>
              </a:solidFill>
              <a:highlight>
                <a:srgbClr val="A64D79"/>
              </a:highlight>
              <a:latin typeface="Raleway"/>
              <a:ea typeface="Raleway"/>
              <a:cs typeface="Raleway"/>
              <a:sym typeface="Raleway"/>
            </a:endParaRPr>
          </a:p>
        </p:txBody>
      </p:sp>
      <p:sp>
        <p:nvSpPr>
          <p:cNvPr id="170" name="Google Shape;170;p21"/>
          <p:cNvSpPr/>
          <p:nvPr/>
        </p:nvSpPr>
        <p:spPr>
          <a:xfrm>
            <a:off x="5756725" y="709000"/>
            <a:ext cx="3037500" cy="23763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Raleway"/>
                <a:ea typeface="Raleway"/>
                <a:cs typeface="Raleway"/>
                <a:sym typeface="Raleway"/>
              </a:rPr>
              <a:t>Emerged as principal strategy to </a:t>
            </a:r>
            <a:r>
              <a:rPr lang="en" u="sng">
                <a:solidFill>
                  <a:schemeClr val="dk1"/>
                </a:solidFill>
                <a:latin typeface="Raleway"/>
                <a:ea typeface="Raleway"/>
                <a:cs typeface="Raleway"/>
                <a:sym typeface="Raleway"/>
              </a:rPr>
              <a:t>increase access to justice </a:t>
            </a:r>
            <a:r>
              <a:rPr lang="en">
                <a:solidFill>
                  <a:schemeClr val="dk1"/>
                </a:solidFill>
                <a:latin typeface="Raleway"/>
                <a:ea typeface="Raleway"/>
                <a:cs typeface="Raleway"/>
                <a:sym typeface="Raleway"/>
              </a:rPr>
              <a:t>and achieve sustainable development with the 2008 United Nations Commission on Legal Empowerment of the Poor. Commission’s report anchored legal empowerment in human rights.  SDG 16 rooted in “access to justice for all” </a:t>
            </a:r>
            <a:endParaRPr>
              <a:solidFill>
                <a:schemeClr val="dk1"/>
              </a:solidFill>
              <a:latin typeface="Raleway"/>
              <a:ea typeface="Raleway"/>
              <a:cs typeface="Raleway"/>
              <a:sym typeface="Raleway"/>
            </a:endParaRPr>
          </a:p>
          <a:p>
            <a:pPr indent="0" lvl="0" marL="0" rtl="0" algn="l">
              <a:spcBef>
                <a:spcPts val="0"/>
              </a:spcBef>
              <a:spcAft>
                <a:spcPts val="0"/>
              </a:spcAft>
              <a:buNone/>
            </a:pPr>
            <a:r>
              <a:t/>
            </a:r>
            <a:endParaRPr/>
          </a:p>
        </p:txBody>
      </p:sp>
      <p:sp>
        <p:nvSpPr>
          <p:cNvPr id="171" name="Google Shape;171;p21"/>
          <p:cNvSpPr/>
          <p:nvPr/>
        </p:nvSpPr>
        <p:spPr>
          <a:xfrm>
            <a:off x="3132413" y="706150"/>
            <a:ext cx="2607000" cy="23763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Raleway"/>
                <a:ea typeface="Raleway"/>
                <a:cs typeface="Raleway"/>
                <a:sym typeface="Raleway"/>
              </a:rPr>
              <a:t>Roots  in </a:t>
            </a:r>
            <a:r>
              <a:rPr lang="en" u="sng">
                <a:solidFill>
                  <a:schemeClr val="dk1"/>
                </a:solidFill>
                <a:latin typeface="Raleway"/>
                <a:ea typeface="Raleway"/>
                <a:cs typeface="Raleway"/>
                <a:sym typeface="Raleway"/>
              </a:rPr>
              <a:t>anti-apartheid movements</a:t>
            </a:r>
            <a:r>
              <a:rPr lang="en">
                <a:solidFill>
                  <a:schemeClr val="dk1"/>
                </a:solidFill>
                <a:latin typeface="Raleway"/>
                <a:ea typeface="Raleway"/>
                <a:cs typeface="Raleway"/>
                <a:sym typeface="Raleway"/>
              </a:rPr>
              <a:t>, where women community paralegals partnered with lawyers, NGOs, and churches to document violations, provide legal assistance, and bear witness to injustice </a:t>
            </a:r>
            <a:endParaRPr/>
          </a:p>
        </p:txBody>
      </p:sp>
      <p:sp>
        <p:nvSpPr>
          <p:cNvPr id="172" name="Google Shape;172;p21"/>
          <p:cNvSpPr txBox="1"/>
          <p:nvPr/>
        </p:nvSpPr>
        <p:spPr>
          <a:xfrm>
            <a:off x="508125" y="4418700"/>
            <a:ext cx="8520600" cy="2087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chemeClr val="dk1"/>
                </a:solidFill>
                <a:highlight>
                  <a:srgbClr val="A64D79"/>
                </a:highlight>
                <a:latin typeface="Nunito"/>
                <a:ea typeface="Nunito"/>
                <a:cs typeface="Nunito"/>
                <a:sym typeface="Nunito"/>
              </a:rPr>
              <a:t> TODAY:  </a:t>
            </a:r>
            <a:r>
              <a:rPr lang="en" sz="1500">
                <a:solidFill>
                  <a:schemeClr val="dk1"/>
                </a:solidFill>
                <a:highlight>
                  <a:srgbClr val="A64D79"/>
                </a:highlight>
                <a:latin typeface="Nunito"/>
                <a:ea typeface="Nunito"/>
                <a:cs typeface="Nunito"/>
                <a:sym typeface="Nunito"/>
              </a:rPr>
              <a:t>	</a:t>
            </a:r>
            <a:r>
              <a:rPr lang="en" sz="1500">
                <a:solidFill>
                  <a:schemeClr val="dk1"/>
                </a:solidFill>
                <a:latin typeface="Nunito"/>
                <a:ea typeface="Nunito"/>
                <a:cs typeface="Nunito"/>
                <a:sym typeface="Nunito"/>
              </a:rPr>
              <a:t>2300+ organizations in 190 countries are part of the Legal Empowerment Network convened by Namati. </a:t>
            </a:r>
            <a:endParaRPr sz="1300"/>
          </a:p>
        </p:txBody>
      </p:sp>
      <p:pic>
        <p:nvPicPr>
          <p:cNvPr id="173" name="Google Shape;173;p21"/>
          <p:cNvPicPr preferRelativeResize="0"/>
          <p:nvPr/>
        </p:nvPicPr>
        <p:blipFill>
          <a:blip r:embed="rId3">
            <a:alphaModFix/>
          </a:blip>
          <a:stretch>
            <a:fillRect/>
          </a:stretch>
        </p:blipFill>
        <p:spPr>
          <a:xfrm>
            <a:off x="3858825" y="3085299"/>
            <a:ext cx="1037600" cy="1238950"/>
          </a:xfrm>
          <a:prstGeom prst="rect">
            <a:avLst/>
          </a:prstGeom>
          <a:noFill/>
          <a:ln>
            <a:noFill/>
          </a:ln>
        </p:spPr>
      </p:pic>
      <p:pic>
        <p:nvPicPr>
          <p:cNvPr id="174" name="Google Shape;174;p21"/>
          <p:cNvPicPr preferRelativeResize="0"/>
          <p:nvPr/>
        </p:nvPicPr>
        <p:blipFill>
          <a:blip r:embed="rId4">
            <a:alphaModFix/>
          </a:blip>
          <a:stretch>
            <a:fillRect/>
          </a:stretch>
        </p:blipFill>
        <p:spPr>
          <a:xfrm>
            <a:off x="6367900" y="3082450"/>
            <a:ext cx="1226866" cy="1145075"/>
          </a:xfrm>
          <a:prstGeom prst="rect">
            <a:avLst/>
          </a:prstGeom>
          <a:noFill/>
          <a:ln>
            <a:noFill/>
          </a:ln>
        </p:spPr>
      </p:pic>
      <p:pic>
        <p:nvPicPr>
          <p:cNvPr id="175" name="Google Shape;175;p21"/>
          <p:cNvPicPr preferRelativeResize="0"/>
          <p:nvPr/>
        </p:nvPicPr>
        <p:blipFill>
          <a:blip r:embed="rId5">
            <a:alphaModFix/>
          </a:blip>
          <a:stretch>
            <a:fillRect/>
          </a:stretch>
        </p:blipFill>
        <p:spPr>
          <a:xfrm>
            <a:off x="508125" y="3130450"/>
            <a:ext cx="2530800" cy="12402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