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Playfair Display"/>
      <p:regular r:id="rId26"/>
      <p:bold r:id="rId27"/>
      <p:italic r:id="rId28"/>
      <p:boldItalic r:id="rId29"/>
    </p:embeddedFont>
    <p:embeddedFont>
      <p:font typeface="Garamond"/>
      <p:regular r:id="rId30"/>
      <p:bold r:id="rId31"/>
      <p:italic r:id="rId32"/>
      <p:boldItalic r:id="rId33"/>
    </p:embeddedFont>
    <p:embeddedFont>
      <p:font typeface="Montserrat"/>
      <p:regular r:id="rId34"/>
      <p:bold r:id="rId35"/>
      <p:italic r:id="rId36"/>
      <p:boldItalic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font" Target="fonts/Roboto-boldItalic.fntdata"/><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6.xml"/><Relationship Id="rId33" Type="http://schemas.openxmlformats.org/officeDocument/2006/relationships/font" Target="fonts/Garamond-boldItalic.fntdata"/><Relationship Id="rId10" Type="http://schemas.openxmlformats.org/officeDocument/2006/relationships/slide" Target="slides/slide5.xml"/><Relationship Id="rId32" Type="http://schemas.openxmlformats.org/officeDocument/2006/relationships/font" Target="fonts/Garamond-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Oswald-bold.fntdata"/><Relationship Id="rId16" Type="http://schemas.openxmlformats.org/officeDocument/2006/relationships/slide" Target="slides/slide11.xml"/><Relationship Id="rId38" Type="http://schemas.openxmlformats.org/officeDocument/2006/relationships/font" Target="fonts/Oswa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181bcdf5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181bcdf5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181bcdf5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181bcdf5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181bcdf5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181bcdf5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181bcdf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181bcdf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181bcdf5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181bcdf5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181bcdf5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181bcdf5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181bcdf5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181bcdf5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17934467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17934467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17934467c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217934467c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17934467c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17934467c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181bcdf5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181bcdf5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181bcdf5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181bcdf5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181bcdf5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181bcdf5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181bcdf5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181bcdf5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181bcdf5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181bcdf5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283900" y="872775"/>
            <a:ext cx="8606700" cy="229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600"/>
              <a:t>Addressing barriers in maternal health through Participatory Approaches:</a:t>
            </a:r>
            <a:endParaRPr sz="3600"/>
          </a:p>
          <a:p>
            <a:pPr indent="0" lvl="0" marL="0" rtl="0" algn="l">
              <a:spcBef>
                <a:spcPts val="0"/>
              </a:spcBef>
              <a:spcAft>
                <a:spcPts val="0"/>
              </a:spcAft>
              <a:buSzPts val="990"/>
              <a:buNone/>
            </a:pPr>
            <a:r>
              <a:rPr lang="en" sz="3600"/>
              <a:t>Implications for Accountability</a:t>
            </a:r>
            <a:endParaRPr sz="36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Aakanksha Badkur</a:t>
            </a:r>
            <a:endParaRPr/>
          </a:p>
        </p:txBody>
      </p:sp>
      <p:pic>
        <p:nvPicPr>
          <p:cNvPr id="60" name="Google Shape;60;p13"/>
          <p:cNvPicPr preferRelativeResize="0"/>
          <p:nvPr/>
        </p:nvPicPr>
        <p:blipFill>
          <a:blip r:embed="rId3">
            <a:alphaModFix/>
          </a:blip>
          <a:stretch>
            <a:fillRect/>
          </a:stretch>
        </p:blipFill>
        <p:spPr>
          <a:xfrm>
            <a:off x="5905994" y="4012075"/>
            <a:ext cx="2406305" cy="95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1525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Enabling Factors (as </a:t>
            </a:r>
            <a:r>
              <a:rPr lang="en"/>
              <a:t>perceived</a:t>
            </a:r>
            <a:r>
              <a:rPr lang="en"/>
              <a:t> by the Intervenor)</a:t>
            </a:r>
            <a:endParaRPr/>
          </a:p>
        </p:txBody>
      </p:sp>
      <p:sp>
        <p:nvSpPr>
          <p:cNvPr id="134" name="Google Shape;134;p22"/>
          <p:cNvSpPr txBox="1"/>
          <p:nvPr>
            <p:ph idx="1" type="body"/>
          </p:nvPr>
        </p:nvSpPr>
        <p:spPr>
          <a:xfrm>
            <a:off x="311700" y="670350"/>
            <a:ext cx="8520600" cy="38985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Clr>
                <a:schemeClr val="dk2"/>
              </a:buClr>
              <a:buSzPts val="1100"/>
              <a:buFont typeface="Arial"/>
              <a:buNone/>
            </a:pPr>
            <a:r>
              <a:rPr lang="en"/>
              <a:t>All 4 women were </a:t>
            </a:r>
            <a:r>
              <a:rPr b="1" lang="en"/>
              <a:t>literate</a:t>
            </a:r>
            <a:r>
              <a:rPr lang="en"/>
              <a:t>, and were able to read and understand the scheme documents shared with them initially.</a:t>
            </a:r>
            <a:endParaRPr/>
          </a:p>
          <a:p>
            <a:pPr indent="0" lvl="0" marL="0" rtl="0" algn="just">
              <a:spcBef>
                <a:spcPts val="1200"/>
              </a:spcBef>
              <a:spcAft>
                <a:spcPts val="0"/>
              </a:spcAft>
              <a:buClr>
                <a:schemeClr val="dk2"/>
              </a:buClr>
              <a:buSzPts val="1100"/>
              <a:buFont typeface="Arial"/>
              <a:buNone/>
            </a:pPr>
            <a:r>
              <a:rPr lang="en"/>
              <a:t>The women were in possession of their </a:t>
            </a:r>
            <a:r>
              <a:rPr b="1" lang="en"/>
              <a:t>medical records and documentation</a:t>
            </a:r>
            <a:r>
              <a:rPr lang="en"/>
              <a:t> from various ANC visits to healthcare facilities, either in part or whole, which helped establish the timeline for the rights violations experienced by them.</a:t>
            </a:r>
            <a:endParaRPr/>
          </a:p>
          <a:p>
            <a:pPr indent="0" lvl="0" marL="0" rtl="0" algn="just">
              <a:spcBef>
                <a:spcPts val="1200"/>
              </a:spcBef>
              <a:spcAft>
                <a:spcPts val="0"/>
              </a:spcAft>
              <a:buClr>
                <a:schemeClr val="dk2"/>
              </a:buClr>
              <a:buSzPts val="1100"/>
              <a:buFont typeface="Arial"/>
              <a:buNone/>
            </a:pPr>
            <a:r>
              <a:rPr lang="en"/>
              <a:t>All four women were in different stages of their first pregnancy, and </a:t>
            </a:r>
            <a:r>
              <a:rPr b="1" lang="en"/>
              <a:t>wished to deliver at government hospitals</a:t>
            </a:r>
            <a:r>
              <a:rPr lang="en"/>
              <a:t> during the pandemic. </a:t>
            </a:r>
            <a:endParaRPr/>
          </a:p>
          <a:p>
            <a:pPr indent="0" lvl="0" marL="0" rtl="0" algn="just">
              <a:spcBef>
                <a:spcPts val="1200"/>
              </a:spcBef>
              <a:spcAft>
                <a:spcPts val="1200"/>
              </a:spcAft>
              <a:buNone/>
            </a:pPr>
            <a:r>
              <a:rPr lang="en"/>
              <a:t>The four women received </a:t>
            </a:r>
            <a:r>
              <a:rPr b="1" lang="en"/>
              <a:t>support from their family members</a:t>
            </a:r>
            <a:r>
              <a:rPr lang="en"/>
              <a:t> and spouses to pursue the litigation, and were of the view that apart from their individual cases, pregnant and lactating women needed to receive free of cost and quality services, especially during the ongoing pandemic.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Ways in which participatory approaches were integrated </a:t>
            </a:r>
            <a:endParaRPr/>
          </a:p>
        </p:txBody>
      </p:sp>
      <p:sp>
        <p:nvSpPr>
          <p:cNvPr id="140" name="Google Shape;140;p23"/>
          <p:cNvSpPr txBox="1"/>
          <p:nvPr>
            <p:ph idx="1" type="body"/>
          </p:nvPr>
        </p:nvSpPr>
        <p:spPr>
          <a:xfrm>
            <a:off x="311700" y="1221875"/>
            <a:ext cx="8520600" cy="3334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2"/>
              </a:buClr>
              <a:buSzPct val="122222"/>
              <a:buFont typeface="Arial"/>
              <a:buNone/>
            </a:pPr>
            <a:r>
              <a:t/>
            </a:r>
            <a:endParaRPr b="1" i="1" sz="900">
              <a:latin typeface="Arial"/>
              <a:ea typeface="Arial"/>
              <a:cs typeface="Arial"/>
              <a:sym typeface="Arial"/>
            </a:endParaRPr>
          </a:p>
          <a:p>
            <a:pPr indent="0" lvl="0" marL="0" rtl="0" algn="ctr">
              <a:spcBef>
                <a:spcPts val="1200"/>
              </a:spcBef>
              <a:spcAft>
                <a:spcPts val="0"/>
              </a:spcAft>
              <a:buNone/>
            </a:pPr>
            <a:r>
              <a:rPr b="1" lang="en" sz="2600"/>
              <a:t>Return and reflect approach</a:t>
            </a:r>
            <a:endParaRPr b="1" sz="2600"/>
          </a:p>
          <a:p>
            <a:pPr indent="0" lvl="0" marL="457200" rtl="0" algn="ctr">
              <a:spcBef>
                <a:spcPts val="1200"/>
              </a:spcBef>
              <a:spcAft>
                <a:spcPts val="0"/>
              </a:spcAft>
              <a:buNone/>
            </a:pPr>
            <a:r>
              <a:t/>
            </a:r>
            <a:endParaRPr b="1" sz="2600"/>
          </a:p>
          <a:p>
            <a:pPr indent="0" lvl="0" marL="0" rtl="0" algn="ctr">
              <a:lnSpc>
                <a:spcPct val="100000"/>
              </a:lnSpc>
              <a:spcBef>
                <a:spcPts val="1200"/>
              </a:spcBef>
              <a:spcAft>
                <a:spcPts val="0"/>
              </a:spcAft>
              <a:buNone/>
            </a:pPr>
            <a:r>
              <a:rPr b="1" lang="en" sz="2600"/>
              <a:t>Act of questioning systems </a:t>
            </a:r>
            <a:endParaRPr b="1" sz="2600"/>
          </a:p>
          <a:p>
            <a:pPr indent="0" lvl="0" marL="0" rtl="0" algn="ctr">
              <a:lnSpc>
                <a:spcPct val="100000"/>
              </a:lnSpc>
              <a:spcBef>
                <a:spcPts val="1200"/>
              </a:spcBef>
              <a:spcAft>
                <a:spcPts val="0"/>
              </a:spcAft>
              <a:buNone/>
            </a:pPr>
            <a:r>
              <a:rPr b="1" lang="en" sz="2600"/>
              <a:t>and </a:t>
            </a:r>
            <a:endParaRPr b="1" sz="2600"/>
          </a:p>
          <a:p>
            <a:pPr indent="0" lvl="0" marL="0" rtl="0" algn="ctr">
              <a:lnSpc>
                <a:spcPct val="100000"/>
              </a:lnSpc>
              <a:spcBef>
                <a:spcPts val="1200"/>
              </a:spcBef>
              <a:spcAft>
                <a:spcPts val="0"/>
              </a:spcAft>
              <a:buNone/>
            </a:pPr>
            <a:r>
              <a:rPr b="1" lang="en" sz="2600"/>
              <a:t>what needs they serve</a:t>
            </a:r>
            <a:endParaRPr b="1" sz="2600"/>
          </a:p>
          <a:p>
            <a:pPr indent="0" lvl="0" marL="0" rtl="0" algn="ctr">
              <a:spcBef>
                <a:spcPts val="1200"/>
              </a:spcBef>
              <a:spcAft>
                <a:spcPts val="1200"/>
              </a:spcAft>
              <a:buNone/>
            </a:pPr>
            <a:r>
              <a:t/>
            </a: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91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PAR guided the process </a:t>
            </a:r>
            <a:endParaRPr/>
          </a:p>
        </p:txBody>
      </p:sp>
      <p:sp>
        <p:nvSpPr>
          <p:cNvPr id="146" name="Google Shape;146;p24"/>
          <p:cNvSpPr txBox="1"/>
          <p:nvPr>
            <p:ph idx="1" type="body"/>
          </p:nvPr>
        </p:nvSpPr>
        <p:spPr>
          <a:xfrm>
            <a:off x="311700" y="664250"/>
            <a:ext cx="8520600" cy="447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2"/>
              </a:buClr>
              <a:buSzPts val="1100"/>
              <a:buFont typeface="Arial"/>
              <a:buNone/>
            </a:pPr>
            <a:r>
              <a:t/>
            </a:r>
            <a:endParaRPr sz="900">
              <a:latin typeface="Arial"/>
              <a:ea typeface="Arial"/>
              <a:cs typeface="Arial"/>
              <a:sym typeface="Arial"/>
            </a:endParaRPr>
          </a:p>
          <a:p>
            <a:pPr indent="0" lvl="0" marL="0" rtl="0" algn="ctr">
              <a:spcBef>
                <a:spcPts val="0"/>
              </a:spcBef>
              <a:spcAft>
                <a:spcPts val="0"/>
              </a:spcAft>
              <a:buClr>
                <a:schemeClr val="dk2"/>
              </a:buClr>
              <a:buSzPts val="1100"/>
              <a:buFont typeface="Arial"/>
              <a:buNone/>
            </a:pPr>
            <a:r>
              <a:rPr b="1" lang="en" sz="2000"/>
              <a:t>Tensions encountered and emerging conflicts </a:t>
            </a:r>
            <a:endParaRPr b="1" sz="2000"/>
          </a:p>
          <a:p>
            <a:pPr indent="0" lvl="0" marL="0" rtl="0" algn="l">
              <a:spcBef>
                <a:spcPts val="0"/>
              </a:spcBef>
              <a:spcAft>
                <a:spcPts val="0"/>
              </a:spcAft>
              <a:buClr>
                <a:schemeClr val="dk2"/>
              </a:buClr>
              <a:buSzPts val="1100"/>
              <a:buFont typeface="Arial"/>
              <a:buNone/>
            </a:pPr>
            <a:r>
              <a:t/>
            </a:r>
            <a:endParaRPr b="1" sz="2000"/>
          </a:p>
          <a:p>
            <a:pPr indent="-355600" lvl="0" marL="457200" rtl="0" algn="l">
              <a:spcBef>
                <a:spcPts val="1200"/>
              </a:spcBef>
              <a:spcAft>
                <a:spcPts val="0"/>
              </a:spcAft>
              <a:buSzPts val="2000"/>
              <a:buFont typeface="Playfair Display"/>
              <a:buChar char="●"/>
            </a:pPr>
            <a:r>
              <a:rPr b="1" lang="en" sz="2000"/>
              <a:t>Between women and the facilitator</a:t>
            </a:r>
            <a:endParaRPr b="1" sz="2000"/>
          </a:p>
          <a:p>
            <a:pPr indent="0" lvl="0" marL="0" rtl="0" algn="l">
              <a:spcBef>
                <a:spcPts val="1200"/>
              </a:spcBef>
              <a:spcAft>
                <a:spcPts val="0"/>
              </a:spcAft>
              <a:buNone/>
            </a:pPr>
            <a:r>
              <a:t/>
            </a:r>
            <a:endParaRPr b="1" sz="2000"/>
          </a:p>
          <a:p>
            <a:pPr indent="-355600" lvl="0" marL="457200" rtl="0" algn="l">
              <a:spcBef>
                <a:spcPts val="1200"/>
              </a:spcBef>
              <a:spcAft>
                <a:spcPts val="0"/>
              </a:spcAft>
              <a:buSzPts val="2000"/>
              <a:buFont typeface="Playfair Display"/>
              <a:buChar char="●"/>
            </a:pPr>
            <a:r>
              <a:rPr b="1" lang="en" sz="2000"/>
              <a:t>Between women and family members</a:t>
            </a:r>
            <a:endParaRPr b="1" sz="2000"/>
          </a:p>
          <a:p>
            <a:pPr indent="0" lvl="0" marL="0" rtl="0" algn="l">
              <a:spcBef>
                <a:spcPts val="1200"/>
              </a:spcBef>
              <a:spcAft>
                <a:spcPts val="0"/>
              </a:spcAft>
              <a:buNone/>
            </a:pPr>
            <a:r>
              <a:t/>
            </a:r>
            <a:endParaRPr b="1" sz="2000"/>
          </a:p>
          <a:p>
            <a:pPr indent="-355600" lvl="0" marL="457200" rtl="0" algn="l">
              <a:spcBef>
                <a:spcPts val="1200"/>
              </a:spcBef>
              <a:spcAft>
                <a:spcPts val="0"/>
              </a:spcAft>
              <a:buSzPts val="2000"/>
              <a:buFont typeface="Playfair Display"/>
              <a:buChar char="●"/>
            </a:pPr>
            <a:r>
              <a:rPr b="1" lang="en" sz="2000"/>
              <a:t>Between women and frontline workers</a:t>
            </a:r>
            <a:endParaRPr b="1" sz="2000"/>
          </a:p>
          <a:p>
            <a:pPr indent="0" lvl="0" marL="0" rtl="0" algn="l">
              <a:spcBef>
                <a:spcPts val="1200"/>
              </a:spcBef>
              <a:spcAft>
                <a:spcPts val="0"/>
              </a:spcAft>
              <a:buNone/>
            </a:pPr>
            <a:r>
              <a:t/>
            </a:r>
            <a:endParaRPr b="1" sz="2000"/>
          </a:p>
          <a:p>
            <a:pPr indent="-355600" lvl="0" marL="457200" rtl="0" algn="l">
              <a:spcBef>
                <a:spcPts val="1200"/>
              </a:spcBef>
              <a:spcAft>
                <a:spcPts val="0"/>
              </a:spcAft>
              <a:buSzPts val="2000"/>
              <a:buFont typeface="Playfair Display"/>
              <a:buChar char="●"/>
            </a:pPr>
            <a:r>
              <a:rPr b="1" lang="en" sz="2000"/>
              <a:t>Between women and the community</a:t>
            </a:r>
            <a:endParaRPr b="1" sz="2000"/>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questions emerged during the research and intervention</a:t>
            </a:r>
            <a:endParaRPr/>
          </a:p>
        </p:txBody>
      </p:sp>
      <p:sp>
        <p:nvSpPr>
          <p:cNvPr id="152" name="Google Shape;152;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 sz="2000"/>
              <a:t>Key questions which emerged were:</a:t>
            </a:r>
            <a:endParaRPr b="1" sz="2000"/>
          </a:p>
          <a:p>
            <a:pPr indent="0" lvl="0" marL="0" rtl="0" algn="ctr">
              <a:spcBef>
                <a:spcPts val="0"/>
              </a:spcBef>
              <a:spcAft>
                <a:spcPts val="0"/>
              </a:spcAft>
              <a:buClr>
                <a:schemeClr val="dk2"/>
              </a:buClr>
              <a:buSzPct val="55000"/>
              <a:buFont typeface="Arial"/>
              <a:buNone/>
            </a:pPr>
            <a:r>
              <a:rPr b="1" lang="en" sz="2000"/>
              <a:t> </a:t>
            </a:r>
            <a:endParaRPr b="1" sz="2000"/>
          </a:p>
          <a:p>
            <a:pPr indent="-336550" lvl="0" marL="457200" rtl="0" algn="l">
              <a:spcBef>
                <a:spcPts val="1200"/>
              </a:spcBef>
              <a:spcAft>
                <a:spcPts val="0"/>
              </a:spcAft>
              <a:buSzPct val="100000"/>
              <a:buFont typeface="Playfair Display"/>
              <a:buChar char="●"/>
            </a:pPr>
            <a:r>
              <a:rPr b="1" lang="en" sz="2000"/>
              <a:t>Concept of neutrality, harm, and the impetus to act</a:t>
            </a:r>
            <a:endParaRPr b="1" sz="2000"/>
          </a:p>
          <a:p>
            <a:pPr indent="0" lvl="0" marL="0" rtl="0" algn="l">
              <a:spcBef>
                <a:spcPts val="1200"/>
              </a:spcBef>
              <a:spcAft>
                <a:spcPts val="0"/>
              </a:spcAft>
              <a:buNone/>
            </a:pPr>
            <a:r>
              <a:t/>
            </a:r>
            <a:endParaRPr b="1" sz="2000"/>
          </a:p>
          <a:p>
            <a:pPr indent="-336550" lvl="0" marL="457200" rtl="0" algn="l">
              <a:spcBef>
                <a:spcPts val="1200"/>
              </a:spcBef>
              <a:spcAft>
                <a:spcPts val="0"/>
              </a:spcAft>
              <a:buSzPct val="100000"/>
              <a:buFont typeface="Playfair Display"/>
              <a:buChar char="●"/>
            </a:pPr>
            <a:r>
              <a:rPr b="1" lang="en" sz="2000"/>
              <a:t>Consultative versus paternalistic - creating space for experience and expression </a:t>
            </a:r>
            <a:endParaRPr b="1" sz="2000"/>
          </a:p>
          <a:p>
            <a:pPr indent="0" lvl="0" marL="0" rtl="0" algn="l">
              <a:spcBef>
                <a:spcPts val="1200"/>
              </a:spcBef>
              <a:spcAft>
                <a:spcPts val="0"/>
              </a:spcAft>
              <a:buNone/>
            </a:pPr>
            <a:r>
              <a:t/>
            </a:r>
            <a:endParaRPr b="1" sz="2000"/>
          </a:p>
          <a:p>
            <a:pPr indent="-336550" lvl="0" marL="457200" rtl="0" algn="l">
              <a:spcBef>
                <a:spcPts val="1200"/>
              </a:spcBef>
              <a:spcAft>
                <a:spcPts val="0"/>
              </a:spcAft>
              <a:buSzPct val="100000"/>
              <a:buFont typeface="Playfair Display"/>
              <a:buChar char="●"/>
            </a:pPr>
            <a:r>
              <a:rPr b="1" lang="en" sz="2000"/>
              <a:t>Adversarial versus Collaborative - identification of allies - Khakha</a:t>
            </a:r>
            <a:endParaRPr b="1" sz="2000"/>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6" name="Shape 156"/>
        <p:cNvGrpSpPr/>
        <p:nvPr/>
      </p:nvGrpSpPr>
      <p:grpSpPr>
        <a:xfrm>
          <a:off x="0" y="0"/>
          <a:ext cx="0" cy="0"/>
          <a:chOff x="0" y="0"/>
          <a:chExt cx="0" cy="0"/>
        </a:xfrm>
      </p:grpSpPr>
      <p:sp>
        <p:nvSpPr>
          <p:cNvPr id="157" name="Google Shape;157;p26"/>
          <p:cNvSpPr txBox="1"/>
          <p:nvPr>
            <p:ph type="title"/>
          </p:nvPr>
        </p:nvSpPr>
        <p:spPr>
          <a:xfrm>
            <a:off x="262925" y="1768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Inviting conversations with the community </a:t>
            </a:r>
            <a:endParaRPr/>
          </a:p>
        </p:txBody>
      </p:sp>
      <p:sp>
        <p:nvSpPr>
          <p:cNvPr id="158" name="Google Shape;158;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t/>
            </a:r>
            <a:endParaRPr b="1" i="1" sz="900">
              <a:latin typeface="Arial"/>
              <a:ea typeface="Arial"/>
              <a:cs typeface="Arial"/>
              <a:sym typeface="Arial"/>
            </a:endParaRPr>
          </a:p>
          <a:p>
            <a:pPr indent="0" lvl="0" marL="457200" rtl="0" algn="ctr">
              <a:spcBef>
                <a:spcPts val="1200"/>
              </a:spcBef>
              <a:spcAft>
                <a:spcPts val="0"/>
              </a:spcAft>
              <a:buNone/>
            </a:pPr>
            <a:r>
              <a:rPr b="1" lang="en" sz="2000"/>
              <a:t>How do you imagine accountability within these negotiations?</a:t>
            </a:r>
            <a:endParaRPr b="1" sz="2000"/>
          </a:p>
          <a:p>
            <a:pPr indent="0" lvl="0" marL="457200" rtl="0" algn="ctr">
              <a:spcBef>
                <a:spcPts val="1200"/>
              </a:spcBef>
              <a:spcAft>
                <a:spcPts val="0"/>
              </a:spcAft>
              <a:buNone/>
            </a:pPr>
            <a:r>
              <a:t/>
            </a:r>
            <a:endParaRPr b="1" sz="2000"/>
          </a:p>
          <a:p>
            <a:pPr indent="0" lvl="0" marL="0" rtl="0" algn="l">
              <a:spcBef>
                <a:spcPts val="1200"/>
              </a:spcBef>
              <a:spcAft>
                <a:spcPts val="0"/>
              </a:spcAft>
              <a:buNone/>
            </a:pPr>
            <a:r>
              <a:t/>
            </a:r>
            <a:endParaRPr b="1" sz="2000"/>
          </a:p>
          <a:p>
            <a:pPr indent="0" lvl="0" marL="0" rtl="0" algn="ctr">
              <a:spcBef>
                <a:spcPts val="1200"/>
              </a:spcBef>
              <a:spcAft>
                <a:spcPts val="0"/>
              </a:spcAft>
              <a:buNone/>
            </a:pPr>
            <a:r>
              <a:rPr b="1" lang="en" sz="2000"/>
              <a:t>Ways to champion community learning</a:t>
            </a:r>
            <a:endParaRPr b="1" sz="2000"/>
          </a:p>
          <a:p>
            <a:pPr indent="0" lvl="0" marL="0" rtl="0" algn="ctr">
              <a:spcBef>
                <a:spcPts val="1200"/>
              </a:spcBef>
              <a:spcAft>
                <a:spcPts val="0"/>
              </a:spcAft>
              <a:buClr>
                <a:schemeClr val="dk2"/>
              </a:buClr>
              <a:buSzPts val="1100"/>
              <a:buFont typeface="Arial"/>
              <a:buNone/>
            </a:pPr>
            <a:r>
              <a:t/>
            </a:r>
            <a:endParaRPr sz="2000"/>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2" name="Shape 162"/>
        <p:cNvGrpSpPr/>
        <p:nvPr/>
      </p:nvGrpSpPr>
      <p:grpSpPr>
        <a:xfrm>
          <a:off x="0" y="0"/>
          <a:ext cx="0" cy="0"/>
          <a:chOff x="0" y="0"/>
          <a:chExt cx="0" cy="0"/>
        </a:xfrm>
      </p:grpSpPr>
      <p:sp>
        <p:nvSpPr>
          <p:cNvPr id="163" name="Google Shape;163;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i="1" lang="en" sz="4300">
                <a:latin typeface="Garamond"/>
                <a:ea typeface="Garamond"/>
                <a:cs typeface="Garamond"/>
                <a:sym typeface="Garamond"/>
              </a:rPr>
              <a:t>By loving the question itself, we may one day stumble upon the answer.</a:t>
            </a:r>
            <a:endParaRPr b="1" i="1" sz="4300">
              <a:latin typeface="Garamond"/>
              <a:ea typeface="Garamond"/>
              <a:cs typeface="Garamond"/>
              <a:sym typeface="Garamond"/>
            </a:endParaRPr>
          </a:p>
          <a:p>
            <a:pPr indent="0" lvl="0" marL="0" rtl="0" algn="ctr">
              <a:spcBef>
                <a:spcPts val="0"/>
              </a:spcBef>
              <a:spcAft>
                <a:spcPts val="0"/>
              </a:spcAft>
              <a:buNone/>
            </a:pPr>
            <a:r>
              <a:t/>
            </a:r>
            <a:endParaRPr b="1" i="1" sz="4300">
              <a:latin typeface="Garamond"/>
              <a:ea typeface="Garamond"/>
              <a:cs typeface="Garamond"/>
              <a:sym typeface="Garamond"/>
            </a:endParaRPr>
          </a:p>
          <a:p>
            <a:pPr indent="-425450" lvl="0" marL="457200" rtl="0" algn="ctr">
              <a:spcBef>
                <a:spcPts val="0"/>
              </a:spcBef>
              <a:spcAft>
                <a:spcPts val="0"/>
              </a:spcAft>
              <a:buSzPts val="3100"/>
              <a:buFont typeface="Garamond"/>
              <a:buChar char="-"/>
            </a:pPr>
            <a:r>
              <a:rPr b="1" i="1" lang="en" sz="3100">
                <a:latin typeface="Garamond"/>
                <a:ea typeface="Garamond"/>
                <a:cs typeface="Garamond"/>
                <a:sym typeface="Garamond"/>
              </a:rPr>
              <a:t>Unknown</a:t>
            </a:r>
            <a:endParaRPr b="1" i="1" sz="3100">
              <a:latin typeface="Garamond"/>
              <a:ea typeface="Garamond"/>
              <a:cs typeface="Garamond"/>
              <a:sym typeface="Garamond"/>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490200" y="526350"/>
            <a:ext cx="81636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THANK YOU!</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2256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was this research necessary?</a:t>
            </a:r>
            <a:endParaRPr/>
          </a:p>
        </p:txBody>
      </p:sp>
      <p:sp>
        <p:nvSpPr>
          <p:cNvPr id="66" name="Google Shape;66;p14"/>
          <p:cNvSpPr txBox="1"/>
          <p:nvPr>
            <p:ph idx="1" type="body"/>
          </p:nvPr>
        </p:nvSpPr>
        <p:spPr>
          <a:xfrm>
            <a:off x="209475" y="865375"/>
            <a:ext cx="8622900" cy="4144200"/>
          </a:xfrm>
          <a:prstGeom prst="rect">
            <a:avLst/>
          </a:prstGeom>
        </p:spPr>
        <p:txBody>
          <a:bodyPr anchorCtr="0" anchor="t" bIns="91425" lIns="91425" spcFirstLastPara="1" rIns="91425" wrap="square" tIns="91425">
            <a:normAutofit lnSpcReduction="20000"/>
          </a:bodyPr>
          <a:lstStyle/>
          <a:p>
            <a:pPr indent="-323850" lvl="0" marL="457200" rtl="0" algn="just">
              <a:lnSpc>
                <a:spcPct val="200000"/>
              </a:lnSpc>
              <a:spcBef>
                <a:spcPts val="0"/>
              </a:spcBef>
              <a:spcAft>
                <a:spcPts val="0"/>
              </a:spcAft>
              <a:buSzPts val="1500"/>
              <a:buAutoNum type="arabicPeriod"/>
            </a:pPr>
            <a:r>
              <a:rPr b="1" lang="en" sz="1500"/>
              <a:t>Low utilization </a:t>
            </a:r>
            <a:r>
              <a:rPr lang="en" sz="1500"/>
              <a:t>of existing Maternal Health Services and </a:t>
            </a:r>
            <a:r>
              <a:rPr b="1" lang="en" sz="1500"/>
              <a:t>barriers in access</a:t>
            </a:r>
            <a:r>
              <a:rPr lang="en" sz="1500"/>
              <a:t> by women belonging to Low Income Households and marginalized communities</a:t>
            </a:r>
            <a:endParaRPr sz="1500"/>
          </a:p>
          <a:p>
            <a:pPr indent="-323850" lvl="0" marL="457200" rtl="0" algn="just">
              <a:lnSpc>
                <a:spcPct val="200000"/>
              </a:lnSpc>
              <a:spcBef>
                <a:spcPts val="0"/>
              </a:spcBef>
              <a:spcAft>
                <a:spcPts val="0"/>
              </a:spcAft>
              <a:buSzPts val="1500"/>
              <a:buAutoNum type="arabicPeriod"/>
            </a:pPr>
            <a:r>
              <a:rPr lang="en" sz="1500"/>
              <a:t>Evidence of </a:t>
            </a:r>
            <a:r>
              <a:rPr b="1" lang="en" sz="1500"/>
              <a:t>poor quality of care</a:t>
            </a:r>
            <a:r>
              <a:rPr lang="en" sz="1500"/>
              <a:t> and disproportionate </a:t>
            </a:r>
            <a:r>
              <a:rPr b="1" lang="en" sz="1500"/>
              <a:t>impact of </a:t>
            </a:r>
            <a:r>
              <a:rPr b="1" lang="en" sz="1500"/>
              <a:t>interruptions</a:t>
            </a:r>
            <a:endParaRPr b="1" sz="1500"/>
          </a:p>
          <a:p>
            <a:pPr indent="-323850" lvl="0" marL="457200" rtl="0" algn="just">
              <a:lnSpc>
                <a:spcPct val="200000"/>
              </a:lnSpc>
              <a:spcBef>
                <a:spcPts val="0"/>
              </a:spcBef>
              <a:spcAft>
                <a:spcPts val="0"/>
              </a:spcAft>
              <a:buSzPts val="1500"/>
              <a:buAutoNum type="arabicPeriod"/>
            </a:pPr>
            <a:r>
              <a:rPr lang="en" sz="1500"/>
              <a:t>Strain on </a:t>
            </a:r>
            <a:r>
              <a:rPr b="1" lang="en" sz="1500"/>
              <a:t>public health infrastructures</a:t>
            </a:r>
            <a:r>
              <a:rPr lang="en" sz="1500"/>
              <a:t> due to COVID and mass </a:t>
            </a:r>
            <a:r>
              <a:rPr lang="en" sz="1500"/>
              <a:t>casualties</a:t>
            </a:r>
            <a:r>
              <a:rPr lang="en" sz="1500"/>
              <a:t> </a:t>
            </a:r>
            <a:endParaRPr sz="1500"/>
          </a:p>
          <a:p>
            <a:pPr indent="-323850" lvl="0" marL="457200" rtl="0" algn="just">
              <a:lnSpc>
                <a:spcPct val="200000"/>
              </a:lnSpc>
              <a:spcBef>
                <a:spcPts val="0"/>
              </a:spcBef>
              <a:spcAft>
                <a:spcPts val="0"/>
              </a:spcAft>
              <a:buSzPts val="1500"/>
              <a:buAutoNum type="arabicPeriod"/>
            </a:pPr>
            <a:r>
              <a:rPr b="1" lang="en" sz="1500"/>
              <a:t>Under-reporting</a:t>
            </a:r>
            <a:r>
              <a:rPr lang="en" sz="1500"/>
              <a:t> by government agencies acts as a major challenge to  </a:t>
            </a:r>
            <a:r>
              <a:rPr lang="en" sz="1500"/>
              <a:t>understanding the full scope of maternal health inequity</a:t>
            </a:r>
            <a:endParaRPr sz="1500"/>
          </a:p>
          <a:p>
            <a:pPr indent="-323850" lvl="0" marL="457200" rtl="0" algn="just">
              <a:lnSpc>
                <a:spcPct val="200000"/>
              </a:lnSpc>
              <a:spcBef>
                <a:spcPts val="0"/>
              </a:spcBef>
              <a:spcAft>
                <a:spcPts val="0"/>
              </a:spcAft>
              <a:buSzPts val="1500"/>
              <a:buAutoNum type="arabicPeriod"/>
            </a:pPr>
            <a:r>
              <a:rPr lang="en" sz="1500"/>
              <a:t>Growing body of research </a:t>
            </a:r>
            <a:r>
              <a:rPr b="1" lang="en" sz="1500"/>
              <a:t>anticipating long-term impacts</a:t>
            </a:r>
            <a:r>
              <a:rPr lang="en" sz="1500"/>
              <a:t> of the pandemic on Maternal and Child Health. </a:t>
            </a:r>
            <a:endParaRPr sz="1500"/>
          </a:p>
          <a:p>
            <a:pPr indent="-323850" lvl="0" marL="457200" rtl="0" algn="just">
              <a:lnSpc>
                <a:spcPct val="200000"/>
              </a:lnSpc>
              <a:spcBef>
                <a:spcPts val="0"/>
              </a:spcBef>
              <a:spcAft>
                <a:spcPts val="0"/>
              </a:spcAft>
              <a:buSzPts val="1500"/>
              <a:buAutoNum type="arabicPeriod"/>
            </a:pPr>
            <a:r>
              <a:rPr lang="en" sz="1500"/>
              <a:t>Need for </a:t>
            </a:r>
            <a:r>
              <a:rPr b="1" lang="en" sz="1500"/>
              <a:t>monitoring</a:t>
            </a:r>
            <a:r>
              <a:rPr lang="en" sz="1500"/>
              <a:t> of services and the absence for </a:t>
            </a:r>
            <a:r>
              <a:rPr b="1" lang="en" sz="1500"/>
              <a:t>grievance and response mechanisms</a:t>
            </a:r>
            <a:r>
              <a:rPr lang="en" sz="1500"/>
              <a:t> in existing systems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1911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Social Context and Positionality of Intervenor </a:t>
            </a:r>
            <a:endParaRPr/>
          </a:p>
        </p:txBody>
      </p:sp>
      <p:sp>
        <p:nvSpPr>
          <p:cNvPr id="72" name="Google Shape;72;p15"/>
          <p:cNvSpPr txBox="1"/>
          <p:nvPr>
            <p:ph idx="1" type="body"/>
          </p:nvPr>
        </p:nvSpPr>
        <p:spPr>
          <a:xfrm>
            <a:off x="311700" y="763850"/>
            <a:ext cx="8520600" cy="4225200"/>
          </a:xfrm>
          <a:prstGeom prst="rect">
            <a:avLst/>
          </a:prstGeom>
        </p:spPr>
        <p:txBody>
          <a:bodyPr anchorCtr="0" anchor="t" bIns="91425" lIns="91425" spcFirstLastPara="1" rIns="91425" wrap="square" tIns="91425">
            <a:normAutofit fontScale="92500" lnSpcReduction="20000"/>
          </a:bodyPr>
          <a:lstStyle/>
          <a:p>
            <a:pPr indent="0" lvl="0" marL="457200" rtl="0" algn="ctr">
              <a:spcBef>
                <a:spcPts val="0"/>
              </a:spcBef>
              <a:spcAft>
                <a:spcPts val="0"/>
              </a:spcAft>
              <a:buNone/>
            </a:pPr>
            <a:r>
              <a:rPr lang="en" u="sng"/>
              <a:t>Profile and positionality of Intervenor</a:t>
            </a:r>
            <a:endParaRPr u="sng"/>
          </a:p>
          <a:p>
            <a:pPr indent="0" lvl="0" marL="0" rtl="0" algn="just">
              <a:lnSpc>
                <a:spcPct val="100000"/>
              </a:lnSpc>
              <a:spcBef>
                <a:spcPts val="1200"/>
              </a:spcBef>
              <a:spcAft>
                <a:spcPts val="0"/>
              </a:spcAft>
              <a:buNone/>
            </a:pPr>
            <a:r>
              <a:rPr b="1" lang="en" sz="1500"/>
              <a:t>L</a:t>
            </a:r>
            <a:r>
              <a:rPr b="1" lang="en" sz="1500"/>
              <a:t>egal practitioner </a:t>
            </a:r>
            <a:r>
              <a:rPr lang="en" sz="1500"/>
              <a:t>- consulting with Nazdeek, a legal empowerment organization </a:t>
            </a:r>
            <a:endParaRPr sz="1500"/>
          </a:p>
          <a:p>
            <a:pPr indent="0" lvl="0" marL="0" rtl="0" algn="just">
              <a:lnSpc>
                <a:spcPct val="100000"/>
              </a:lnSpc>
              <a:spcBef>
                <a:spcPts val="1200"/>
              </a:spcBef>
              <a:spcAft>
                <a:spcPts val="0"/>
              </a:spcAft>
              <a:buNone/>
            </a:pPr>
            <a:r>
              <a:rPr lang="en" sz="1500"/>
              <a:t>As part of work - engage with </a:t>
            </a:r>
            <a:r>
              <a:rPr b="1" lang="en" sz="1500"/>
              <a:t>women belonging to the marginalized communities</a:t>
            </a:r>
            <a:r>
              <a:rPr lang="en" sz="1500"/>
              <a:t> towards advocating for socio-economic rights. </a:t>
            </a:r>
            <a:endParaRPr sz="1500"/>
          </a:p>
          <a:p>
            <a:pPr indent="0" lvl="0" marL="0" rtl="0" algn="just">
              <a:lnSpc>
                <a:spcPct val="100000"/>
              </a:lnSpc>
              <a:spcBef>
                <a:spcPts val="1200"/>
              </a:spcBef>
              <a:spcAft>
                <a:spcPts val="0"/>
              </a:spcAft>
              <a:buNone/>
            </a:pPr>
            <a:r>
              <a:rPr lang="en" sz="1500"/>
              <a:t>The legal empowerment model uses </a:t>
            </a:r>
            <a:r>
              <a:rPr b="1" lang="en" sz="1500"/>
              <a:t>participatory tools</a:t>
            </a:r>
            <a:r>
              <a:rPr lang="en" sz="1500"/>
              <a:t> and methods to better educate the methods and strategies adopted, and help </a:t>
            </a:r>
            <a:r>
              <a:rPr b="1" lang="en" sz="1500"/>
              <a:t>mitigate and manage potential risks</a:t>
            </a:r>
            <a:r>
              <a:rPr lang="en" sz="1500"/>
              <a:t>.</a:t>
            </a:r>
            <a:r>
              <a:rPr lang="en" sz="1500"/>
              <a:t> </a:t>
            </a:r>
            <a:endParaRPr sz="1500"/>
          </a:p>
          <a:p>
            <a:pPr indent="0" lvl="0" marL="0" rtl="0" algn="ctr">
              <a:spcBef>
                <a:spcPts val="1200"/>
              </a:spcBef>
              <a:spcAft>
                <a:spcPts val="0"/>
              </a:spcAft>
              <a:buNone/>
            </a:pPr>
            <a:r>
              <a:rPr lang="en" u="sng"/>
              <a:t>Social Context and Sampling of Participants</a:t>
            </a:r>
            <a:r>
              <a:rPr lang="en"/>
              <a:t> </a:t>
            </a:r>
            <a:endParaRPr/>
          </a:p>
          <a:p>
            <a:pPr indent="0" lvl="0" marL="0" rtl="0" algn="just">
              <a:spcBef>
                <a:spcPts val="1200"/>
              </a:spcBef>
              <a:spcAft>
                <a:spcPts val="0"/>
              </a:spcAft>
              <a:buNone/>
            </a:pPr>
            <a:r>
              <a:rPr lang="en" sz="1500"/>
              <a:t>Pregnant and lactating women from </a:t>
            </a:r>
            <a:r>
              <a:rPr b="1" lang="en" sz="1500"/>
              <a:t>5 communities</a:t>
            </a:r>
            <a:r>
              <a:rPr lang="en" sz="1500"/>
              <a:t> in Delhi were identified, </a:t>
            </a:r>
            <a:endParaRPr sz="1500"/>
          </a:p>
          <a:p>
            <a:pPr indent="-316706" lvl="0" marL="457200" rtl="0" algn="just">
              <a:spcBef>
                <a:spcPts val="1200"/>
              </a:spcBef>
              <a:spcAft>
                <a:spcPts val="0"/>
              </a:spcAft>
              <a:buSzPct val="100000"/>
              <a:buChar char="-"/>
            </a:pPr>
            <a:r>
              <a:rPr lang="en" sz="1500"/>
              <a:t>Two unauthorized colonies in North East Delhi; </a:t>
            </a:r>
            <a:endParaRPr sz="1500"/>
          </a:p>
          <a:p>
            <a:pPr indent="-316706" lvl="0" marL="457200" rtl="0" algn="just">
              <a:spcBef>
                <a:spcPts val="0"/>
              </a:spcBef>
              <a:spcAft>
                <a:spcPts val="0"/>
              </a:spcAft>
              <a:buSzPct val="100000"/>
              <a:buChar char="-"/>
            </a:pPr>
            <a:r>
              <a:rPr lang="en" sz="1500"/>
              <a:t>A village falling within the O-Zone area in North-East Delhi along the banks of river Yamuna, </a:t>
            </a:r>
            <a:endParaRPr sz="1500"/>
          </a:p>
          <a:p>
            <a:pPr indent="-316706" lvl="0" marL="457200" rtl="0" algn="just">
              <a:spcBef>
                <a:spcPts val="0"/>
              </a:spcBef>
              <a:spcAft>
                <a:spcPts val="0"/>
              </a:spcAft>
              <a:buSzPct val="100000"/>
              <a:buChar char="-"/>
            </a:pPr>
            <a:r>
              <a:rPr lang="en" sz="1500"/>
              <a:t>A Jhuggi Jhopri Cluster in South Delhi, and </a:t>
            </a:r>
            <a:endParaRPr sz="1500"/>
          </a:p>
          <a:p>
            <a:pPr indent="-316706" lvl="0" marL="457200" rtl="0" algn="just">
              <a:spcBef>
                <a:spcPts val="0"/>
              </a:spcBef>
              <a:spcAft>
                <a:spcPts val="0"/>
              </a:spcAft>
              <a:buSzPct val="100000"/>
              <a:buChar char="-"/>
            </a:pPr>
            <a:r>
              <a:rPr lang="en" sz="1500"/>
              <a:t>A government rehabilitation colony in West Delhi. </a:t>
            </a:r>
            <a:endParaRPr sz="1500"/>
          </a:p>
          <a:p>
            <a:pPr indent="0" lvl="0" marL="0" rtl="0" algn="just">
              <a:spcBef>
                <a:spcPts val="1200"/>
              </a:spcBef>
              <a:spcAft>
                <a:spcPts val="1200"/>
              </a:spcAft>
              <a:buNone/>
            </a:pPr>
            <a:r>
              <a:rPr lang="en" sz="1500"/>
              <a:t>The residents of these communities and areas belong to </a:t>
            </a:r>
            <a:r>
              <a:rPr b="1" lang="en" sz="1500"/>
              <a:t>low income households</a:t>
            </a:r>
            <a:r>
              <a:rPr lang="en" sz="1500"/>
              <a:t>, and are primarily </a:t>
            </a:r>
            <a:r>
              <a:rPr b="1" lang="en" sz="1500"/>
              <a:t>reliant on government healthcare</a:t>
            </a:r>
            <a:r>
              <a:rPr lang="en" sz="1500"/>
              <a:t> infrastructure.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1200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Timeline of Steps Taken </a:t>
            </a:r>
            <a:endParaRPr/>
          </a:p>
        </p:txBody>
      </p:sp>
      <p:sp>
        <p:nvSpPr>
          <p:cNvPr id="78" name="Google Shape;78;p16"/>
          <p:cNvSpPr txBox="1"/>
          <p:nvPr>
            <p:ph idx="1" type="body"/>
          </p:nvPr>
        </p:nvSpPr>
        <p:spPr>
          <a:xfrm>
            <a:off x="311700" y="577500"/>
            <a:ext cx="8520600" cy="4394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1100"/>
              <a:buFont typeface="Arial"/>
              <a:buNone/>
            </a:pPr>
            <a:r>
              <a:t/>
            </a:r>
            <a:endParaRPr sz="1000"/>
          </a:p>
        </p:txBody>
      </p:sp>
      <p:sp>
        <p:nvSpPr>
          <p:cNvPr id="79" name="Google Shape;79;p16"/>
          <p:cNvSpPr/>
          <p:nvPr/>
        </p:nvSpPr>
        <p:spPr>
          <a:xfrm>
            <a:off x="2286000" y="692750"/>
            <a:ext cx="4359000" cy="2709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Identification of women through existing networks  - MARCH 2021 </a:t>
            </a:r>
            <a:endParaRPr>
              <a:solidFill>
                <a:srgbClr val="FFFFFF"/>
              </a:solidFill>
            </a:endParaRPr>
          </a:p>
        </p:txBody>
      </p:sp>
      <p:sp>
        <p:nvSpPr>
          <p:cNvPr id="80" name="Google Shape;80;p16"/>
          <p:cNvSpPr/>
          <p:nvPr/>
        </p:nvSpPr>
        <p:spPr>
          <a:xfrm>
            <a:off x="2466447" y="1124963"/>
            <a:ext cx="39981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Interviews conducted and resources shared - APRIL - JUNE 2021</a:t>
            </a:r>
            <a:endParaRPr>
              <a:solidFill>
                <a:srgbClr val="FFFFFF"/>
              </a:solidFill>
            </a:endParaRPr>
          </a:p>
        </p:txBody>
      </p:sp>
      <p:sp>
        <p:nvSpPr>
          <p:cNvPr id="81" name="Google Shape;81;p16"/>
          <p:cNvSpPr/>
          <p:nvPr/>
        </p:nvSpPr>
        <p:spPr>
          <a:xfrm>
            <a:off x="1908525" y="2309525"/>
            <a:ext cx="50220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K</a:t>
            </a:r>
            <a:r>
              <a:rPr lang="en" sz="1000">
                <a:solidFill>
                  <a:srgbClr val="FFFFFF"/>
                </a:solidFill>
              </a:rPr>
              <a:t>ey findings of Literature review shared with women and options for grievance redressal discussed - AUGUST 2020</a:t>
            </a:r>
            <a:endParaRPr sz="1000">
              <a:solidFill>
                <a:srgbClr val="FFFFFF"/>
              </a:solidFill>
            </a:endParaRPr>
          </a:p>
        </p:txBody>
      </p:sp>
      <p:sp>
        <p:nvSpPr>
          <p:cNvPr id="82" name="Google Shape;82;p16"/>
          <p:cNvSpPr/>
          <p:nvPr/>
        </p:nvSpPr>
        <p:spPr>
          <a:xfrm>
            <a:off x="2420475" y="1728774"/>
            <a:ext cx="3998100" cy="4425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Second</a:t>
            </a:r>
            <a:r>
              <a:rPr lang="en" sz="1000">
                <a:solidFill>
                  <a:srgbClr val="FFFFFF"/>
                </a:solidFill>
                <a:latin typeface="Roboto"/>
                <a:ea typeface="Roboto"/>
                <a:cs typeface="Roboto"/>
                <a:sym typeface="Roboto"/>
              </a:rPr>
              <a:t> round of interviews conducted + </a:t>
            </a:r>
            <a:r>
              <a:rPr lang="en" sz="1000">
                <a:solidFill>
                  <a:srgbClr val="FFFFFF"/>
                </a:solidFill>
                <a:latin typeface="Roboto"/>
                <a:ea typeface="Roboto"/>
                <a:cs typeface="Roboto"/>
                <a:sym typeface="Roboto"/>
              </a:rPr>
              <a:t>Literature</a:t>
            </a:r>
            <a:r>
              <a:rPr lang="en" sz="1000">
                <a:solidFill>
                  <a:srgbClr val="FFFFFF"/>
                </a:solidFill>
                <a:latin typeface="Roboto"/>
                <a:ea typeface="Roboto"/>
                <a:cs typeface="Roboto"/>
                <a:sym typeface="Roboto"/>
              </a:rPr>
              <a:t> review of Government’s COVID response JUNE - JULY 2021</a:t>
            </a:r>
            <a:endParaRPr>
              <a:solidFill>
                <a:srgbClr val="FFFFFF"/>
              </a:solidFill>
            </a:endParaRPr>
          </a:p>
        </p:txBody>
      </p:sp>
      <p:sp>
        <p:nvSpPr>
          <p:cNvPr id="83" name="Google Shape;83;p16"/>
          <p:cNvSpPr/>
          <p:nvPr/>
        </p:nvSpPr>
        <p:spPr>
          <a:xfrm>
            <a:off x="7117649" y="909413"/>
            <a:ext cx="1714662" cy="27091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Playfair Display"/>
                <a:ea typeface="Playfair Display"/>
                <a:cs typeface="Playfair Display"/>
                <a:sym typeface="Playfair Display"/>
              </a:rPr>
              <a:t>I</a:t>
            </a:r>
            <a:r>
              <a:rPr lang="en" sz="1000">
                <a:solidFill>
                  <a:schemeClr val="dk2"/>
                </a:solidFill>
                <a:latin typeface="Playfair Display"/>
                <a:ea typeface="Playfair Display"/>
                <a:cs typeface="Playfair Display"/>
                <a:sym typeface="Playfair Display"/>
              </a:rPr>
              <a:t>nformed consent</a:t>
            </a:r>
            <a:endParaRPr sz="1000">
              <a:solidFill>
                <a:schemeClr val="dk2"/>
              </a:solidFill>
              <a:latin typeface="Playfair Display"/>
              <a:ea typeface="Playfair Display"/>
              <a:cs typeface="Playfair Display"/>
              <a:sym typeface="Playfair Display"/>
            </a:endParaRPr>
          </a:p>
        </p:txBody>
      </p:sp>
      <p:sp>
        <p:nvSpPr>
          <p:cNvPr id="84" name="Google Shape;84;p16"/>
          <p:cNvSpPr/>
          <p:nvPr/>
        </p:nvSpPr>
        <p:spPr>
          <a:xfrm>
            <a:off x="7117649" y="1520588"/>
            <a:ext cx="1714662" cy="27091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Playfair Display"/>
                <a:ea typeface="Playfair Display"/>
                <a:cs typeface="Playfair Display"/>
                <a:sym typeface="Playfair Display"/>
              </a:rPr>
              <a:t>I</a:t>
            </a:r>
            <a:r>
              <a:rPr lang="en" sz="1000">
                <a:solidFill>
                  <a:schemeClr val="dk2"/>
                </a:solidFill>
                <a:latin typeface="Playfair Display"/>
                <a:ea typeface="Playfair Display"/>
                <a:cs typeface="Playfair Display"/>
                <a:sym typeface="Playfair Display"/>
              </a:rPr>
              <a:t>nformed consent </a:t>
            </a:r>
            <a:endParaRPr sz="1000">
              <a:solidFill>
                <a:schemeClr val="dk2"/>
              </a:solidFill>
              <a:latin typeface="Playfair Display"/>
              <a:ea typeface="Playfair Display"/>
              <a:cs typeface="Playfair Display"/>
              <a:sym typeface="Playfair Display"/>
            </a:endParaRPr>
          </a:p>
        </p:txBody>
      </p:sp>
      <p:sp>
        <p:nvSpPr>
          <p:cNvPr id="85" name="Google Shape;85;p16"/>
          <p:cNvSpPr/>
          <p:nvPr/>
        </p:nvSpPr>
        <p:spPr>
          <a:xfrm>
            <a:off x="2466450" y="2890263"/>
            <a:ext cx="3998100" cy="4425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Petition drafted under Writ Jurisdiction of the High Court by legal team and scrutiny of supporting document - SEPTEMBER 2021</a:t>
            </a:r>
            <a:endParaRPr>
              <a:solidFill>
                <a:srgbClr val="FFFFFF"/>
              </a:solidFill>
            </a:endParaRPr>
          </a:p>
        </p:txBody>
      </p:sp>
      <p:sp>
        <p:nvSpPr>
          <p:cNvPr id="86" name="Google Shape;86;p16"/>
          <p:cNvSpPr/>
          <p:nvPr/>
        </p:nvSpPr>
        <p:spPr>
          <a:xfrm>
            <a:off x="7117649" y="2619350"/>
            <a:ext cx="1714662" cy="27091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Playfair Display"/>
                <a:ea typeface="Playfair Display"/>
                <a:cs typeface="Playfair Display"/>
                <a:sym typeface="Playfair Display"/>
              </a:rPr>
              <a:t>I</a:t>
            </a:r>
            <a:r>
              <a:rPr lang="en" sz="1000">
                <a:solidFill>
                  <a:schemeClr val="dk2"/>
                </a:solidFill>
                <a:latin typeface="Playfair Display"/>
                <a:ea typeface="Playfair Display"/>
                <a:cs typeface="Playfair Display"/>
                <a:sym typeface="Playfair Display"/>
              </a:rPr>
              <a:t>nformed consent </a:t>
            </a:r>
            <a:endParaRPr sz="1000">
              <a:solidFill>
                <a:schemeClr val="dk2"/>
              </a:solidFill>
              <a:latin typeface="Playfair Display"/>
              <a:ea typeface="Playfair Display"/>
              <a:cs typeface="Playfair Display"/>
              <a:sym typeface="Playfair Display"/>
            </a:endParaRPr>
          </a:p>
        </p:txBody>
      </p:sp>
      <p:sp>
        <p:nvSpPr>
          <p:cNvPr id="87" name="Google Shape;87;p16"/>
          <p:cNvSpPr/>
          <p:nvPr/>
        </p:nvSpPr>
        <p:spPr>
          <a:xfrm>
            <a:off x="2279925" y="3471025"/>
            <a:ext cx="42792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Petition filed and listed - Court issued notice to Govt. </a:t>
            </a:r>
            <a:r>
              <a:rPr lang="en" sz="1000">
                <a:solidFill>
                  <a:srgbClr val="FFFFFF"/>
                </a:solidFill>
                <a:latin typeface="Roboto"/>
                <a:ea typeface="Roboto"/>
                <a:cs typeface="Roboto"/>
                <a:sym typeface="Roboto"/>
              </a:rPr>
              <a:t>OCTOBER 2021</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Govt. Authorities filed their replies - OCT - NOV 2021</a:t>
            </a:r>
            <a:endParaRPr>
              <a:solidFill>
                <a:srgbClr val="FFFFFF"/>
              </a:solidFill>
            </a:endParaRPr>
          </a:p>
        </p:txBody>
      </p:sp>
      <p:sp>
        <p:nvSpPr>
          <p:cNvPr id="88" name="Google Shape;88;p16"/>
          <p:cNvSpPr/>
          <p:nvPr/>
        </p:nvSpPr>
        <p:spPr>
          <a:xfrm>
            <a:off x="7036724" y="3257400"/>
            <a:ext cx="1876500" cy="27091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Playfair Display"/>
                <a:ea typeface="Playfair Display"/>
                <a:cs typeface="Playfair Display"/>
                <a:sym typeface="Playfair Display"/>
              </a:rPr>
              <a:t>C</a:t>
            </a:r>
            <a:r>
              <a:rPr lang="en" sz="1000">
                <a:solidFill>
                  <a:schemeClr val="dk2"/>
                </a:solidFill>
                <a:latin typeface="Playfair Display"/>
                <a:ea typeface="Playfair Display"/>
                <a:cs typeface="Playfair Display"/>
                <a:sym typeface="Playfair Display"/>
              </a:rPr>
              <a:t>onsent as per HC Rules </a:t>
            </a:r>
            <a:endParaRPr sz="1000">
              <a:solidFill>
                <a:schemeClr val="dk2"/>
              </a:solidFill>
              <a:latin typeface="Playfair Display"/>
              <a:ea typeface="Playfair Display"/>
              <a:cs typeface="Playfair Display"/>
              <a:sym typeface="Playfair Display"/>
            </a:endParaRPr>
          </a:p>
        </p:txBody>
      </p:sp>
      <p:sp>
        <p:nvSpPr>
          <p:cNvPr id="89" name="Google Shape;89;p16"/>
          <p:cNvSpPr/>
          <p:nvPr/>
        </p:nvSpPr>
        <p:spPr>
          <a:xfrm>
            <a:off x="1908525" y="4051775"/>
            <a:ext cx="50220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Petitioners file details and specifics of violations on affidavit - as directed by Court - JANUARY 2022</a:t>
            </a:r>
            <a:endParaRPr sz="1000">
              <a:solidFill>
                <a:srgbClr val="FFFFFF"/>
              </a:solidFill>
            </a:endParaRPr>
          </a:p>
        </p:txBody>
      </p:sp>
      <p:sp>
        <p:nvSpPr>
          <p:cNvPr id="90" name="Google Shape;90;p16"/>
          <p:cNvSpPr/>
          <p:nvPr/>
        </p:nvSpPr>
        <p:spPr>
          <a:xfrm>
            <a:off x="2466450" y="4632525"/>
            <a:ext cx="3998100" cy="27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Next date of hearing - SEPTEMBER 2022</a:t>
            </a:r>
            <a:endParaRPr>
              <a:solidFill>
                <a:srgbClr val="FFFFFF"/>
              </a:solidFill>
            </a:endParaRPr>
          </a:p>
        </p:txBody>
      </p:sp>
      <p:cxnSp>
        <p:nvCxnSpPr>
          <p:cNvPr id="91" name="Google Shape;91;p16"/>
          <p:cNvCxnSpPr>
            <a:stCxn id="79" idx="2"/>
            <a:endCxn id="80" idx="0"/>
          </p:cNvCxnSpPr>
          <p:nvPr/>
        </p:nvCxnSpPr>
        <p:spPr>
          <a:xfrm>
            <a:off x="4465500" y="963650"/>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2" name="Google Shape;92;p16"/>
          <p:cNvCxnSpPr/>
          <p:nvPr/>
        </p:nvCxnSpPr>
        <p:spPr>
          <a:xfrm>
            <a:off x="4465500" y="1555875"/>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3" name="Google Shape;93;p16"/>
          <p:cNvCxnSpPr/>
          <p:nvPr/>
        </p:nvCxnSpPr>
        <p:spPr>
          <a:xfrm>
            <a:off x="4465500" y="2148163"/>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4" name="Google Shape;94;p16"/>
          <p:cNvCxnSpPr/>
          <p:nvPr/>
        </p:nvCxnSpPr>
        <p:spPr>
          <a:xfrm>
            <a:off x="4465500" y="2740450"/>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5" name="Google Shape;95;p16"/>
          <p:cNvCxnSpPr/>
          <p:nvPr/>
        </p:nvCxnSpPr>
        <p:spPr>
          <a:xfrm>
            <a:off x="4465500" y="3332775"/>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6" name="Google Shape;96;p16"/>
          <p:cNvCxnSpPr/>
          <p:nvPr/>
        </p:nvCxnSpPr>
        <p:spPr>
          <a:xfrm>
            <a:off x="4465500" y="1555875"/>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7" name="Google Shape;97;p16"/>
          <p:cNvCxnSpPr/>
          <p:nvPr/>
        </p:nvCxnSpPr>
        <p:spPr>
          <a:xfrm>
            <a:off x="4465500" y="3901950"/>
            <a:ext cx="0" cy="161400"/>
          </a:xfrm>
          <a:prstGeom prst="straightConnector1">
            <a:avLst/>
          </a:prstGeom>
          <a:noFill/>
          <a:ln cap="flat" cmpd="sng" w="9525">
            <a:solidFill>
              <a:schemeClr val="dk2"/>
            </a:solidFill>
            <a:prstDash val="solid"/>
            <a:round/>
            <a:headEnd len="med" w="med" type="none"/>
            <a:tailEnd len="med" w="med" type="triangle"/>
          </a:ln>
        </p:spPr>
      </p:cxnSp>
      <p:cxnSp>
        <p:nvCxnSpPr>
          <p:cNvPr id="98" name="Google Shape;98;p16"/>
          <p:cNvCxnSpPr/>
          <p:nvPr/>
        </p:nvCxnSpPr>
        <p:spPr>
          <a:xfrm>
            <a:off x="4465500" y="4494275"/>
            <a:ext cx="0" cy="161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176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Rights violations which emerged from the conversations</a:t>
            </a:r>
            <a:endParaRPr/>
          </a:p>
        </p:txBody>
      </p:sp>
      <p:sp>
        <p:nvSpPr>
          <p:cNvPr id="104" name="Google Shape;104;p17"/>
          <p:cNvSpPr txBox="1"/>
          <p:nvPr>
            <p:ph idx="1" type="body"/>
          </p:nvPr>
        </p:nvSpPr>
        <p:spPr>
          <a:xfrm>
            <a:off x="311700" y="1130400"/>
            <a:ext cx="8520600" cy="3720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t/>
            </a:r>
            <a:endParaRPr/>
          </a:p>
          <a:p>
            <a:pPr indent="0" lvl="0" marL="0" rtl="0" algn="l">
              <a:spcBef>
                <a:spcPts val="1200"/>
              </a:spcBef>
              <a:spcAft>
                <a:spcPts val="0"/>
              </a:spcAft>
              <a:buClr>
                <a:schemeClr val="dk2"/>
              </a:buClr>
              <a:buSzPct val="34375"/>
              <a:buFont typeface="Arial"/>
              <a:buNone/>
            </a:pPr>
            <a:r>
              <a:rPr lang="en" sz="3200"/>
              <a:t>1. </a:t>
            </a:r>
            <a:r>
              <a:rPr b="1" lang="en" sz="3200"/>
              <a:t>Closure </a:t>
            </a:r>
            <a:r>
              <a:rPr lang="en" sz="3200"/>
              <a:t>of primary/secondary </a:t>
            </a:r>
            <a:r>
              <a:rPr b="1" lang="en" sz="3200"/>
              <a:t>healthcare centres</a:t>
            </a:r>
            <a:r>
              <a:rPr lang="en" sz="3200"/>
              <a:t> and poor </a:t>
            </a:r>
            <a:r>
              <a:rPr b="1" lang="en" sz="3200"/>
              <a:t>availability and accessibility</a:t>
            </a:r>
            <a:r>
              <a:rPr lang="en" sz="3200"/>
              <a:t> of services</a:t>
            </a:r>
            <a:endParaRPr sz="3200"/>
          </a:p>
          <a:p>
            <a:pPr indent="0" lvl="0" marL="0" rtl="0" algn="l">
              <a:spcBef>
                <a:spcPts val="1200"/>
              </a:spcBef>
              <a:spcAft>
                <a:spcPts val="0"/>
              </a:spcAft>
              <a:buClr>
                <a:schemeClr val="dk2"/>
              </a:buClr>
              <a:buSzPct val="34375"/>
              <a:buFont typeface="Arial"/>
              <a:buNone/>
            </a:pPr>
            <a:r>
              <a:rPr lang="en" sz="3200"/>
              <a:t>2. </a:t>
            </a:r>
            <a:r>
              <a:rPr b="1" lang="en" sz="3200"/>
              <a:t>Expansion of duties of frontline workers</a:t>
            </a:r>
            <a:r>
              <a:rPr lang="en" sz="3200"/>
              <a:t> and impacts on MH services </a:t>
            </a:r>
            <a:endParaRPr sz="3200"/>
          </a:p>
          <a:p>
            <a:pPr indent="0" lvl="0" marL="0" rtl="0" algn="l">
              <a:spcBef>
                <a:spcPts val="1200"/>
              </a:spcBef>
              <a:spcAft>
                <a:spcPts val="0"/>
              </a:spcAft>
              <a:buClr>
                <a:schemeClr val="dk2"/>
              </a:buClr>
              <a:buSzPct val="34375"/>
              <a:buFont typeface="Arial"/>
              <a:buNone/>
            </a:pPr>
            <a:r>
              <a:rPr lang="en" sz="3200"/>
              <a:t>3. Absence of a </a:t>
            </a:r>
            <a:r>
              <a:rPr b="1" lang="en" sz="3200"/>
              <a:t>standard referral system</a:t>
            </a:r>
            <a:r>
              <a:rPr lang="en" sz="3200"/>
              <a:t> at hospitals and denial of services</a:t>
            </a:r>
            <a:endParaRPr sz="3200"/>
          </a:p>
          <a:p>
            <a:pPr indent="0" lvl="0" marL="0" rtl="0" algn="l">
              <a:spcBef>
                <a:spcPts val="1200"/>
              </a:spcBef>
              <a:spcAft>
                <a:spcPts val="0"/>
              </a:spcAft>
              <a:buClr>
                <a:schemeClr val="dk2"/>
              </a:buClr>
              <a:buSzPct val="34375"/>
              <a:buFont typeface="Arial"/>
              <a:buNone/>
            </a:pPr>
            <a:r>
              <a:rPr lang="en" sz="3200"/>
              <a:t>4. </a:t>
            </a:r>
            <a:r>
              <a:rPr b="1" lang="en" sz="3200"/>
              <a:t>Abuse and violence</a:t>
            </a:r>
            <a:r>
              <a:rPr lang="en" sz="3200"/>
              <a:t> faced at the hands of hospital staff</a:t>
            </a:r>
            <a:endParaRPr sz="3200"/>
          </a:p>
          <a:p>
            <a:pPr indent="0" lvl="0" marL="0" rtl="0" algn="l">
              <a:spcBef>
                <a:spcPts val="1200"/>
              </a:spcBef>
              <a:spcAft>
                <a:spcPts val="0"/>
              </a:spcAft>
              <a:buNone/>
            </a:pPr>
            <a:r>
              <a:rPr lang="en" sz="3200"/>
              <a:t>5. Absence of </a:t>
            </a:r>
            <a:r>
              <a:rPr b="1" lang="en" sz="3200"/>
              <a:t>information</a:t>
            </a:r>
            <a:r>
              <a:rPr lang="en" sz="3200"/>
              <a:t> as well as </a:t>
            </a:r>
            <a:r>
              <a:rPr b="1" lang="en" sz="3200"/>
              <a:t>grievance redressal mechanisms</a:t>
            </a:r>
            <a:endParaRPr b="1" sz="3200"/>
          </a:p>
          <a:p>
            <a:pPr indent="0" lvl="0" marL="0" rtl="0" algn="l">
              <a:spcBef>
                <a:spcPts val="1200"/>
              </a:spcBef>
              <a:spcAft>
                <a:spcPts val="0"/>
              </a:spcAft>
              <a:buClr>
                <a:schemeClr val="dk2"/>
              </a:buClr>
              <a:buSzPct val="34375"/>
              <a:buFont typeface="Arial"/>
              <a:buNone/>
            </a:pPr>
            <a:r>
              <a:rPr lang="en" sz="3200"/>
              <a:t>6. </a:t>
            </a:r>
            <a:r>
              <a:rPr b="1" lang="en" sz="3200"/>
              <a:t>Out-of-pocket expenses</a:t>
            </a:r>
            <a:r>
              <a:rPr lang="en" sz="3200"/>
              <a:t> and financial hardship</a:t>
            </a:r>
            <a:endParaRPr sz="3200"/>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25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Key forms of grievance redressal discussed with women </a:t>
            </a:r>
            <a:endParaRPr/>
          </a:p>
        </p:txBody>
      </p:sp>
      <p:sp>
        <p:nvSpPr>
          <p:cNvPr id="110" name="Google Shape;110;p18"/>
          <p:cNvSpPr txBox="1"/>
          <p:nvPr>
            <p:ph idx="1" type="body"/>
          </p:nvPr>
        </p:nvSpPr>
        <p:spPr>
          <a:xfrm>
            <a:off x="311700" y="725225"/>
            <a:ext cx="8520600" cy="4211100"/>
          </a:xfrm>
          <a:prstGeom prst="rect">
            <a:avLst/>
          </a:prstGeom>
        </p:spPr>
        <p:txBody>
          <a:bodyPr anchorCtr="0" anchor="t" bIns="91425" lIns="91425" spcFirstLastPara="1" rIns="91425" wrap="square" tIns="91425">
            <a:normAutofit fontScale="25000" lnSpcReduction="20000"/>
          </a:bodyPr>
          <a:lstStyle/>
          <a:p>
            <a:pPr indent="0" lvl="0" marL="0" rtl="0" algn="just">
              <a:lnSpc>
                <a:spcPct val="150000"/>
              </a:lnSpc>
              <a:spcBef>
                <a:spcPts val="0"/>
              </a:spcBef>
              <a:spcAft>
                <a:spcPts val="0"/>
              </a:spcAft>
              <a:buClr>
                <a:schemeClr val="dk2"/>
              </a:buClr>
              <a:buSzPts val="275"/>
              <a:buFont typeface="Arial"/>
              <a:buNone/>
            </a:pPr>
            <a:r>
              <a:rPr lang="en" sz="6407"/>
              <a:t>Different grievance redressal options which were available were reviewed and discussed with the women, through multiple </a:t>
            </a:r>
            <a:r>
              <a:rPr lang="en" sz="6407" u="sng"/>
              <a:t>telephonic and virtual consultations</a:t>
            </a:r>
            <a:r>
              <a:rPr lang="en" sz="6407"/>
              <a:t> with women and the legal team, many of whom were also attended by members of the women’s families. Women often </a:t>
            </a:r>
            <a:r>
              <a:rPr lang="en" sz="6407" u="sng"/>
              <a:t>preferred to have female family members,</a:t>
            </a:r>
            <a:r>
              <a:rPr lang="en" sz="6407"/>
              <a:t> such as mother, mother-in-law, or sister-in-law, present in these consultations. Options discussed:</a:t>
            </a:r>
            <a:endParaRPr sz="6407"/>
          </a:p>
          <a:p>
            <a:pPr indent="-330323" lvl="0" marL="457200" rtl="0" algn="just">
              <a:lnSpc>
                <a:spcPct val="150000"/>
              </a:lnSpc>
              <a:spcBef>
                <a:spcPts val="1200"/>
              </a:spcBef>
              <a:spcAft>
                <a:spcPts val="0"/>
              </a:spcAft>
              <a:buSzPct val="100000"/>
              <a:buAutoNum type="arabicPeriod"/>
            </a:pPr>
            <a:r>
              <a:rPr b="1" lang="en" sz="6407"/>
              <a:t>In-person advocacy</a:t>
            </a:r>
            <a:r>
              <a:rPr lang="en" sz="6407"/>
              <a:t> (contingent on safety and availability of stakeholders), </a:t>
            </a:r>
            <a:endParaRPr sz="6407"/>
          </a:p>
          <a:p>
            <a:pPr indent="-330323" lvl="0" marL="457200" rtl="0" algn="just">
              <a:lnSpc>
                <a:spcPct val="150000"/>
              </a:lnSpc>
              <a:spcBef>
                <a:spcPts val="0"/>
              </a:spcBef>
              <a:spcAft>
                <a:spcPts val="0"/>
              </a:spcAft>
              <a:buSzPct val="100000"/>
              <a:buAutoNum type="arabicPeriod"/>
            </a:pPr>
            <a:r>
              <a:rPr lang="en" sz="6407"/>
              <a:t>Filing </a:t>
            </a:r>
            <a:r>
              <a:rPr b="1" lang="en" sz="6407"/>
              <a:t>online complaints</a:t>
            </a:r>
            <a:r>
              <a:rPr lang="en" sz="6407"/>
              <a:t> through various government mechanisms (for example the Delhi Government’s Public Grievance Monitoring System), </a:t>
            </a:r>
            <a:endParaRPr sz="6407"/>
          </a:p>
          <a:p>
            <a:pPr indent="-330323" lvl="0" marL="457200" rtl="0" algn="just">
              <a:lnSpc>
                <a:spcPct val="150000"/>
              </a:lnSpc>
              <a:spcBef>
                <a:spcPts val="0"/>
              </a:spcBef>
              <a:spcAft>
                <a:spcPts val="0"/>
              </a:spcAft>
              <a:buSzPct val="100000"/>
              <a:buAutoNum type="arabicPeriod"/>
            </a:pPr>
            <a:r>
              <a:rPr lang="en" sz="6407"/>
              <a:t>Sending </a:t>
            </a:r>
            <a:r>
              <a:rPr b="1" lang="en" sz="6407"/>
              <a:t>written representations</a:t>
            </a:r>
            <a:r>
              <a:rPr lang="en" sz="6407"/>
              <a:t> to relevant stakeholders (such as Department of Women and Child Development and Department of Health and Family Welfare), </a:t>
            </a:r>
            <a:endParaRPr sz="6407"/>
          </a:p>
          <a:p>
            <a:pPr indent="-330323" lvl="0" marL="457200" rtl="0" algn="just">
              <a:lnSpc>
                <a:spcPct val="150000"/>
              </a:lnSpc>
              <a:spcBef>
                <a:spcPts val="0"/>
              </a:spcBef>
              <a:spcAft>
                <a:spcPts val="0"/>
              </a:spcAft>
              <a:buSzPct val="100000"/>
              <a:buAutoNum type="arabicPeriod"/>
            </a:pPr>
            <a:r>
              <a:rPr lang="en" sz="6407"/>
              <a:t>Approaching </a:t>
            </a:r>
            <a:r>
              <a:rPr b="1" lang="en" sz="6407"/>
              <a:t>local authorities</a:t>
            </a:r>
            <a:r>
              <a:rPr lang="en" sz="6407"/>
              <a:t> for redressal (such as their MLA or MCD Councilor)</a:t>
            </a:r>
            <a:endParaRPr sz="6407"/>
          </a:p>
          <a:p>
            <a:pPr indent="-330323" lvl="0" marL="457200" rtl="0" algn="just">
              <a:lnSpc>
                <a:spcPct val="150000"/>
              </a:lnSpc>
              <a:spcBef>
                <a:spcPts val="0"/>
              </a:spcBef>
              <a:spcAft>
                <a:spcPts val="0"/>
              </a:spcAft>
              <a:buSzPct val="100000"/>
              <a:buAutoNum type="arabicPeriod"/>
            </a:pPr>
            <a:r>
              <a:rPr lang="en" sz="6407"/>
              <a:t>Approaching the </a:t>
            </a:r>
            <a:r>
              <a:rPr b="1" lang="en" sz="6407"/>
              <a:t>Courts through legal action.</a:t>
            </a:r>
            <a:r>
              <a:rPr lang="en" sz="6407"/>
              <a:t> </a:t>
            </a:r>
            <a:endParaRPr sz="6407"/>
          </a:p>
          <a:p>
            <a:pPr indent="0" lvl="0" marL="0" rtl="0" algn="l">
              <a:lnSpc>
                <a:spcPct val="150000"/>
              </a:lnSpc>
              <a:spcBef>
                <a:spcPts val="1200"/>
              </a:spcBef>
              <a:spcAft>
                <a:spcPts val="0"/>
              </a:spcAft>
              <a:buClr>
                <a:schemeClr val="dk2"/>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Women’s perspective on </a:t>
            </a:r>
            <a:r>
              <a:rPr lang="en"/>
              <a:t>grievance</a:t>
            </a:r>
            <a:r>
              <a:rPr lang="en"/>
              <a:t> redressal</a:t>
            </a:r>
            <a:endParaRPr/>
          </a:p>
        </p:txBody>
      </p:sp>
      <p:sp>
        <p:nvSpPr>
          <p:cNvPr id="116" name="Google Shape;116;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Clr>
                <a:schemeClr val="dk2"/>
              </a:buClr>
              <a:buSzPts val="1100"/>
              <a:buFont typeface="Arial"/>
              <a:buNone/>
            </a:pPr>
            <a:r>
              <a:rPr lang="en"/>
              <a:t>Women reasoned that they </a:t>
            </a:r>
            <a:r>
              <a:rPr b="1" lang="en"/>
              <a:t>did not wish</a:t>
            </a:r>
            <a:r>
              <a:rPr lang="en"/>
              <a:t> to take an </a:t>
            </a:r>
            <a:r>
              <a:rPr b="1" lang="en"/>
              <a:t>adversarial approach</a:t>
            </a:r>
            <a:r>
              <a:rPr lang="en"/>
              <a:t> to address these violations, and would </a:t>
            </a:r>
            <a:r>
              <a:rPr b="1" lang="en"/>
              <a:t>not</a:t>
            </a:r>
            <a:r>
              <a:rPr lang="en"/>
              <a:t> wish to give </a:t>
            </a:r>
            <a:r>
              <a:rPr b="1" lang="en"/>
              <a:t>personal identity</a:t>
            </a:r>
            <a:r>
              <a:rPr lang="en"/>
              <a:t> information, or details of the rights violations and abuse faced to a larger audience, which would become part of government records. </a:t>
            </a:r>
            <a:endParaRPr/>
          </a:p>
          <a:p>
            <a:pPr indent="0" lvl="0" marL="0" rtl="0" algn="just">
              <a:spcBef>
                <a:spcPts val="1200"/>
              </a:spcBef>
              <a:spcAft>
                <a:spcPts val="0"/>
              </a:spcAft>
              <a:buClr>
                <a:schemeClr val="dk2"/>
              </a:buClr>
              <a:buSzPts val="1100"/>
              <a:buFont typeface="Arial"/>
              <a:buNone/>
            </a:pPr>
            <a:r>
              <a:rPr lang="en"/>
              <a:t>Many women also indicated that they would prefer more </a:t>
            </a:r>
            <a:r>
              <a:rPr b="1" lang="en"/>
              <a:t>indirect channels</a:t>
            </a:r>
            <a:r>
              <a:rPr lang="en"/>
              <a:t> of communication and redressal, which suggests the absence of responsive and supportive redressal mechanisms. </a:t>
            </a:r>
            <a:endParaRPr/>
          </a:p>
          <a:p>
            <a:pPr indent="0" lvl="0" marL="0" rtl="0" algn="just">
              <a:spcBef>
                <a:spcPts val="1200"/>
              </a:spcBef>
              <a:spcAft>
                <a:spcPts val="0"/>
              </a:spcAft>
              <a:buClr>
                <a:schemeClr val="dk2"/>
              </a:buClr>
              <a:buSzPts val="1100"/>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1281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a:t>
            </a:r>
            <a:r>
              <a:rPr lang="en"/>
              <a:t>omen’s concerns about approaching the courts </a:t>
            </a:r>
            <a:endParaRPr/>
          </a:p>
        </p:txBody>
      </p:sp>
      <p:sp>
        <p:nvSpPr>
          <p:cNvPr id="122" name="Google Shape;122;p20"/>
          <p:cNvSpPr txBox="1"/>
          <p:nvPr>
            <p:ph idx="1" type="body"/>
          </p:nvPr>
        </p:nvSpPr>
        <p:spPr>
          <a:xfrm>
            <a:off x="311700" y="645975"/>
            <a:ext cx="8520600" cy="436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2"/>
              </a:buClr>
              <a:buSzPts val="1100"/>
              <a:buFont typeface="Arial"/>
              <a:buNone/>
            </a:pPr>
            <a:r>
              <a:rPr lang="en"/>
              <a:t> </a:t>
            </a:r>
            <a:endParaRPr/>
          </a:p>
          <a:p>
            <a:pPr indent="0" lvl="0" marL="0" rtl="0" algn="just">
              <a:spcBef>
                <a:spcPts val="1200"/>
              </a:spcBef>
              <a:spcAft>
                <a:spcPts val="0"/>
              </a:spcAft>
              <a:buClr>
                <a:schemeClr val="dk2"/>
              </a:buClr>
              <a:buSzPts val="1100"/>
              <a:buFont typeface="Arial"/>
              <a:buNone/>
            </a:pPr>
            <a:r>
              <a:rPr lang="en"/>
              <a:t>Absence  of </a:t>
            </a:r>
            <a:r>
              <a:rPr b="1" lang="en"/>
              <a:t>clarity and understanding</a:t>
            </a:r>
            <a:r>
              <a:rPr lang="en"/>
              <a:t> about the litigation process, including whether they would be required to visit the Court on a regular basis, and give verbal  testimonies before the lawyers and Judges, and be subjected to questioning in Court.</a:t>
            </a:r>
            <a:endParaRPr/>
          </a:p>
          <a:p>
            <a:pPr indent="0" lvl="0" marL="0" rtl="0" algn="just">
              <a:spcBef>
                <a:spcPts val="1200"/>
              </a:spcBef>
              <a:spcAft>
                <a:spcPts val="0"/>
              </a:spcAft>
              <a:buClr>
                <a:schemeClr val="dk2"/>
              </a:buClr>
              <a:buSzPts val="1100"/>
              <a:buFont typeface="Arial"/>
              <a:buNone/>
            </a:pPr>
            <a:r>
              <a:rPr lang="en"/>
              <a:t>The </a:t>
            </a:r>
            <a:r>
              <a:rPr b="1" lang="en"/>
              <a:t>duration</a:t>
            </a:r>
            <a:r>
              <a:rPr lang="en"/>
              <a:t> of the litigation process, and possible costs associated with it.</a:t>
            </a:r>
            <a:endParaRPr/>
          </a:p>
          <a:p>
            <a:pPr indent="0" lvl="0" marL="0" rtl="0" algn="just">
              <a:spcBef>
                <a:spcPts val="1200"/>
              </a:spcBef>
              <a:spcAft>
                <a:spcPts val="0"/>
              </a:spcAft>
              <a:buClr>
                <a:schemeClr val="dk2"/>
              </a:buClr>
              <a:buSzPts val="1100"/>
              <a:buFont typeface="Arial"/>
              <a:buNone/>
            </a:pPr>
            <a:r>
              <a:rPr lang="en"/>
              <a:t>The possibility of </a:t>
            </a:r>
            <a:r>
              <a:rPr b="1" lang="en"/>
              <a:t>push-back</a:t>
            </a:r>
            <a:r>
              <a:rPr lang="en"/>
              <a:t> from family members, including husbands and inlaws, as well as community health workers and frontline workers.</a:t>
            </a:r>
            <a:endParaRPr/>
          </a:p>
          <a:p>
            <a:pPr indent="0" lvl="0" marL="0" rtl="0" algn="just">
              <a:spcBef>
                <a:spcPts val="1200"/>
              </a:spcBef>
              <a:spcAft>
                <a:spcPts val="0"/>
              </a:spcAft>
              <a:buClr>
                <a:schemeClr val="dk2"/>
              </a:buClr>
              <a:buSzPts val="1100"/>
              <a:buFont typeface="Arial"/>
              <a:buNone/>
            </a:pPr>
            <a:r>
              <a:rPr lang="en"/>
              <a:t>The p</a:t>
            </a:r>
            <a:r>
              <a:rPr b="1" lang="en"/>
              <a:t>ossibility of denial</a:t>
            </a:r>
            <a:r>
              <a:rPr lang="en"/>
              <a:t> of services and entitlements from facilities and institutions named in the petition as a form of backlash. </a:t>
            </a:r>
            <a:endParaRPr/>
          </a:p>
          <a:p>
            <a:pPr indent="0" lvl="0" marL="0" rtl="0" algn="just">
              <a:spcBef>
                <a:spcPts val="1200"/>
              </a:spcBef>
              <a:spcAft>
                <a:spcPts val="1200"/>
              </a:spcAft>
              <a:buNone/>
            </a:pPr>
            <a:r>
              <a:rPr lang="en"/>
              <a:t>Potential </a:t>
            </a:r>
            <a:r>
              <a:rPr b="1" lang="en"/>
              <a:t>social fallout</a:t>
            </a:r>
            <a:r>
              <a:rPr lang="en"/>
              <a:t> and deterioration of community relations as a result of being viewed as pugnacious and litigious.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195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t>
            </a:r>
            <a:r>
              <a:rPr lang="en"/>
              <a:t>rocess of obtaining informed consent for the litigation</a:t>
            </a:r>
            <a:endParaRPr/>
          </a:p>
        </p:txBody>
      </p:sp>
      <p:sp>
        <p:nvSpPr>
          <p:cNvPr id="128" name="Google Shape;128;p21"/>
          <p:cNvSpPr txBox="1"/>
          <p:nvPr>
            <p:ph idx="1" type="body"/>
          </p:nvPr>
        </p:nvSpPr>
        <p:spPr>
          <a:xfrm>
            <a:off x="311700" y="767875"/>
            <a:ext cx="8520600" cy="43755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Clr>
                <a:schemeClr val="dk2"/>
              </a:buClr>
              <a:buSzPct val="34375"/>
              <a:buFont typeface="Arial"/>
              <a:buNone/>
            </a:pPr>
            <a:r>
              <a:t/>
            </a:r>
            <a:endParaRPr sz="3200"/>
          </a:p>
          <a:p>
            <a:pPr indent="0" lvl="0" marL="0" rtl="0" algn="just">
              <a:spcBef>
                <a:spcPts val="1200"/>
              </a:spcBef>
              <a:spcAft>
                <a:spcPts val="0"/>
              </a:spcAft>
              <a:buClr>
                <a:schemeClr val="dk2"/>
              </a:buClr>
              <a:buSzPct val="34375"/>
              <a:buFont typeface="Arial"/>
              <a:buNone/>
            </a:pPr>
            <a:r>
              <a:rPr lang="en" sz="3200"/>
              <a:t>Explaining the </a:t>
            </a:r>
            <a:r>
              <a:rPr b="1" lang="en" sz="3200"/>
              <a:t>scope and nature of the litigation</a:t>
            </a:r>
            <a:r>
              <a:rPr lang="en" sz="3200"/>
              <a:t>, what it means to approach the High Courts under a rights-centric writ jurisdiction, and the powers of the Court to pass orders and directions.</a:t>
            </a:r>
            <a:endParaRPr sz="3200"/>
          </a:p>
          <a:p>
            <a:pPr indent="0" lvl="0" marL="0" rtl="0" algn="just">
              <a:spcBef>
                <a:spcPts val="1200"/>
              </a:spcBef>
              <a:spcAft>
                <a:spcPts val="0"/>
              </a:spcAft>
              <a:buClr>
                <a:schemeClr val="dk2"/>
              </a:buClr>
              <a:buSzPct val="34375"/>
              <a:buFont typeface="Arial"/>
              <a:buNone/>
            </a:pPr>
            <a:r>
              <a:rPr b="1" lang="en" sz="3200"/>
              <a:t>Details</a:t>
            </a:r>
            <a:r>
              <a:rPr lang="en" sz="3200"/>
              <a:t> to be provided in the present petition, including what </a:t>
            </a:r>
            <a:r>
              <a:rPr b="1" lang="en" sz="3200"/>
              <a:t>narration of facts</a:t>
            </a:r>
            <a:r>
              <a:rPr lang="en" sz="3200"/>
              <a:t> would be included, and the option of omitting names and specifics of individuals involved  as strategy to mitigate the risks for the petitioners. </a:t>
            </a:r>
            <a:endParaRPr sz="3200"/>
          </a:p>
          <a:p>
            <a:pPr indent="0" lvl="0" marL="0" rtl="0" algn="just">
              <a:spcBef>
                <a:spcPts val="1200"/>
              </a:spcBef>
              <a:spcAft>
                <a:spcPts val="0"/>
              </a:spcAft>
              <a:buClr>
                <a:schemeClr val="dk2"/>
              </a:buClr>
              <a:buSzPct val="34375"/>
              <a:buFont typeface="Arial"/>
              <a:buNone/>
            </a:pPr>
            <a:r>
              <a:rPr lang="en" sz="3200"/>
              <a:t>How the </a:t>
            </a:r>
            <a:r>
              <a:rPr b="1" lang="en" sz="3200"/>
              <a:t>law and legal precedents interpreted</a:t>
            </a:r>
            <a:r>
              <a:rPr lang="en" sz="3200"/>
              <a:t> and understood the </a:t>
            </a:r>
            <a:r>
              <a:rPr lang="en" sz="3200" u="sng"/>
              <a:t>Right to Safe Motherhood</a:t>
            </a:r>
            <a:r>
              <a:rPr lang="en" sz="3200"/>
              <a:t> as being an integral part of the </a:t>
            </a:r>
            <a:r>
              <a:rPr lang="en" sz="3200" u="sng"/>
              <a:t>Right to Life</a:t>
            </a:r>
            <a:r>
              <a:rPr lang="en" sz="3200"/>
              <a:t> guaranteed under Article 21 of the Indian Constitution.</a:t>
            </a:r>
            <a:endParaRPr sz="3200"/>
          </a:p>
          <a:p>
            <a:pPr indent="0" lvl="0" marL="0" rtl="0" algn="just">
              <a:spcBef>
                <a:spcPts val="1200"/>
              </a:spcBef>
              <a:spcAft>
                <a:spcPts val="0"/>
              </a:spcAft>
              <a:buClr>
                <a:schemeClr val="dk2"/>
              </a:buClr>
              <a:buSzPct val="34375"/>
              <a:buFont typeface="Arial"/>
              <a:buNone/>
            </a:pPr>
            <a:r>
              <a:rPr lang="en" sz="3200"/>
              <a:t>The </a:t>
            </a:r>
            <a:r>
              <a:rPr b="1" lang="en" sz="3200"/>
              <a:t>reliefs</a:t>
            </a:r>
            <a:r>
              <a:rPr lang="en" sz="3200"/>
              <a:t> which would be prayed for in the writ petition, including </a:t>
            </a:r>
            <a:r>
              <a:rPr b="1" lang="en" sz="3200"/>
              <a:t>case-specific prayers</a:t>
            </a:r>
            <a:r>
              <a:rPr lang="en" sz="3200"/>
              <a:t> as well as general directions for government hospitals and health care institutions. </a:t>
            </a:r>
            <a:endParaRPr sz="3200"/>
          </a:p>
          <a:p>
            <a:pPr indent="0" lvl="0" marL="0" rtl="0" algn="just">
              <a:spcBef>
                <a:spcPts val="1200"/>
              </a:spcBef>
              <a:spcAft>
                <a:spcPts val="0"/>
              </a:spcAft>
              <a:buClr>
                <a:schemeClr val="dk2"/>
              </a:buClr>
              <a:buSzPct val="34375"/>
              <a:buFont typeface="Arial"/>
              <a:buNone/>
            </a:pPr>
            <a:r>
              <a:rPr lang="en" sz="3200"/>
              <a:t>The general </a:t>
            </a:r>
            <a:r>
              <a:rPr b="1" lang="en" sz="3200"/>
              <a:t>objectives and expectations </a:t>
            </a:r>
            <a:r>
              <a:rPr lang="en" sz="3200"/>
              <a:t>from the litigation, including a tentative </a:t>
            </a:r>
            <a:r>
              <a:rPr lang="en" sz="3200"/>
              <a:t>time frame</a:t>
            </a:r>
            <a:r>
              <a:rPr lang="en" sz="3200"/>
              <a:t> and potential outcomes. </a:t>
            </a:r>
            <a:endParaRPr sz="3200"/>
          </a:p>
          <a:p>
            <a:pPr indent="0" lvl="0" marL="0" rtl="0" algn="l">
              <a:spcBef>
                <a:spcPts val="1200"/>
              </a:spcBef>
              <a:spcAft>
                <a:spcPts val="0"/>
              </a:spcAft>
              <a:buClr>
                <a:schemeClr val="dk2"/>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