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Average"/>
      <p:regular r:id="rId17"/>
    </p:embeddedFont>
    <p:embeddedFont>
      <p:font typeface="Oswa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Average-regular.fntdata"/><Relationship Id="rId16" Type="http://schemas.openxmlformats.org/officeDocument/2006/relationships/font" Target="fonts/Raleway-boldItalic.fntdata"/><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a0c31c306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a0c31c306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50e0471f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50e0471f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Sukti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0c31c31b5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0c31c31b5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Mela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0b16421d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0b16421d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Emese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0b16421d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0b16421d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0c31c306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0c31c306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50e0471f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50e0471f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rgbClr val="5D8C7A">
            <a:alpha val="6816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D8C7A">
            <a:alpha val="67840"/>
          </a:srgbClr>
        </a:solid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2287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 sz="4900">
                <a:latin typeface="Raleway"/>
                <a:ea typeface="Raleway"/>
                <a:cs typeface="Raleway"/>
                <a:sym typeface="Raleway"/>
              </a:rPr>
              <a:t>Legal Empowerment Learning Lab</a:t>
            </a:r>
            <a:endParaRPr b="1" sz="4900">
              <a:latin typeface="Raleway"/>
              <a:ea typeface="Raleway"/>
              <a:cs typeface="Raleway"/>
              <a:sym typeface="Raleway"/>
            </a:endParaRPr>
          </a:p>
          <a:p>
            <a:pPr indent="0" lvl="0" marL="457200" rtl="0" algn="ctr">
              <a:spcBef>
                <a:spcPts val="0"/>
              </a:spcBef>
              <a:spcAft>
                <a:spcPts val="0"/>
              </a:spcAft>
              <a:buNone/>
            </a:pPr>
            <a:r>
              <a:rPr lang="en" sz="4900">
                <a:latin typeface="Raleway"/>
                <a:ea typeface="Raleway"/>
                <a:cs typeface="Raleway"/>
                <a:sym typeface="Raleway"/>
              </a:rPr>
              <a:t>2020-2021</a:t>
            </a:r>
            <a:endParaRPr sz="4900">
              <a:latin typeface="Raleway"/>
              <a:ea typeface="Raleway"/>
              <a:cs typeface="Raleway"/>
              <a:sym typeface="Raleway"/>
            </a:endParaRPr>
          </a:p>
        </p:txBody>
      </p:sp>
      <p:sp>
        <p:nvSpPr>
          <p:cNvPr id="60" name="Google Shape;60;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pic>
        <p:nvPicPr>
          <p:cNvPr id="61" name="Google Shape;61;p13"/>
          <p:cNvPicPr preferRelativeResize="0"/>
          <p:nvPr/>
        </p:nvPicPr>
        <p:blipFill>
          <a:blip r:embed="rId3">
            <a:alphaModFix/>
          </a:blip>
          <a:stretch>
            <a:fillRect/>
          </a:stretch>
        </p:blipFill>
        <p:spPr>
          <a:xfrm>
            <a:off x="2475775" y="3552538"/>
            <a:ext cx="4192425" cy="1016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2338800" y="338125"/>
            <a:ext cx="426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900">
                <a:highlight>
                  <a:srgbClr val="A64D79"/>
                </a:highlight>
                <a:latin typeface="Raleway"/>
                <a:ea typeface="Raleway"/>
                <a:cs typeface="Raleway"/>
                <a:sym typeface="Raleway"/>
              </a:rPr>
              <a:t>Today</a:t>
            </a:r>
            <a:endParaRPr b="1" sz="4100">
              <a:solidFill>
                <a:srgbClr val="A64D79"/>
              </a:solidFill>
              <a:highlight>
                <a:srgbClr val="A64D79"/>
              </a:highlight>
              <a:latin typeface="Raleway"/>
              <a:ea typeface="Raleway"/>
              <a:cs typeface="Raleway"/>
              <a:sym typeface="Raleway"/>
            </a:endParaRPr>
          </a:p>
        </p:txBody>
      </p:sp>
      <p:sp>
        <p:nvSpPr>
          <p:cNvPr id="67" name="Google Shape;67;p14"/>
          <p:cNvSpPr txBox="1"/>
          <p:nvPr>
            <p:ph idx="1" type="body"/>
          </p:nvPr>
        </p:nvSpPr>
        <p:spPr>
          <a:xfrm>
            <a:off x="4572000" y="1454600"/>
            <a:ext cx="4260300" cy="2827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Welcome</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Tea time</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Carnival: Little responses of Horrors</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Spect-Actors: Breakout Groups</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Centering</a:t>
            </a:r>
            <a:endParaRPr sz="2200">
              <a:solidFill>
                <a:schemeClr val="dk1"/>
              </a:solidFill>
              <a:latin typeface="Raleway"/>
              <a:ea typeface="Raleway"/>
              <a:cs typeface="Raleway"/>
              <a:sym typeface="Raleway"/>
            </a:endParaRPr>
          </a:p>
          <a:p>
            <a:pPr indent="-368300" lvl="0" marL="457200" rtl="0" algn="l">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One word</a:t>
            </a:r>
            <a:endParaRPr sz="2200">
              <a:solidFill>
                <a:schemeClr val="dk1"/>
              </a:solidFill>
              <a:latin typeface="Raleway"/>
              <a:ea typeface="Raleway"/>
              <a:cs typeface="Raleway"/>
              <a:sym typeface="Raleway"/>
            </a:endParaRPr>
          </a:p>
          <a:p>
            <a:pPr indent="0" lvl="0" marL="457200" rtl="0" algn="l">
              <a:spcBef>
                <a:spcPts val="1600"/>
              </a:spcBef>
              <a:spcAft>
                <a:spcPts val="1600"/>
              </a:spcAft>
              <a:buNone/>
            </a:pPr>
            <a:r>
              <a:t/>
            </a:r>
            <a:endParaRPr/>
          </a:p>
        </p:txBody>
      </p:sp>
      <p:pic>
        <p:nvPicPr>
          <p:cNvPr id="68" name="Google Shape;68;p14"/>
          <p:cNvPicPr preferRelativeResize="0"/>
          <p:nvPr/>
        </p:nvPicPr>
        <p:blipFill>
          <a:blip r:embed="rId3">
            <a:alphaModFix/>
          </a:blip>
          <a:stretch>
            <a:fillRect/>
          </a:stretch>
        </p:blipFill>
        <p:spPr>
          <a:xfrm>
            <a:off x="442850" y="1530200"/>
            <a:ext cx="3640097" cy="23297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1718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600">
                <a:highlight>
                  <a:srgbClr val="A64D79"/>
                </a:highlight>
                <a:latin typeface="Raleway"/>
                <a:ea typeface="Raleway"/>
                <a:cs typeface="Raleway"/>
                <a:sym typeface="Raleway"/>
              </a:rPr>
              <a:t>Tea Time: Prompt</a:t>
            </a:r>
            <a:endParaRPr b="1" sz="3400">
              <a:highlight>
                <a:srgbClr val="A64D79"/>
              </a:highlight>
              <a:latin typeface="Raleway"/>
              <a:ea typeface="Raleway"/>
              <a:cs typeface="Raleway"/>
              <a:sym typeface="Raleway"/>
            </a:endParaRPr>
          </a:p>
        </p:txBody>
      </p:sp>
      <p:sp>
        <p:nvSpPr>
          <p:cNvPr id="74" name="Google Shape;74;p15"/>
          <p:cNvSpPr/>
          <p:nvPr/>
        </p:nvSpPr>
        <p:spPr>
          <a:xfrm>
            <a:off x="4572000" y="1284825"/>
            <a:ext cx="2885400" cy="2885400"/>
          </a:xfrm>
          <a:prstGeom prst="wedgeRectCallout">
            <a:avLst>
              <a:gd fmla="val -20833" name="adj1"/>
              <a:gd fmla="val 62500" name="adj2"/>
            </a:avLst>
          </a:prstGeom>
          <a:solidFill>
            <a:srgbClr val="27C7B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solidFill>
                  <a:schemeClr val="dk1"/>
                </a:solidFill>
                <a:latin typeface="Raleway"/>
                <a:ea typeface="Raleway"/>
                <a:cs typeface="Raleway"/>
                <a:sym typeface="Raleway"/>
              </a:rPr>
              <a:t> Share an exciting AHA or “Wow, that makes sense” or “I didn’t think of that!” moment you had while working in and with community.</a:t>
            </a:r>
            <a:endParaRPr sz="2200">
              <a:solidFill>
                <a:schemeClr val="dk1"/>
              </a:solidFill>
              <a:latin typeface="Raleway"/>
              <a:ea typeface="Raleway"/>
              <a:cs typeface="Raleway"/>
              <a:sym typeface="Raleway"/>
            </a:endParaRPr>
          </a:p>
        </p:txBody>
      </p:sp>
      <p:pic>
        <p:nvPicPr>
          <p:cNvPr id="75" name="Google Shape;75;p15"/>
          <p:cNvPicPr preferRelativeResize="0"/>
          <p:nvPr/>
        </p:nvPicPr>
        <p:blipFill>
          <a:blip r:embed="rId3">
            <a:alphaModFix/>
          </a:blip>
          <a:stretch>
            <a:fillRect/>
          </a:stretch>
        </p:blipFill>
        <p:spPr>
          <a:xfrm>
            <a:off x="657500" y="1653600"/>
            <a:ext cx="3221779" cy="21478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196750" y="462625"/>
            <a:ext cx="4045200" cy="1710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2900">
              <a:latin typeface="Raleway"/>
              <a:ea typeface="Raleway"/>
              <a:cs typeface="Raleway"/>
              <a:sym typeface="Raleway"/>
            </a:endParaRPr>
          </a:p>
          <a:p>
            <a:pPr indent="0" lvl="0" marL="0" rtl="0" algn="l">
              <a:lnSpc>
                <a:spcPct val="115000"/>
              </a:lnSpc>
              <a:spcBef>
                <a:spcPts val="1600"/>
              </a:spcBef>
              <a:spcAft>
                <a:spcPts val="0"/>
              </a:spcAft>
              <a:buNone/>
            </a:pPr>
            <a:r>
              <a:t/>
            </a:r>
            <a:endParaRPr b="1" sz="2900">
              <a:latin typeface="Raleway"/>
              <a:ea typeface="Raleway"/>
              <a:cs typeface="Raleway"/>
              <a:sym typeface="Raleway"/>
            </a:endParaRPr>
          </a:p>
          <a:p>
            <a:pPr indent="0" lvl="0" marL="0" rtl="0" algn="l">
              <a:lnSpc>
                <a:spcPct val="115000"/>
              </a:lnSpc>
              <a:spcBef>
                <a:spcPts val="1600"/>
              </a:spcBef>
              <a:spcAft>
                <a:spcPts val="0"/>
              </a:spcAft>
              <a:buNone/>
            </a:pPr>
            <a:r>
              <a:t/>
            </a:r>
            <a:endParaRPr b="1" sz="2900">
              <a:latin typeface="Raleway"/>
              <a:ea typeface="Raleway"/>
              <a:cs typeface="Raleway"/>
              <a:sym typeface="Raleway"/>
            </a:endParaRPr>
          </a:p>
          <a:p>
            <a:pPr indent="0" lvl="0" marL="0" rtl="0" algn="l">
              <a:lnSpc>
                <a:spcPct val="115000"/>
              </a:lnSpc>
              <a:spcBef>
                <a:spcPts val="1600"/>
              </a:spcBef>
              <a:spcAft>
                <a:spcPts val="0"/>
              </a:spcAft>
              <a:buNone/>
            </a:pPr>
            <a:r>
              <a:t/>
            </a:r>
            <a:endParaRPr b="1" sz="2900">
              <a:latin typeface="Raleway"/>
              <a:ea typeface="Raleway"/>
              <a:cs typeface="Raleway"/>
              <a:sym typeface="Raleway"/>
            </a:endParaRPr>
          </a:p>
          <a:p>
            <a:pPr indent="0" lvl="0" marL="0" rtl="0" algn="ctr">
              <a:lnSpc>
                <a:spcPct val="115000"/>
              </a:lnSpc>
              <a:spcBef>
                <a:spcPts val="1600"/>
              </a:spcBef>
              <a:spcAft>
                <a:spcPts val="0"/>
              </a:spcAft>
              <a:buNone/>
            </a:pPr>
            <a:r>
              <a:rPr b="1" lang="en" sz="2900">
                <a:latin typeface="Raleway"/>
                <a:ea typeface="Raleway"/>
                <a:cs typeface="Raleway"/>
                <a:sym typeface="Raleway"/>
              </a:rPr>
              <a:t>Bakhtin and Carnival</a:t>
            </a:r>
            <a:endParaRPr b="1" sz="2900">
              <a:latin typeface="Raleway"/>
              <a:ea typeface="Raleway"/>
              <a:cs typeface="Raleway"/>
              <a:sym typeface="Raleway"/>
            </a:endParaRPr>
          </a:p>
          <a:p>
            <a:pPr indent="0" lvl="0" marL="0" rtl="0" algn="ctr">
              <a:lnSpc>
                <a:spcPct val="115000"/>
              </a:lnSpc>
              <a:spcBef>
                <a:spcPts val="1600"/>
              </a:spcBef>
              <a:spcAft>
                <a:spcPts val="1600"/>
              </a:spcAft>
              <a:buNone/>
            </a:pPr>
            <a:r>
              <a:rPr b="1" lang="en" sz="2900">
                <a:latin typeface="Raleway"/>
                <a:ea typeface="Raleway"/>
                <a:cs typeface="Raleway"/>
                <a:sym typeface="Raleway"/>
              </a:rPr>
              <a:t>Strategies to destabilize hierarchy and imagine what else might be</a:t>
            </a:r>
            <a:endParaRPr b="1" sz="2900">
              <a:latin typeface="Raleway"/>
              <a:ea typeface="Raleway"/>
              <a:cs typeface="Raleway"/>
              <a:sym typeface="Raleway"/>
            </a:endParaRPr>
          </a:p>
        </p:txBody>
      </p:sp>
      <p:sp>
        <p:nvSpPr>
          <p:cNvPr id="81" name="Google Shape;81;p16"/>
          <p:cNvSpPr txBox="1"/>
          <p:nvPr>
            <p:ph idx="1" type="subTitle"/>
          </p:nvPr>
        </p:nvSpPr>
        <p:spPr>
          <a:xfrm>
            <a:off x="1572300" y="1776576"/>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82" name="Google Shape;82;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 </a:t>
            </a:r>
            <a:endParaRPr/>
          </a:p>
        </p:txBody>
      </p:sp>
      <p:sp>
        <p:nvSpPr>
          <p:cNvPr id="83" name="Google Shape;83;p16"/>
          <p:cNvSpPr txBox="1"/>
          <p:nvPr/>
        </p:nvSpPr>
        <p:spPr>
          <a:xfrm>
            <a:off x="6124125" y="365850"/>
            <a:ext cx="168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Average"/>
              <a:ea typeface="Average"/>
              <a:cs typeface="Average"/>
              <a:sym typeface="Average"/>
            </a:endParaRPr>
          </a:p>
        </p:txBody>
      </p:sp>
      <p:pic>
        <p:nvPicPr>
          <p:cNvPr id="84" name="Google Shape;84;p16"/>
          <p:cNvPicPr preferRelativeResize="0"/>
          <p:nvPr/>
        </p:nvPicPr>
        <p:blipFill>
          <a:blip r:embed="rId3">
            <a:alphaModFix/>
          </a:blip>
          <a:stretch>
            <a:fillRect/>
          </a:stretch>
        </p:blipFill>
        <p:spPr>
          <a:xfrm>
            <a:off x="4939500" y="1046424"/>
            <a:ext cx="3837000" cy="2805803"/>
          </a:xfrm>
          <a:prstGeom prst="rect">
            <a:avLst/>
          </a:prstGeom>
          <a:noFill/>
          <a:ln>
            <a:noFill/>
          </a:ln>
        </p:spPr>
      </p:pic>
      <p:sp>
        <p:nvSpPr>
          <p:cNvPr id="85" name="Google Shape;85;p16"/>
          <p:cNvSpPr txBox="1"/>
          <p:nvPr/>
        </p:nvSpPr>
        <p:spPr>
          <a:xfrm>
            <a:off x="196750" y="4254725"/>
            <a:ext cx="425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Average"/>
                <a:ea typeface="Average"/>
                <a:cs typeface="Average"/>
                <a:sym typeface="Average"/>
              </a:rPr>
              <a:t>Photo: still shot of video from a haunted house organized by artists surviving inside an </a:t>
            </a:r>
            <a:r>
              <a:rPr lang="en">
                <a:solidFill>
                  <a:srgbClr val="FFFFFF"/>
                </a:solidFill>
                <a:latin typeface="Average"/>
                <a:ea typeface="Average"/>
                <a:cs typeface="Average"/>
                <a:sym typeface="Average"/>
              </a:rPr>
              <a:t>institution</a:t>
            </a:r>
            <a:r>
              <a:rPr lang="en">
                <a:solidFill>
                  <a:srgbClr val="FFFFFF"/>
                </a:solidFill>
                <a:latin typeface="Average"/>
                <a:ea typeface="Average"/>
                <a:cs typeface="Average"/>
                <a:sym typeface="Average"/>
              </a:rPr>
              <a:t> for people with intellectual disabilities</a:t>
            </a:r>
            <a:endParaRPr>
              <a:solidFill>
                <a:srgbClr val="FFFFFF"/>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2600">
                <a:latin typeface="Average"/>
                <a:ea typeface="Average"/>
                <a:cs typeface="Average"/>
                <a:sym typeface="Average"/>
              </a:rPr>
              <a:t>Forum Theater</a:t>
            </a:r>
            <a:endParaRPr b="1" sz="3800"/>
          </a:p>
        </p:txBody>
      </p:sp>
      <p:sp>
        <p:nvSpPr>
          <p:cNvPr id="91" name="Google Shape;91;p17"/>
          <p:cNvSpPr txBox="1"/>
          <p:nvPr>
            <p:ph idx="1" type="body"/>
          </p:nvPr>
        </p:nvSpPr>
        <p:spPr>
          <a:xfrm>
            <a:off x="116525"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a:p>
            <a:pPr indent="0" lvl="0" marL="0" rtl="0" algn="l">
              <a:spcBef>
                <a:spcPts val="1600"/>
              </a:spcBef>
              <a:spcAft>
                <a:spcPts val="0"/>
              </a:spcAft>
              <a:buNone/>
            </a:pPr>
            <a:r>
              <a:rPr b="1" lang="en" sz="1800">
                <a:solidFill>
                  <a:schemeClr val="dk1"/>
                </a:solidFill>
              </a:rPr>
              <a:t>Constructing responses to delegitimation collaboratively</a:t>
            </a:r>
            <a:endParaRPr b="1" sz="1800">
              <a:solidFill>
                <a:schemeClr val="dk1"/>
              </a:solidFill>
            </a:endParaRPr>
          </a:p>
          <a:p>
            <a:pPr indent="0" lvl="0" marL="0" rtl="0" algn="l">
              <a:spcBef>
                <a:spcPts val="1600"/>
              </a:spcBef>
              <a:spcAft>
                <a:spcPts val="0"/>
              </a:spcAft>
              <a:buNone/>
            </a:pPr>
            <a:r>
              <a:rPr b="1" lang="en" sz="1800">
                <a:solidFill>
                  <a:schemeClr val="dk1"/>
                </a:solidFill>
              </a:rPr>
              <a:t>An Adaptation of</a:t>
            </a:r>
            <a:r>
              <a:rPr b="1" lang="en" sz="1800">
                <a:solidFill>
                  <a:schemeClr val="dk1"/>
                </a:solidFill>
              </a:rPr>
              <a:t> Theater of the Oppressed</a:t>
            </a:r>
            <a:endParaRPr b="1" sz="1800">
              <a:solidFill>
                <a:schemeClr val="dk1"/>
              </a:solidFill>
            </a:endParaRPr>
          </a:p>
          <a:p>
            <a:pPr indent="-342900" lvl="0" marL="457200" rtl="0" algn="l">
              <a:spcBef>
                <a:spcPts val="1600"/>
              </a:spcBef>
              <a:spcAft>
                <a:spcPts val="0"/>
              </a:spcAft>
              <a:buClr>
                <a:schemeClr val="dk1"/>
              </a:buClr>
              <a:buSzPts val="1800"/>
              <a:buChar char="●"/>
            </a:pPr>
            <a:r>
              <a:rPr b="1" lang="en" sz="1800">
                <a:solidFill>
                  <a:schemeClr val="dk1"/>
                </a:solidFill>
              </a:rPr>
              <a:t>Augosto Boal</a:t>
            </a:r>
            <a:endParaRPr b="1" sz="1800">
              <a:solidFill>
                <a:schemeClr val="dk1"/>
              </a:solidFill>
            </a:endParaRPr>
          </a:p>
          <a:p>
            <a:pPr indent="-342900" lvl="0" marL="457200" rtl="0" algn="l">
              <a:spcBef>
                <a:spcPts val="0"/>
              </a:spcBef>
              <a:spcAft>
                <a:spcPts val="0"/>
              </a:spcAft>
              <a:buClr>
                <a:schemeClr val="dk1"/>
              </a:buClr>
              <a:buSzPts val="1800"/>
              <a:buChar char="●"/>
            </a:pPr>
            <a:r>
              <a:rPr b="1" lang="en" sz="1800">
                <a:solidFill>
                  <a:schemeClr val="dk1"/>
                </a:solidFill>
              </a:rPr>
              <a:t>Exploring solutions to oppression </a:t>
            </a:r>
            <a:endParaRPr b="1" sz="1800">
              <a:solidFill>
                <a:schemeClr val="dk1"/>
              </a:solidFill>
            </a:endParaRPr>
          </a:p>
          <a:p>
            <a:pPr indent="-342900" lvl="0" marL="457200" rtl="0" algn="l">
              <a:spcBef>
                <a:spcPts val="0"/>
              </a:spcBef>
              <a:spcAft>
                <a:spcPts val="0"/>
              </a:spcAft>
              <a:buClr>
                <a:schemeClr val="dk1"/>
              </a:buClr>
              <a:buSzPts val="1800"/>
              <a:buChar char="●"/>
            </a:pPr>
            <a:r>
              <a:rPr b="1" lang="en" sz="1800">
                <a:solidFill>
                  <a:schemeClr val="dk1"/>
                </a:solidFill>
              </a:rPr>
              <a:t>Activates the imagination and inspires action</a:t>
            </a:r>
            <a:endParaRPr b="1" sz="1800">
              <a:solidFill>
                <a:schemeClr val="dk1"/>
              </a:solidFill>
            </a:endParaRPr>
          </a:p>
          <a:p>
            <a:pPr indent="0" lvl="0" marL="0" rtl="0" algn="l">
              <a:spcBef>
                <a:spcPts val="1600"/>
              </a:spcBef>
              <a:spcAft>
                <a:spcPts val="0"/>
              </a:spcAft>
              <a:buNone/>
            </a:pPr>
            <a:r>
              <a:t/>
            </a:r>
            <a:endParaRPr b="1" i="1" sz="1800">
              <a:solidFill>
                <a:schemeClr val="dk1"/>
              </a:solidFill>
            </a:endParaRPr>
          </a:p>
          <a:p>
            <a:pPr indent="0" lvl="0" marL="0" rtl="0" algn="ctr">
              <a:spcBef>
                <a:spcPts val="1600"/>
              </a:spcBef>
              <a:spcAft>
                <a:spcPts val="0"/>
              </a:spcAft>
              <a:buNone/>
            </a:pPr>
            <a:r>
              <a:rPr b="1" i="1" lang="en" sz="1800">
                <a:solidFill>
                  <a:schemeClr val="dk1"/>
                </a:solidFill>
              </a:rPr>
              <a:t>Interrogates agency and facilitates difficult conversations</a:t>
            </a:r>
            <a:endParaRPr b="1" sz="1800">
              <a:solidFill>
                <a:schemeClr val="dk1"/>
              </a:solidFill>
            </a:endParaRPr>
          </a:p>
          <a:p>
            <a:pPr indent="0" lvl="0" marL="0" rtl="0" algn="l">
              <a:spcBef>
                <a:spcPts val="1600"/>
              </a:spcBef>
              <a:spcAft>
                <a:spcPts val="1600"/>
              </a:spcAft>
              <a:buNone/>
            </a:pPr>
            <a:r>
              <a:t/>
            </a:r>
            <a:endParaRPr/>
          </a:p>
        </p:txBody>
      </p:sp>
      <p:sp>
        <p:nvSpPr>
          <p:cNvPr id="92" name="Google Shape;92;p17"/>
          <p:cNvSpPr txBox="1"/>
          <p:nvPr>
            <p:ph idx="2" type="body"/>
          </p:nvPr>
        </p:nvSpPr>
        <p:spPr>
          <a:xfrm>
            <a:off x="6123300" y="1152475"/>
            <a:ext cx="309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93" name="Google Shape;93;p17"/>
          <p:cNvPicPr preferRelativeResize="0"/>
          <p:nvPr/>
        </p:nvPicPr>
        <p:blipFill rotWithShape="1">
          <a:blip r:embed="rId3">
            <a:alphaModFix/>
          </a:blip>
          <a:srcRect b="0" l="9935" r="9935" t="0"/>
          <a:stretch/>
        </p:blipFill>
        <p:spPr>
          <a:xfrm>
            <a:off x="6236037" y="1670575"/>
            <a:ext cx="2864523" cy="2288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1718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600">
                <a:highlight>
                  <a:srgbClr val="A64D79"/>
                </a:highlight>
                <a:latin typeface="Raleway"/>
                <a:ea typeface="Raleway"/>
                <a:cs typeface="Raleway"/>
                <a:sym typeface="Raleway"/>
              </a:rPr>
              <a:t>In our groups</a:t>
            </a:r>
            <a:endParaRPr b="1" sz="3400">
              <a:highlight>
                <a:srgbClr val="A64D79"/>
              </a:highlight>
              <a:latin typeface="Raleway"/>
              <a:ea typeface="Raleway"/>
              <a:cs typeface="Raleway"/>
              <a:sym typeface="Raleway"/>
            </a:endParaRPr>
          </a:p>
        </p:txBody>
      </p:sp>
      <p:grpSp>
        <p:nvGrpSpPr>
          <p:cNvPr id="99" name="Google Shape;99;p18"/>
          <p:cNvGrpSpPr/>
          <p:nvPr/>
        </p:nvGrpSpPr>
        <p:grpSpPr>
          <a:xfrm>
            <a:off x="4885484" y="2701270"/>
            <a:ext cx="261571" cy="260379"/>
            <a:chOff x="4858109" y="2631368"/>
            <a:chExt cx="316442" cy="315000"/>
          </a:xfrm>
        </p:grpSpPr>
        <p:sp>
          <p:nvSpPr>
            <p:cNvPr id="100" name="Google Shape;100;p18"/>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grpSp>
        <p:nvGrpSpPr>
          <p:cNvPr id="102" name="Google Shape;102;p18"/>
          <p:cNvGrpSpPr/>
          <p:nvPr/>
        </p:nvGrpSpPr>
        <p:grpSpPr>
          <a:xfrm>
            <a:off x="4885484" y="2701270"/>
            <a:ext cx="261571" cy="260379"/>
            <a:chOff x="4858109" y="2631368"/>
            <a:chExt cx="316442" cy="315000"/>
          </a:xfrm>
        </p:grpSpPr>
        <p:sp>
          <p:nvSpPr>
            <p:cNvPr id="103" name="Google Shape;103;p18"/>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sp>
        <p:nvSpPr>
          <p:cNvPr id="105" name="Google Shape;105;p18"/>
          <p:cNvSpPr/>
          <p:nvPr/>
        </p:nvSpPr>
        <p:spPr>
          <a:xfrm>
            <a:off x="133100" y="1348400"/>
            <a:ext cx="2885400" cy="2885400"/>
          </a:xfrm>
          <a:prstGeom prst="wedgeRectCallout">
            <a:avLst>
              <a:gd fmla="val -20833" name="adj1"/>
              <a:gd fmla="val 62500" name="adj2"/>
            </a:avLst>
          </a:prstGeom>
          <a:solidFill>
            <a:srgbClr val="666666"/>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Best if everyone is unmuted. Choose whose experience you will create a skit from (or combine some or all into one story). Choose roles. One person is a note taker (and spect-actor).</a:t>
            </a:r>
            <a:endParaRPr>
              <a:latin typeface="Raleway"/>
              <a:ea typeface="Raleway"/>
              <a:cs typeface="Raleway"/>
              <a:sym typeface="Raleway"/>
            </a:endParaRPr>
          </a:p>
        </p:txBody>
      </p:sp>
      <p:sp>
        <p:nvSpPr>
          <p:cNvPr id="106" name="Google Shape;106;p18"/>
          <p:cNvSpPr/>
          <p:nvPr/>
        </p:nvSpPr>
        <p:spPr>
          <a:xfrm>
            <a:off x="3169250" y="1348400"/>
            <a:ext cx="2998200" cy="2885400"/>
          </a:xfrm>
          <a:prstGeom prst="wedgeRectCallout">
            <a:avLst>
              <a:gd fmla="val -20833" name="adj1"/>
              <a:gd fmla="val 62500" name="adj2"/>
            </a:avLst>
          </a:prstGeom>
          <a:solidFill>
            <a:srgbClr val="666666"/>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Create skit. First, act it out as it was experienced. After, start the performance from the beginning and this time make changes. Anyone can STOP or HALT the action and ask questions, change the story.</a:t>
            </a:r>
            <a:endParaRPr>
              <a:latin typeface="Raleway"/>
              <a:ea typeface="Raleway"/>
              <a:cs typeface="Raleway"/>
              <a:sym typeface="Raleway"/>
            </a:endParaRPr>
          </a:p>
        </p:txBody>
      </p:sp>
      <p:sp>
        <p:nvSpPr>
          <p:cNvPr id="107" name="Google Shape;107;p18"/>
          <p:cNvSpPr/>
          <p:nvPr/>
        </p:nvSpPr>
        <p:spPr>
          <a:xfrm>
            <a:off x="6318225" y="1348400"/>
            <a:ext cx="2727600" cy="2945100"/>
          </a:xfrm>
          <a:prstGeom prst="wedgeRectCallout">
            <a:avLst>
              <a:gd fmla="val -20833" name="adj1"/>
              <a:gd fmla="val 62500" name="adj2"/>
            </a:avLst>
          </a:prstGeom>
          <a:solidFill>
            <a:srgbClr val="666666"/>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Raleway"/>
                <a:ea typeface="Raleway"/>
                <a:cs typeface="Raleway"/>
                <a:sym typeface="Raleway"/>
              </a:rPr>
              <a:t>Reflect together on what worked (and didn’t); who was assumed to have responsibility &amp; agency to make change (&amp; why); and what alternate interventions might be tried. </a:t>
            </a:r>
            <a:endParaRPr u="sng">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1371600" rtl="0" algn="l">
              <a:spcBef>
                <a:spcPts val="0"/>
              </a:spcBef>
              <a:spcAft>
                <a:spcPts val="0"/>
              </a:spcAft>
              <a:buNone/>
            </a:pPr>
            <a:r>
              <a:t/>
            </a:r>
            <a:endParaRPr sz="3500"/>
          </a:p>
          <a:p>
            <a:pPr indent="457200" lvl="0" marL="2286000" rtl="0" algn="l">
              <a:spcBef>
                <a:spcPts val="1600"/>
              </a:spcBef>
              <a:spcAft>
                <a:spcPts val="1600"/>
              </a:spcAft>
              <a:buNone/>
            </a:pPr>
            <a:r>
              <a:rPr lang="en" sz="3500">
                <a:solidFill>
                  <a:schemeClr val="dk1"/>
                </a:solidFill>
                <a:highlight>
                  <a:srgbClr val="A64D79"/>
                </a:highlight>
                <a:latin typeface="Raleway"/>
                <a:ea typeface="Raleway"/>
                <a:cs typeface="Raleway"/>
                <a:sym typeface="Raleway"/>
              </a:rPr>
              <a:t>Thank you!</a:t>
            </a:r>
            <a:endParaRPr sz="3500">
              <a:solidFill>
                <a:schemeClr val="dk1"/>
              </a:solidFill>
              <a:highlight>
                <a:srgbClr val="A64D79"/>
              </a:highlight>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