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aleway"/>
      <p:regular r:id="rId14"/>
      <p:bold r:id="rId15"/>
      <p:italic r:id="rId16"/>
      <p:boldItalic r:id="rId17"/>
    </p:embeddedFont>
    <p:embeddedFont>
      <p:font typeface="Nunito"/>
      <p:regular r:id="rId18"/>
      <p:bold r:id="rId19"/>
      <p:italic r:id="rId20"/>
      <p:boldItalic r:id="rId21"/>
    </p:embeddedFont>
    <p:embeddedFont>
      <p:font typeface="Lato"/>
      <p:regular r:id="rId22"/>
      <p:bold r:id="rId23"/>
      <p:italic r:id="rId24"/>
      <p:boldItalic r:id="rId25"/>
    </p:embeddedFont>
    <p:embeddedFont>
      <p:font typeface="Average"/>
      <p:regular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55F912-735E-4ED5-B261-E784A72CC8F1}">
  <a:tblStyle styleId="{DA55F912-735E-4ED5-B261-E784A72CC8F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Lato-regular.fntdata"/><Relationship Id="rId21" Type="http://schemas.openxmlformats.org/officeDocument/2006/relationships/font" Target="fonts/Nunito-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verage-regular.fntdata"/><Relationship Id="rId25" Type="http://schemas.openxmlformats.org/officeDocument/2006/relationships/font" Target="fonts/Lato-bold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a0c31c306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a0c31c306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50e0471f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50e0471f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 and Meg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0c31c31b5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0c31c31b5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 and Meg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f638818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f638818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 and Meg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fad1aa6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fad1aa6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fd857a8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fd857a8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 and Meg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06428d7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06428d7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 and Meg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rgbClr val="5D8C7A">
            <a:alpha val="6816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8C7A">
            <a:alpha val="67840"/>
          </a:srgbClr>
        </a:solid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2287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 sz="4900">
                <a:latin typeface="Raleway"/>
                <a:ea typeface="Raleway"/>
                <a:cs typeface="Raleway"/>
                <a:sym typeface="Raleway"/>
              </a:rPr>
              <a:t>Legal Empowerment Learning Lab</a:t>
            </a:r>
            <a:endParaRPr b="1" sz="4900">
              <a:latin typeface="Raleway"/>
              <a:ea typeface="Raleway"/>
              <a:cs typeface="Raleway"/>
              <a:sym typeface="Raleway"/>
            </a:endParaRPr>
          </a:p>
          <a:p>
            <a:pPr indent="0" lvl="0" marL="457200" rtl="0" algn="ctr">
              <a:spcBef>
                <a:spcPts val="0"/>
              </a:spcBef>
              <a:spcAft>
                <a:spcPts val="0"/>
              </a:spcAft>
              <a:buNone/>
            </a:pPr>
            <a:r>
              <a:rPr lang="en" sz="4900">
                <a:latin typeface="Raleway"/>
                <a:ea typeface="Raleway"/>
                <a:cs typeface="Raleway"/>
                <a:sym typeface="Raleway"/>
              </a:rPr>
              <a:t>2020-2021</a:t>
            </a:r>
            <a:endParaRPr sz="4900">
              <a:latin typeface="Raleway"/>
              <a:ea typeface="Raleway"/>
              <a:cs typeface="Raleway"/>
              <a:sym typeface="Raleway"/>
            </a:endParaRPr>
          </a:p>
        </p:txBody>
      </p:sp>
      <p:sp>
        <p:nvSpPr>
          <p:cNvPr id="60" name="Google Shape;60;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pic>
        <p:nvPicPr>
          <p:cNvPr id="61" name="Google Shape;61;p13"/>
          <p:cNvPicPr preferRelativeResize="0"/>
          <p:nvPr/>
        </p:nvPicPr>
        <p:blipFill>
          <a:blip r:embed="rId3">
            <a:alphaModFix/>
          </a:blip>
          <a:stretch>
            <a:fillRect/>
          </a:stretch>
        </p:blipFill>
        <p:spPr>
          <a:xfrm>
            <a:off x="2475775" y="3552538"/>
            <a:ext cx="4192425" cy="1016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1706525" y="338125"/>
            <a:ext cx="564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highlight>
                  <a:srgbClr val="A64D79"/>
                </a:highlight>
                <a:latin typeface="Raleway"/>
                <a:ea typeface="Raleway"/>
                <a:cs typeface="Raleway"/>
                <a:sym typeface="Raleway"/>
              </a:rPr>
              <a:t>Today</a:t>
            </a:r>
            <a:endParaRPr b="1" sz="4100">
              <a:solidFill>
                <a:srgbClr val="A64D79"/>
              </a:solidFill>
              <a:highlight>
                <a:srgbClr val="A64D79"/>
              </a:highlight>
              <a:latin typeface="Raleway"/>
              <a:ea typeface="Raleway"/>
              <a:cs typeface="Raleway"/>
              <a:sym typeface="Raleway"/>
            </a:endParaRPr>
          </a:p>
        </p:txBody>
      </p:sp>
      <p:sp>
        <p:nvSpPr>
          <p:cNvPr id="67" name="Google Shape;67;p14"/>
          <p:cNvSpPr txBox="1"/>
          <p:nvPr>
            <p:ph idx="1" type="body"/>
          </p:nvPr>
        </p:nvSpPr>
        <p:spPr>
          <a:xfrm>
            <a:off x="4572000" y="1454600"/>
            <a:ext cx="4260300" cy="2827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Welcome</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Our shared struggles</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Break</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Exploring power</a:t>
            </a:r>
            <a:endParaRPr sz="2200">
              <a:solidFill>
                <a:schemeClr val="dk1"/>
              </a:solidFill>
              <a:latin typeface="Raleway"/>
              <a:ea typeface="Raleway"/>
              <a:cs typeface="Raleway"/>
              <a:sym typeface="Raleway"/>
            </a:endParaRPr>
          </a:p>
          <a:p>
            <a:pPr indent="0" lvl="0" marL="457200" rtl="0" algn="l">
              <a:spcBef>
                <a:spcPts val="1600"/>
              </a:spcBef>
              <a:spcAft>
                <a:spcPts val="1600"/>
              </a:spcAft>
              <a:buNone/>
            </a:pPr>
            <a:r>
              <a:t/>
            </a:r>
            <a:endParaRPr/>
          </a:p>
        </p:txBody>
      </p:sp>
      <p:pic>
        <p:nvPicPr>
          <p:cNvPr id="68" name="Google Shape;68;p14"/>
          <p:cNvPicPr preferRelativeResize="0"/>
          <p:nvPr/>
        </p:nvPicPr>
        <p:blipFill>
          <a:blip r:embed="rId3">
            <a:alphaModFix/>
          </a:blip>
          <a:stretch>
            <a:fillRect/>
          </a:stretch>
        </p:blipFill>
        <p:spPr>
          <a:xfrm>
            <a:off x="442850" y="1530200"/>
            <a:ext cx="3640097" cy="23297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latin typeface="Raleway"/>
                <a:ea typeface="Raleway"/>
                <a:cs typeface="Raleway"/>
                <a:sym typeface="Raleway"/>
              </a:rPr>
              <a:t>Oct</a:t>
            </a:r>
            <a:r>
              <a:rPr b="1" lang="en">
                <a:solidFill>
                  <a:schemeClr val="dk1"/>
                </a:solidFill>
                <a:latin typeface="Raleway"/>
                <a:ea typeface="Raleway"/>
                <a:cs typeface="Raleway"/>
                <a:sym typeface="Raleway"/>
              </a:rPr>
              <a:t> 202o</a:t>
            </a:r>
            <a:endParaRPr>
              <a:solidFill>
                <a:schemeClr val="dk1"/>
              </a:solidFill>
            </a:endParaRPr>
          </a:p>
        </p:txBody>
      </p:sp>
      <p:sp>
        <p:nvSpPr>
          <p:cNvPr id="74" name="Google Shape;74;p15"/>
          <p:cNvSpPr txBox="1"/>
          <p:nvPr/>
        </p:nvSpPr>
        <p:spPr>
          <a:xfrm>
            <a:off x="324150" y="25"/>
            <a:ext cx="8520600" cy="8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highlight>
                  <a:srgbClr val="A64D79"/>
                </a:highlight>
                <a:latin typeface="Raleway"/>
                <a:ea typeface="Raleway"/>
                <a:cs typeface="Raleway"/>
                <a:sym typeface="Raleway"/>
              </a:rPr>
              <a:t>Where We Have Been, Where We Are Going</a:t>
            </a:r>
            <a:endParaRPr b="1" sz="3000">
              <a:solidFill>
                <a:schemeClr val="dk1"/>
              </a:solidFill>
              <a:highlight>
                <a:srgbClr val="A64D79"/>
              </a:highlight>
              <a:latin typeface="Raleway"/>
              <a:ea typeface="Raleway"/>
              <a:cs typeface="Raleway"/>
              <a:sym typeface="Raleway"/>
            </a:endParaRPr>
          </a:p>
        </p:txBody>
      </p:sp>
      <p:graphicFrame>
        <p:nvGraphicFramePr>
          <p:cNvPr id="75" name="Google Shape;75;p15"/>
          <p:cNvGraphicFramePr/>
          <p:nvPr/>
        </p:nvGraphicFramePr>
        <p:xfrm>
          <a:off x="323100" y="2393975"/>
          <a:ext cx="3000000" cy="3000000"/>
        </p:xfrm>
        <a:graphic>
          <a:graphicData uri="http://schemas.openxmlformats.org/drawingml/2006/table">
            <a:tbl>
              <a:tblPr>
                <a:noFill/>
                <a:tableStyleId>{DA55F912-735E-4ED5-B261-E784A72CC8F1}</a:tableStyleId>
              </a:tblPr>
              <a:tblGrid>
                <a:gridCol w="710225"/>
                <a:gridCol w="710225"/>
                <a:gridCol w="710225"/>
                <a:gridCol w="382850"/>
                <a:gridCol w="1037600"/>
                <a:gridCol w="710225"/>
                <a:gridCol w="710225"/>
                <a:gridCol w="710225"/>
                <a:gridCol w="710225"/>
                <a:gridCol w="710225"/>
                <a:gridCol w="710225"/>
                <a:gridCol w="710225"/>
              </a:tblGrid>
              <a:tr h="719125">
                <a:tc gridSpan="4">
                  <a:txBody>
                    <a:bodyPr/>
                    <a:lstStyle/>
                    <a:p>
                      <a:pPr indent="0" lvl="0" marL="0" rtl="0" algn="ctr">
                        <a:spcBef>
                          <a:spcPts val="0"/>
                        </a:spcBef>
                        <a:spcAft>
                          <a:spcPts val="0"/>
                        </a:spcAft>
                        <a:buNone/>
                      </a:pPr>
                      <a:r>
                        <a:rPr lang="en" sz="2000">
                          <a:solidFill>
                            <a:srgbClr val="FFFFFF"/>
                          </a:solidFill>
                          <a:latin typeface="Raleway"/>
                          <a:ea typeface="Raleway"/>
                          <a:cs typeface="Raleway"/>
                          <a:sym typeface="Raleway"/>
                        </a:rPr>
                        <a:t>2020</a:t>
                      </a:r>
                      <a:endParaRPr sz="2000">
                        <a:solidFill>
                          <a:srgbClr val="FFFFFF"/>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27C7BD"/>
                    </a:solidFill>
                  </a:tcPr>
                </a:tc>
                <a:tc hMerge="1"/>
                <a:tc hMerge="1"/>
                <a:tc hMerge="1"/>
                <a:tc gridSpan="8">
                  <a:txBody>
                    <a:bodyPr/>
                    <a:lstStyle/>
                    <a:p>
                      <a:pPr indent="0" lvl="0" marL="0" rtl="0" algn="ctr">
                        <a:spcBef>
                          <a:spcPts val="0"/>
                        </a:spcBef>
                        <a:spcAft>
                          <a:spcPts val="0"/>
                        </a:spcAft>
                        <a:buNone/>
                      </a:pPr>
                      <a:r>
                        <a:rPr lang="en" sz="2000">
                          <a:solidFill>
                            <a:srgbClr val="FFFFFF"/>
                          </a:solidFill>
                          <a:latin typeface="Raleway"/>
                          <a:ea typeface="Raleway"/>
                          <a:cs typeface="Raleway"/>
                          <a:sym typeface="Raleway"/>
                        </a:rPr>
                        <a:t>2021</a:t>
                      </a:r>
                      <a:endParaRPr sz="2000">
                        <a:solidFill>
                          <a:srgbClr val="FFFFFF"/>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64D79"/>
                    </a:solidFill>
                  </a:tcPr>
                </a:tc>
                <a:tc hMerge="1"/>
                <a:tc hMerge="1"/>
                <a:tc hMerge="1"/>
                <a:tc hMerge="1"/>
                <a:tc hMerge="1"/>
                <a:tc hMerge="1"/>
                <a:tc hMerge="1"/>
              </a:tr>
            </a:tbl>
          </a:graphicData>
        </a:graphic>
      </p:graphicFrame>
      <p:cxnSp>
        <p:nvCxnSpPr>
          <p:cNvPr id="76" name="Google Shape;76;p15"/>
          <p:cNvCxnSpPr/>
          <p:nvPr/>
        </p:nvCxnSpPr>
        <p:spPr>
          <a:xfrm rot="10800000">
            <a:off x="569975" y="1439375"/>
            <a:ext cx="0" cy="954600"/>
          </a:xfrm>
          <a:prstGeom prst="straightConnector1">
            <a:avLst/>
          </a:prstGeom>
          <a:noFill/>
          <a:ln cap="flat" cmpd="sng" w="9525">
            <a:solidFill>
              <a:srgbClr val="000000"/>
            </a:solidFill>
            <a:prstDash val="solid"/>
            <a:round/>
            <a:headEnd len="med" w="med" type="none"/>
            <a:tailEnd len="med" w="med" type="oval"/>
          </a:ln>
        </p:spPr>
      </p:cxnSp>
      <p:sp>
        <p:nvSpPr>
          <p:cNvPr id="77" name="Google Shape;77;p15"/>
          <p:cNvSpPr txBox="1"/>
          <p:nvPr/>
        </p:nvSpPr>
        <p:spPr>
          <a:xfrm>
            <a:off x="646175" y="1560476"/>
            <a:ext cx="2315700" cy="57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Lato"/>
                <a:ea typeface="Lato"/>
                <a:cs typeface="Lato"/>
                <a:sym typeface="Lato"/>
              </a:rPr>
              <a:t>Introduction to Legal Empowerment </a:t>
            </a:r>
            <a:endParaRPr>
              <a:solidFill>
                <a:schemeClr val="dk1"/>
              </a:solidFill>
              <a:latin typeface="Lato"/>
              <a:ea typeface="Lato"/>
              <a:cs typeface="Lato"/>
              <a:sym typeface="Lato"/>
            </a:endParaRPr>
          </a:p>
          <a:p>
            <a:pPr indent="0" lvl="0" marL="0" rtl="0" algn="l">
              <a:lnSpc>
                <a:spcPct val="115000"/>
              </a:lnSpc>
              <a:spcBef>
                <a:spcPts val="1600"/>
              </a:spcBef>
              <a:spcAft>
                <a:spcPts val="1600"/>
              </a:spcAft>
              <a:buNone/>
            </a:pPr>
            <a:r>
              <a:t/>
            </a:r>
            <a:endParaRPr>
              <a:solidFill>
                <a:srgbClr val="000000"/>
              </a:solidFill>
              <a:latin typeface="Lato"/>
              <a:ea typeface="Lato"/>
              <a:cs typeface="Lato"/>
              <a:sym typeface="Lato"/>
            </a:endParaRPr>
          </a:p>
        </p:txBody>
      </p:sp>
      <p:sp>
        <p:nvSpPr>
          <p:cNvPr id="78" name="Google Shape;78;p15"/>
          <p:cNvSpPr txBox="1"/>
          <p:nvPr/>
        </p:nvSpPr>
        <p:spPr>
          <a:xfrm>
            <a:off x="3251009" y="3668337"/>
            <a:ext cx="23157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Jan 2021</a:t>
            </a:r>
            <a:endParaRPr b="1" sz="1800">
              <a:solidFill>
                <a:schemeClr val="dk1"/>
              </a:solidFill>
              <a:latin typeface="Raleway"/>
              <a:ea typeface="Raleway"/>
              <a:cs typeface="Raleway"/>
              <a:sym typeface="Raleway"/>
            </a:endParaRPr>
          </a:p>
        </p:txBody>
      </p:sp>
      <p:sp>
        <p:nvSpPr>
          <p:cNvPr id="79" name="Google Shape;79;p15"/>
          <p:cNvSpPr txBox="1"/>
          <p:nvPr/>
        </p:nvSpPr>
        <p:spPr>
          <a:xfrm>
            <a:off x="3251003" y="3993750"/>
            <a:ext cx="1510500" cy="57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Lato"/>
                <a:ea typeface="Lato"/>
                <a:cs typeface="Lato"/>
                <a:sym typeface="Lato"/>
              </a:rPr>
              <a:t>Community-led Research </a:t>
            </a:r>
            <a:r>
              <a:rPr lang="en">
                <a:solidFill>
                  <a:schemeClr val="dk1"/>
                </a:solidFill>
                <a:latin typeface="Lato"/>
                <a:ea typeface="Lato"/>
                <a:cs typeface="Lato"/>
                <a:sym typeface="Lato"/>
              </a:rPr>
              <a:t>Design</a:t>
            </a:r>
            <a:endParaRPr>
              <a:solidFill>
                <a:schemeClr val="dk1"/>
              </a:solidFill>
              <a:latin typeface="Lato"/>
              <a:ea typeface="Lato"/>
              <a:cs typeface="Lato"/>
              <a:sym typeface="Lato"/>
            </a:endParaRPr>
          </a:p>
        </p:txBody>
      </p:sp>
      <p:sp>
        <p:nvSpPr>
          <p:cNvPr id="80" name="Google Shape;80;p15"/>
          <p:cNvSpPr txBox="1"/>
          <p:nvPr/>
        </p:nvSpPr>
        <p:spPr>
          <a:xfrm>
            <a:off x="4852374" y="1560476"/>
            <a:ext cx="2353200" cy="57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Lato"/>
                <a:ea typeface="Lato"/>
                <a:cs typeface="Lato"/>
                <a:sym typeface="Lato"/>
              </a:rPr>
              <a:t>Participatory Data Collection</a:t>
            </a:r>
            <a:endParaRPr>
              <a:solidFill>
                <a:schemeClr val="dk1"/>
              </a:solidFill>
              <a:latin typeface="Lato"/>
              <a:ea typeface="Lato"/>
              <a:cs typeface="Lato"/>
              <a:sym typeface="Lato"/>
            </a:endParaRPr>
          </a:p>
        </p:txBody>
      </p:sp>
      <p:cxnSp>
        <p:nvCxnSpPr>
          <p:cNvPr id="81" name="Google Shape;81;p15"/>
          <p:cNvCxnSpPr/>
          <p:nvPr/>
        </p:nvCxnSpPr>
        <p:spPr>
          <a:xfrm>
            <a:off x="3172525" y="3140900"/>
            <a:ext cx="2400" cy="701400"/>
          </a:xfrm>
          <a:prstGeom prst="straightConnector1">
            <a:avLst/>
          </a:prstGeom>
          <a:noFill/>
          <a:ln cap="flat" cmpd="sng" w="9525">
            <a:solidFill>
              <a:srgbClr val="000000"/>
            </a:solidFill>
            <a:prstDash val="solid"/>
            <a:round/>
            <a:headEnd len="med" w="med" type="none"/>
            <a:tailEnd len="med" w="med" type="oval"/>
          </a:ln>
        </p:spPr>
      </p:cxnSp>
      <p:sp>
        <p:nvSpPr>
          <p:cNvPr id="82" name="Google Shape;82;p15"/>
          <p:cNvSpPr txBox="1"/>
          <p:nvPr/>
        </p:nvSpPr>
        <p:spPr>
          <a:xfrm>
            <a:off x="4771000" y="980425"/>
            <a:ext cx="2353200" cy="52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March 2021</a:t>
            </a:r>
            <a:endParaRPr b="1" sz="1800">
              <a:solidFill>
                <a:schemeClr val="dk1"/>
              </a:solidFill>
              <a:latin typeface="Raleway"/>
              <a:ea typeface="Raleway"/>
              <a:cs typeface="Raleway"/>
              <a:sym typeface="Raleway"/>
            </a:endParaRPr>
          </a:p>
        </p:txBody>
      </p:sp>
      <p:cxnSp>
        <p:nvCxnSpPr>
          <p:cNvPr id="83" name="Google Shape;83;p15"/>
          <p:cNvCxnSpPr/>
          <p:nvPr/>
        </p:nvCxnSpPr>
        <p:spPr>
          <a:xfrm rot="10800000">
            <a:off x="4771000" y="1439375"/>
            <a:ext cx="0" cy="954600"/>
          </a:xfrm>
          <a:prstGeom prst="straightConnector1">
            <a:avLst/>
          </a:prstGeom>
          <a:noFill/>
          <a:ln cap="flat" cmpd="sng" w="9525">
            <a:solidFill>
              <a:srgbClr val="000000"/>
            </a:solidFill>
            <a:prstDash val="solid"/>
            <a:round/>
            <a:headEnd len="med" w="med" type="none"/>
            <a:tailEnd len="med" w="med" type="oval"/>
          </a:ln>
        </p:spPr>
      </p:cxnSp>
      <p:cxnSp>
        <p:nvCxnSpPr>
          <p:cNvPr id="84" name="Google Shape;84;p15"/>
          <p:cNvCxnSpPr/>
          <p:nvPr/>
        </p:nvCxnSpPr>
        <p:spPr>
          <a:xfrm>
            <a:off x="6013822" y="3148112"/>
            <a:ext cx="900" cy="527400"/>
          </a:xfrm>
          <a:prstGeom prst="straightConnector1">
            <a:avLst/>
          </a:prstGeom>
          <a:noFill/>
          <a:ln cap="flat" cmpd="sng" w="9525">
            <a:solidFill>
              <a:srgbClr val="000000"/>
            </a:solidFill>
            <a:prstDash val="solid"/>
            <a:round/>
            <a:headEnd len="med" w="med" type="none"/>
            <a:tailEnd len="med" w="med" type="oval"/>
          </a:ln>
        </p:spPr>
      </p:cxnSp>
      <p:cxnSp>
        <p:nvCxnSpPr>
          <p:cNvPr id="85" name="Google Shape;85;p15"/>
          <p:cNvCxnSpPr/>
          <p:nvPr/>
        </p:nvCxnSpPr>
        <p:spPr>
          <a:xfrm rot="10800000">
            <a:off x="1718475" y="3113000"/>
            <a:ext cx="5700" cy="757200"/>
          </a:xfrm>
          <a:prstGeom prst="straightConnector1">
            <a:avLst/>
          </a:prstGeom>
          <a:noFill/>
          <a:ln cap="flat" cmpd="sng" w="9525">
            <a:solidFill>
              <a:srgbClr val="000000"/>
            </a:solidFill>
            <a:prstDash val="solid"/>
            <a:round/>
            <a:headEnd len="med" w="med" type="none"/>
            <a:tailEnd len="med" w="med" type="oval"/>
          </a:ln>
        </p:spPr>
      </p:cxnSp>
      <p:sp>
        <p:nvSpPr>
          <p:cNvPr id="86" name="Google Shape;86;p15"/>
          <p:cNvSpPr txBox="1"/>
          <p:nvPr/>
        </p:nvSpPr>
        <p:spPr>
          <a:xfrm>
            <a:off x="6199225" y="3207292"/>
            <a:ext cx="2353200" cy="63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Summer 2021</a:t>
            </a:r>
            <a:endParaRPr b="1" sz="1800">
              <a:solidFill>
                <a:schemeClr val="dk1"/>
              </a:solidFill>
              <a:latin typeface="Raleway"/>
              <a:ea typeface="Raleway"/>
              <a:cs typeface="Raleway"/>
              <a:sym typeface="Raleway"/>
            </a:endParaRPr>
          </a:p>
        </p:txBody>
      </p:sp>
      <p:sp>
        <p:nvSpPr>
          <p:cNvPr id="87" name="Google Shape;87;p15"/>
          <p:cNvSpPr txBox="1"/>
          <p:nvPr/>
        </p:nvSpPr>
        <p:spPr>
          <a:xfrm>
            <a:off x="5729575" y="3686725"/>
            <a:ext cx="3292500" cy="95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Shared Struggles, Carrying Complexity</a:t>
            </a:r>
            <a:endParaRPr sz="13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Collective Data Analysis</a:t>
            </a:r>
            <a:endParaRPr sz="13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Ethics and Care</a:t>
            </a:r>
            <a:endParaRPr sz="13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Responding to </a:t>
            </a:r>
            <a:r>
              <a:rPr lang="en" sz="1300">
                <a:solidFill>
                  <a:schemeClr val="dk1"/>
                </a:solidFill>
                <a:latin typeface="Nunito"/>
                <a:ea typeface="Nunito"/>
                <a:cs typeface="Nunito"/>
                <a:sym typeface="Nunito"/>
              </a:rPr>
              <a:t>Delegitimation</a:t>
            </a:r>
            <a:endParaRPr sz="13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What can we nurture into the future?</a:t>
            </a:r>
            <a:endParaRPr sz="1300">
              <a:solidFill>
                <a:schemeClr val="dk1"/>
              </a:solidFill>
              <a:latin typeface="Nunito"/>
              <a:ea typeface="Nunito"/>
              <a:cs typeface="Nunito"/>
              <a:sym typeface="Nunito"/>
            </a:endParaRPr>
          </a:p>
        </p:txBody>
      </p:sp>
      <p:sp>
        <p:nvSpPr>
          <p:cNvPr id="88" name="Google Shape;88;p15"/>
          <p:cNvSpPr txBox="1"/>
          <p:nvPr/>
        </p:nvSpPr>
        <p:spPr>
          <a:xfrm>
            <a:off x="1611075" y="3846900"/>
            <a:ext cx="1408200" cy="13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ato"/>
                <a:ea typeface="Lato"/>
                <a:cs typeface="Lato"/>
                <a:sym typeface="Lato"/>
              </a:rPr>
              <a:t>Introduction to Participatory Action Research</a:t>
            </a:r>
            <a:endParaRPr>
              <a:solidFill>
                <a:schemeClr val="dk1"/>
              </a:solidFill>
              <a:latin typeface="Lato"/>
              <a:ea typeface="Lato"/>
              <a:cs typeface="Lato"/>
              <a:sym typeface="Lato"/>
            </a:endParaRPr>
          </a:p>
        </p:txBody>
      </p:sp>
      <p:sp>
        <p:nvSpPr>
          <p:cNvPr id="89" name="Google Shape;89;p15"/>
          <p:cNvSpPr txBox="1"/>
          <p:nvPr/>
        </p:nvSpPr>
        <p:spPr>
          <a:xfrm>
            <a:off x="1724475" y="3466350"/>
            <a:ext cx="1181400" cy="5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Raleway"/>
                <a:ea typeface="Raleway"/>
                <a:cs typeface="Raleway"/>
                <a:sym typeface="Raleway"/>
              </a:rPr>
              <a:t>Nov 2020</a:t>
            </a:r>
            <a:r>
              <a:rPr b="1" lang="en">
                <a:solidFill>
                  <a:schemeClr val="dk1"/>
                </a:solidFill>
                <a:latin typeface="Lato"/>
                <a:ea typeface="Lato"/>
                <a:cs typeface="Lato"/>
                <a:sym typeface="Lato"/>
              </a:rPr>
              <a:t> </a:t>
            </a:r>
            <a:endParaRPr b="1">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1706525" y="338125"/>
            <a:ext cx="564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highlight>
                  <a:srgbClr val="A64D79"/>
                </a:highlight>
                <a:latin typeface="Raleway"/>
                <a:ea typeface="Raleway"/>
                <a:cs typeface="Raleway"/>
                <a:sym typeface="Raleway"/>
              </a:rPr>
              <a:t>Week Overview</a:t>
            </a:r>
            <a:endParaRPr b="1" sz="4100">
              <a:solidFill>
                <a:srgbClr val="A64D79"/>
              </a:solidFill>
              <a:highlight>
                <a:srgbClr val="A64D79"/>
              </a:highlight>
              <a:latin typeface="Raleway"/>
              <a:ea typeface="Raleway"/>
              <a:cs typeface="Raleway"/>
              <a:sym typeface="Raleway"/>
            </a:endParaRPr>
          </a:p>
        </p:txBody>
      </p:sp>
      <p:sp>
        <p:nvSpPr>
          <p:cNvPr id="95" name="Google Shape;95;p16"/>
          <p:cNvSpPr txBox="1"/>
          <p:nvPr>
            <p:ph idx="1" type="body"/>
          </p:nvPr>
        </p:nvSpPr>
        <p:spPr>
          <a:xfrm>
            <a:off x="410575" y="1112450"/>
            <a:ext cx="7766700" cy="24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1"/>
                </a:solidFill>
                <a:latin typeface="Nunito"/>
                <a:ea typeface="Nunito"/>
                <a:cs typeface="Nunito"/>
                <a:sym typeface="Nunito"/>
              </a:rPr>
              <a:t>Care packages</a:t>
            </a:r>
            <a:endParaRPr b="1" sz="1700">
              <a:solidFill>
                <a:schemeClr val="dk1"/>
              </a:solidFill>
              <a:latin typeface="Nunito"/>
              <a:ea typeface="Nunito"/>
              <a:cs typeface="Nunito"/>
              <a:sym typeface="Nunito"/>
            </a:endParaRPr>
          </a:p>
          <a:p>
            <a:pPr indent="0" lvl="0" marL="0" rtl="0" algn="l">
              <a:spcBef>
                <a:spcPts val="0"/>
              </a:spcBef>
              <a:spcAft>
                <a:spcPts val="0"/>
              </a:spcAft>
              <a:buNone/>
            </a:pPr>
            <a:r>
              <a:t/>
            </a:r>
            <a:endParaRPr sz="1700">
              <a:solidFill>
                <a:schemeClr val="dk1"/>
              </a:solidFill>
              <a:latin typeface="Nunito"/>
              <a:ea typeface="Nunito"/>
              <a:cs typeface="Nunito"/>
              <a:sym typeface="Nunito"/>
            </a:endParaRPr>
          </a:p>
          <a:p>
            <a:pPr indent="0" lvl="0" marL="0" rtl="0" algn="l">
              <a:spcBef>
                <a:spcPts val="0"/>
              </a:spcBef>
              <a:spcAft>
                <a:spcPts val="0"/>
              </a:spcAft>
              <a:buNone/>
            </a:pPr>
            <a:r>
              <a:rPr b="1" lang="en" sz="1700">
                <a:solidFill>
                  <a:schemeClr val="dk1"/>
                </a:solidFill>
                <a:latin typeface="Nunito"/>
                <a:ea typeface="Nunito"/>
                <a:cs typeface="Nunito"/>
                <a:sym typeface="Nunito"/>
              </a:rPr>
              <a:t>Sessions</a:t>
            </a:r>
            <a:endParaRPr b="1" sz="1700">
              <a:solidFill>
                <a:schemeClr val="dk1"/>
              </a:solidFill>
              <a:latin typeface="Nunito"/>
              <a:ea typeface="Nunito"/>
              <a:cs typeface="Nunito"/>
              <a:sym typeface="Nunito"/>
            </a:endParaRPr>
          </a:p>
          <a:p>
            <a:pPr indent="-393700" lvl="0" marL="457200" rtl="0" algn="l">
              <a:spcBef>
                <a:spcPts val="0"/>
              </a:spcBef>
              <a:spcAft>
                <a:spcPts val="0"/>
              </a:spcAft>
              <a:buClr>
                <a:schemeClr val="dk1"/>
              </a:buClr>
              <a:buSzPts val="2600"/>
              <a:buFont typeface="Raleway"/>
              <a:buChar char="●"/>
            </a:pPr>
            <a:r>
              <a:rPr lang="en" sz="1700" u="sng">
                <a:solidFill>
                  <a:schemeClr val="dk1"/>
                </a:solidFill>
                <a:latin typeface="Nunito"/>
                <a:ea typeface="Nunito"/>
                <a:cs typeface="Nunito"/>
                <a:sym typeface="Nunito"/>
              </a:rPr>
              <a:t>Monday:</a:t>
            </a:r>
            <a:r>
              <a:rPr lang="en" sz="1700">
                <a:solidFill>
                  <a:schemeClr val="dk1"/>
                </a:solidFill>
                <a:latin typeface="Nunito"/>
                <a:ea typeface="Nunito"/>
                <a:cs typeface="Nunito"/>
                <a:sym typeface="Nunito"/>
              </a:rPr>
              <a:t> </a:t>
            </a:r>
            <a:r>
              <a:rPr lang="en" sz="1700">
                <a:solidFill>
                  <a:schemeClr val="dk1"/>
                </a:solidFill>
                <a:latin typeface="Nunito"/>
                <a:ea typeface="Nunito"/>
                <a:cs typeface="Nunito"/>
                <a:sym typeface="Nunito"/>
              </a:rPr>
              <a:t> Struggles, Carrying Complexity</a:t>
            </a:r>
            <a:endParaRPr sz="1700">
              <a:solidFill>
                <a:schemeClr val="dk1"/>
              </a:solidFill>
              <a:latin typeface="Nunito"/>
              <a:ea typeface="Nunito"/>
              <a:cs typeface="Nunito"/>
              <a:sym typeface="Nunito"/>
            </a:endParaRPr>
          </a:p>
          <a:p>
            <a:pPr indent="-393700" lvl="0" marL="457200" rtl="0" algn="l">
              <a:spcBef>
                <a:spcPts val="0"/>
              </a:spcBef>
              <a:spcAft>
                <a:spcPts val="0"/>
              </a:spcAft>
              <a:buClr>
                <a:schemeClr val="dk1"/>
              </a:buClr>
              <a:buSzPts val="2600"/>
              <a:buFont typeface="Raleway"/>
              <a:buChar char="●"/>
            </a:pPr>
            <a:r>
              <a:rPr lang="en" sz="1700" u="sng">
                <a:solidFill>
                  <a:schemeClr val="dk1"/>
                </a:solidFill>
                <a:latin typeface="Nunito"/>
                <a:ea typeface="Nunito"/>
                <a:cs typeface="Nunito"/>
                <a:sym typeface="Nunito"/>
              </a:rPr>
              <a:t>Tuesday:</a:t>
            </a:r>
            <a:r>
              <a:rPr lang="en" sz="1700">
                <a:solidFill>
                  <a:schemeClr val="dk1"/>
                </a:solidFill>
                <a:latin typeface="Nunito"/>
                <a:ea typeface="Nunito"/>
                <a:cs typeface="Nunito"/>
                <a:sym typeface="Nunito"/>
              </a:rPr>
              <a:t> Collective Data Analysis</a:t>
            </a:r>
            <a:endParaRPr sz="1700">
              <a:solidFill>
                <a:schemeClr val="dk1"/>
              </a:solidFill>
              <a:latin typeface="Nunito"/>
              <a:ea typeface="Nunito"/>
              <a:cs typeface="Nunito"/>
              <a:sym typeface="Nunito"/>
            </a:endParaRPr>
          </a:p>
          <a:p>
            <a:pPr indent="-393700" lvl="0" marL="457200" rtl="0" algn="l">
              <a:spcBef>
                <a:spcPts val="0"/>
              </a:spcBef>
              <a:spcAft>
                <a:spcPts val="0"/>
              </a:spcAft>
              <a:buClr>
                <a:schemeClr val="dk1"/>
              </a:buClr>
              <a:buSzPts val="2600"/>
              <a:buFont typeface="Raleway"/>
              <a:buChar char="●"/>
            </a:pPr>
            <a:r>
              <a:rPr lang="en" sz="1700" u="sng">
                <a:solidFill>
                  <a:schemeClr val="dk1"/>
                </a:solidFill>
                <a:latin typeface="Nunito"/>
                <a:ea typeface="Nunito"/>
                <a:cs typeface="Nunito"/>
                <a:sym typeface="Nunito"/>
              </a:rPr>
              <a:t>Wednesday:</a:t>
            </a:r>
            <a:r>
              <a:rPr lang="en" sz="1700">
                <a:solidFill>
                  <a:schemeClr val="dk1"/>
                </a:solidFill>
                <a:latin typeface="Nunito"/>
                <a:ea typeface="Nunito"/>
                <a:cs typeface="Nunito"/>
                <a:sym typeface="Nunito"/>
              </a:rPr>
              <a:t> Ethics and Care</a:t>
            </a:r>
            <a:endParaRPr sz="1700">
              <a:solidFill>
                <a:schemeClr val="dk1"/>
              </a:solidFill>
              <a:latin typeface="Nunito"/>
              <a:ea typeface="Nunito"/>
              <a:cs typeface="Nunito"/>
              <a:sym typeface="Nunito"/>
            </a:endParaRPr>
          </a:p>
          <a:p>
            <a:pPr indent="-393700" lvl="0" marL="457200" rtl="0" algn="l">
              <a:spcBef>
                <a:spcPts val="0"/>
              </a:spcBef>
              <a:spcAft>
                <a:spcPts val="0"/>
              </a:spcAft>
              <a:buClr>
                <a:schemeClr val="dk1"/>
              </a:buClr>
              <a:buSzPts val="2600"/>
              <a:buFont typeface="Raleway"/>
              <a:buChar char="●"/>
            </a:pPr>
            <a:r>
              <a:rPr lang="en" sz="1700" u="sng">
                <a:solidFill>
                  <a:schemeClr val="dk1"/>
                </a:solidFill>
                <a:latin typeface="Nunito"/>
                <a:ea typeface="Nunito"/>
                <a:cs typeface="Nunito"/>
                <a:sym typeface="Nunito"/>
              </a:rPr>
              <a:t>Thursday:</a:t>
            </a:r>
            <a:r>
              <a:rPr lang="en" sz="1700">
                <a:solidFill>
                  <a:schemeClr val="dk1"/>
                </a:solidFill>
                <a:latin typeface="Nunito"/>
                <a:ea typeface="Nunito"/>
                <a:cs typeface="Nunito"/>
                <a:sym typeface="Nunito"/>
              </a:rPr>
              <a:t> Responding to Delegitimation</a:t>
            </a:r>
            <a:endParaRPr sz="1700">
              <a:solidFill>
                <a:schemeClr val="dk1"/>
              </a:solidFill>
              <a:latin typeface="Nunito"/>
              <a:ea typeface="Nunito"/>
              <a:cs typeface="Nunito"/>
              <a:sym typeface="Nunito"/>
            </a:endParaRPr>
          </a:p>
          <a:p>
            <a:pPr indent="-393700" lvl="0" marL="457200" rtl="0" algn="l">
              <a:spcBef>
                <a:spcPts val="0"/>
              </a:spcBef>
              <a:spcAft>
                <a:spcPts val="0"/>
              </a:spcAft>
              <a:buClr>
                <a:schemeClr val="dk1"/>
              </a:buClr>
              <a:buSzPts val="2600"/>
              <a:buFont typeface="Raleway"/>
              <a:buChar char="●"/>
            </a:pPr>
            <a:r>
              <a:rPr lang="en" sz="1700" u="sng">
                <a:solidFill>
                  <a:schemeClr val="dk1"/>
                </a:solidFill>
                <a:latin typeface="Nunito"/>
                <a:ea typeface="Nunito"/>
                <a:cs typeface="Nunito"/>
                <a:sym typeface="Nunito"/>
              </a:rPr>
              <a:t>Friday:</a:t>
            </a:r>
            <a:r>
              <a:rPr lang="en" sz="1700">
                <a:solidFill>
                  <a:schemeClr val="dk1"/>
                </a:solidFill>
                <a:latin typeface="Nunito"/>
                <a:ea typeface="Nunito"/>
                <a:cs typeface="Nunito"/>
                <a:sym typeface="Nunito"/>
              </a:rPr>
              <a:t> What Can We Nurture into the Future?</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228425" y="1999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Care Packages</a:t>
            </a:r>
            <a:endParaRPr/>
          </a:p>
        </p:txBody>
      </p:sp>
      <p:sp>
        <p:nvSpPr>
          <p:cNvPr id="101" name="Google Shape;101;p17"/>
          <p:cNvSpPr txBox="1"/>
          <p:nvPr>
            <p:ph idx="1" type="body"/>
          </p:nvPr>
        </p:nvSpPr>
        <p:spPr>
          <a:xfrm>
            <a:off x="916150" y="9358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102" name="Google Shape;102;p17"/>
          <p:cNvPicPr preferRelativeResize="0"/>
          <p:nvPr/>
        </p:nvPicPr>
        <p:blipFill>
          <a:blip r:embed="rId3">
            <a:alphaModFix/>
          </a:blip>
          <a:stretch>
            <a:fillRect/>
          </a:stretch>
        </p:blipFill>
        <p:spPr>
          <a:xfrm>
            <a:off x="2434524" y="224450"/>
            <a:ext cx="3629326" cy="4839101"/>
          </a:xfrm>
          <a:prstGeom prst="rect">
            <a:avLst/>
          </a:prstGeom>
          <a:noFill/>
          <a:ln>
            <a:noFill/>
          </a:ln>
        </p:spPr>
      </p:pic>
      <p:pic>
        <p:nvPicPr>
          <p:cNvPr id="103" name="Google Shape;103;p17"/>
          <p:cNvPicPr preferRelativeResize="0"/>
          <p:nvPr/>
        </p:nvPicPr>
        <p:blipFill>
          <a:blip r:embed="rId4">
            <a:alphaModFix/>
          </a:blip>
          <a:stretch>
            <a:fillRect/>
          </a:stretch>
        </p:blipFill>
        <p:spPr>
          <a:xfrm>
            <a:off x="6148950" y="1403150"/>
            <a:ext cx="2839050" cy="2949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563025" y="338125"/>
            <a:ext cx="8138700" cy="7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highlight>
                  <a:srgbClr val="A64D79"/>
                </a:highlight>
                <a:latin typeface="Raleway"/>
                <a:ea typeface="Raleway"/>
                <a:cs typeface="Raleway"/>
                <a:sym typeface="Raleway"/>
              </a:rPr>
              <a:t>Prompts for group reflections</a:t>
            </a:r>
            <a:endParaRPr b="1" sz="4100">
              <a:solidFill>
                <a:srgbClr val="A64D79"/>
              </a:solidFill>
              <a:highlight>
                <a:srgbClr val="A64D79"/>
              </a:highlight>
              <a:latin typeface="Raleway"/>
              <a:ea typeface="Raleway"/>
              <a:cs typeface="Raleway"/>
              <a:sym typeface="Raleway"/>
            </a:endParaRPr>
          </a:p>
        </p:txBody>
      </p:sp>
      <p:sp>
        <p:nvSpPr>
          <p:cNvPr id="109" name="Google Shape;109;p18"/>
          <p:cNvSpPr txBox="1"/>
          <p:nvPr>
            <p:ph idx="1" type="body"/>
          </p:nvPr>
        </p:nvSpPr>
        <p:spPr>
          <a:xfrm>
            <a:off x="754650" y="1454600"/>
            <a:ext cx="8077800" cy="28278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Clr>
                <a:schemeClr val="dk1"/>
              </a:buClr>
              <a:buSzPts val="2200"/>
              <a:buFont typeface="Raleway"/>
              <a:buAutoNum type="arabicParenR"/>
            </a:pPr>
            <a:r>
              <a:rPr i="1" lang="en" sz="2200">
                <a:solidFill>
                  <a:schemeClr val="dk1"/>
                </a:solidFill>
                <a:latin typeface="Raleway"/>
                <a:ea typeface="Raleway"/>
                <a:cs typeface="Raleway"/>
                <a:sym typeface="Raleway"/>
              </a:rPr>
              <a:t>How do you think your collaborators (community members, government officials, etc)  perceive you with respect to your power and  positionality? What assumptions might they make about you and your intersecting identities?</a:t>
            </a:r>
            <a:endParaRPr i="1" sz="2200">
              <a:solidFill>
                <a:schemeClr val="dk1"/>
              </a:solidFill>
              <a:latin typeface="Raleway"/>
              <a:ea typeface="Raleway"/>
              <a:cs typeface="Raleway"/>
              <a:sym typeface="Raleway"/>
            </a:endParaRPr>
          </a:p>
          <a:p>
            <a:pPr indent="-368300" lvl="0" marL="457200" rtl="0" algn="l">
              <a:lnSpc>
                <a:spcPct val="150000"/>
              </a:lnSpc>
              <a:spcBef>
                <a:spcPts val="0"/>
              </a:spcBef>
              <a:spcAft>
                <a:spcPts val="0"/>
              </a:spcAft>
              <a:buClr>
                <a:schemeClr val="dk1"/>
              </a:buClr>
              <a:buSzPts val="2200"/>
              <a:buFont typeface="Raleway"/>
              <a:buAutoNum type="arabicParenR"/>
            </a:pPr>
            <a:r>
              <a:rPr i="1" lang="en" sz="2200">
                <a:solidFill>
                  <a:schemeClr val="dk1"/>
                </a:solidFill>
                <a:latin typeface="Raleway"/>
                <a:ea typeface="Raleway"/>
                <a:cs typeface="Raleway"/>
                <a:sym typeface="Raleway"/>
              </a:rPr>
              <a:t>In what ways do you earn trust from your  collaborators?</a:t>
            </a:r>
            <a:endParaRPr i="1" sz="2200">
              <a:solidFill>
                <a:schemeClr val="dk1"/>
              </a:solidFill>
              <a:latin typeface="Raleway"/>
              <a:ea typeface="Raleway"/>
              <a:cs typeface="Raleway"/>
              <a:sym typeface="Raleway"/>
            </a:endParaRPr>
          </a:p>
          <a:p>
            <a:pPr indent="-368300" lvl="0" marL="457200" rtl="0" algn="l">
              <a:lnSpc>
                <a:spcPct val="150000"/>
              </a:lnSpc>
              <a:spcBef>
                <a:spcPts val="0"/>
              </a:spcBef>
              <a:spcAft>
                <a:spcPts val="0"/>
              </a:spcAft>
              <a:buClr>
                <a:schemeClr val="dk1"/>
              </a:buClr>
              <a:buSzPts val="2200"/>
              <a:buFont typeface="Raleway"/>
              <a:buAutoNum type="arabicParenR"/>
            </a:pPr>
            <a:r>
              <a:rPr i="1" lang="en" sz="2200">
                <a:solidFill>
                  <a:schemeClr val="dk1"/>
                </a:solidFill>
                <a:latin typeface="Raleway"/>
                <a:ea typeface="Raleway"/>
                <a:cs typeface="Raleway"/>
                <a:sym typeface="Raleway"/>
              </a:rPr>
              <a:t>How have your understanding of your privilege shifted over the years?</a:t>
            </a:r>
            <a:endParaRPr sz="2200">
              <a:solidFill>
                <a:schemeClr val="dk1"/>
              </a:solidFill>
              <a:latin typeface="Raleway"/>
              <a:ea typeface="Raleway"/>
              <a:cs typeface="Raleway"/>
              <a:sym typeface="Raleway"/>
            </a:endParaRPr>
          </a:p>
          <a:p>
            <a:pPr indent="0" lvl="0" marL="457200" rtl="0" algn="l">
              <a:spcBef>
                <a:spcPts val="0"/>
              </a:spcBef>
              <a:spcAft>
                <a:spcPts val="1600"/>
              </a:spcAft>
              <a:buNone/>
            </a:pPr>
            <a:r>
              <a:t/>
            </a:r>
            <a:endParaRPr sz="2200">
              <a:solidFill>
                <a:schemeClr val="dk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563025" y="338125"/>
            <a:ext cx="8138700" cy="7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highlight>
                  <a:srgbClr val="A64D79"/>
                </a:highlight>
                <a:latin typeface="Raleway"/>
                <a:ea typeface="Raleway"/>
                <a:cs typeface="Raleway"/>
                <a:sym typeface="Raleway"/>
              </a:rPr>
              <a:t>Power Flower</a:t>
            </a:r>
            <a:endParaRPr b="1" sz="4100">
              <a:solidFill>
                <a:srgbClr val="A64D79"/>
              </a:solidFill>
              <a:highlight>
                <a:srgbClr val="A64D79"/>
              </a:highlight>
              <a:latin typeface="Raleway"/>
              <a:ea typeface="Raleway"/>
              <a:cs typeface="Raleway"/>
              <a:sym typeface="Raleway"/>
            </a:endParaRPr>
          </a:p>
        </p:txBody>
      </p:sp>
      <p:sp>
        <p:nvSpPr>
          <p:cNvPr id="115" name="Google Shape;115;p19"/>
          <p:cNvSpPr txBox="1"/>
          <p:nvPr>
            <p:ph idx="1" type="body"/>
          </p:nvPr>
        </p:nvSpPr>
        <p:spPr>
          <a:xfrm>
            <a:off x="754650" y="1454600"/>
            <a:ext cx="8077800" cy="28278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2200">
              <a:solidFill>
                <a:schemeClr val="dk1"/>
              </a:solidFill>
              <a:latin typeface="Raleway"/>
              <a:ea typeface="Raleway"/>
              <a:cs typeface="Raleway"/>
              <a:sym typeface="Raleway"/>
            </a:endParaRPr>
          </a:p>
          <a:p>
            <a:pPr indent="0" lvl="0" marL="457200" rtl="0" algn="l">
              <a:spcBef>
                <a:spcPts val="0"/>
              </a:spcBef>
              <a:spcAft>
                <a:spcPts val="1600"/>
              </a:spcAft>
              <a:buNone/>
            </a:pPr>
            <a:r>
              <a:t/>
            </a:r>
            <a:endParaRPr sz="2200">
              <a:solidFill>
                <a:schemeClr val="dk1"/>
              </a:solidFill>
              <a:latin typeface="Raleway"/>
              <a:ea typeface="Raleway"/>
              <a:cs typeface="Raleway"/>
              <a:sym typeface="Raleway"/>
            </a:endParaRPr>
          </a:p>
        </p:txBody>
      </p:sp>
      <p:pic>
        <p:nvPicPr>
          <p:cNvPr id="116" name="Google Shape;116;p19"/>
          <p:cNvPicPr preferRelativeResize="0"/>
          <p:nvPr/>
        </p:nvPicPr>
        <p:blipFill>
          <a:blip r:embed="rId3">
            <a:alphaModFix/>
          </a:blip>
          <a:stretch>
            <a:fillRect/>
          </a:stretch>
        </p:blipFill>
        <p:spPr>
          <a:xfrm>
            <a:off x="2919680" y="1602000"/>
            <a:ext cx="3430144" cy="31316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