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Playfair Displ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Robo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PlayfairDisplay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83043e2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83043e2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8b7f8b0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8b7f8b0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83043e2d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83043e2d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8b7f8b00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8b7f8b00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8b7f8b00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8b7f8b00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d0c0ec122_0_2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d0c0ec122_0_2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Nov- Dec we held 5 workshops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d0c0ec122_0_20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d0c0ec122_0_2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8b7f8b00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8b7f8b00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83043e2d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83043e2d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d0c0ec122_0_2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d0c0ec122_0_2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Communities should decide what data should be gathered, and have resources to gather it.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Data collection should be designed in ways that allow everyone to express their views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Need to foreground lived experiences and perspectives of groups often not included in research processes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Community-data should be seen as legitimate and credible and taken into account in formal decision making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las comunidades deben decidir qué datos deben recopilarse y contar con recursos para recopilarlos.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necesidad de poner en primer plano las experiencias vividas y las perspectivas de grupos que a menudo no son incluidos en los procesos de investigación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los datos comunitarios deben considerarse legítimos y creíbles</a:t>
            </a:r>
            <a:r>
              <a:rPr lang="en" sz="1200">
                <a:solidFill>
                  <a:srgbClr val="00FDC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rgbClr val="00FDC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8b7f8b00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8b7f8b00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d0c0ec122_0_2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d0c0ec122_0_2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83043e2d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83043e2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8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Participatory data collection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71725" y="2476450"/>
            <a:ext cx="6331500" cy="18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community-led research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‘Menu’ of options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2410100" y="1211350"/>
            <a:ext cx="5803500" cy="31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Simplified description of range of tools and pros and cons for each - including ways to make them more inclusive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→ GUIDE ON RESEARCH METHODOLOGIES ←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Focusing on methods that our members have direct experience of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1621425" y="472500"/>
            <a:ext cx="7100400" cy="5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Considerations for choosing methods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1621450" y="1162325"/>
            <a:ext cx="7100400" cy="34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Combine different methodologies towards </a:t>
            </a:r>
            <a:r>
              <a:rPr lang="en" sz="1300" u="sng">
                <a:latin typeface="Roboto"/>
                <a:ea typeface="Roboto"/>
                <a:cs typeface="Roboto"/>
                <a:sym typeface="Roboto"/>
              </a:rPr>
              <a:t>breadth and depth: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surveys and maps to get ‘big picture’, then interviews or storytelling to go in-depth -- consider using them at different stages of the research and in a way that they build on each other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How do you plan to use the data and who are your target audience(s)? What kinds of outputs would be more suitable for them? </a:t>
            </a:r>
            <a:br>
              <a:rPr lang="en" sz="1300">
                <a:latin typeface="Roboto"/>
                <a:ea typeface="Roboto"/>
                <a:cs typeface="Roboto"/>
                <a:sym typeface="Roboto"/>
              </a:rPr>
            </a:b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What might work best for your research participants? Which methods would allow people to express themselves more freely?</a:t>
            </a:r>
            <a:br>
              <a:rPr lang="en" sz="1300">
                <a:latin typeface="Roboto"/>
                <a:ea typeface="Roboto"/>
                <a:cs typeface="Roboto"/>
                <a:sym typeface="Roboto"/>
              </a:rPr>
            </a:b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What can you do realistically within your timeframe and resources?</a:t>
            </a:r>
            <a:br>
              <a:rPr lang="en" sz="1300">
                <a:latin typeface="Roboto"/>
                <a:ea typeface="Roboto"/>
                <a:cs typeface="Roboto"/>
                <a:sym typeface="Roboto"/>
              </a:rPr>
            </a:b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What risks might be involved with using a specific methodology?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2211450" y="1526375"/>
            <a:ext cx="6520200" cy="30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Q. 1: What is the status of violations of territorial rights, exploitation of natural resources, violation of the right to consultation, socio-environmental impacts on the livelihoods of communities and violence against communities, with a focus on the situation of women and children?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- An initial collective mapping exercise to highlight key impacts and facilitate a discussion on which impacts specifically need to be documented further.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- Secondary data on the status of the concession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- Secondary data over pollution of water and soil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- Qualitative data: FDGs with different groups (men, women, young people, girls, indigenous authorities) to get their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views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over this issue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932575" y="266175"/>
            <a:ext cx="77892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 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727200" y="873075"/>
            <a:ext cx="8004300" cy="3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297497" lvl="0" marL="457200" rtl="0" algn="just"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AutoNum type="arabicPeriod"/>
            </a:pPr>
            <a:r>
              <a:rPr b="1" lang="en" sz="1400">
                <a:latin typeface="Cambria"/>
                <a:ea typeface="Cambria"/>
                <a:cs typeface="Cambria"/>
                <a:sym typeface="Cambria"/>
              </a:rPr>
              <a:t>How have the communities’ access to land and livelihoods changed since the arrival of the company?</a:t>
            </a:r>
            <a:endParaRPr b="1" sz="1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●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How much land has been lost?  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Number of acres of land taken away by the company. [Mapping]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●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What kind of activities could they do then? [Mapping and interviews]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●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Are they free to practice their tradition (sandi and poro) activities? [Interviews]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●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	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List of sources of livelihood they used to have and the ones they have now [Interviews]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	Other changes/impacts [Mapping]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Cambria"/>
              <a:ea typeface="Cambria"/>
              <a:cs typeface="Cambria"/>
              <a:sym typeface="Cambria"/>
            </a:endParaRPr>
          </a:p>
          <a:p>
            <a:pPr indent="-297497" lvl="0" marL="457200" rtl="0" algn="just"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AutoNum type="arabicPeriod"/>
            </a:pPr>
            <a:r>
              <a:rPr b="1" lang="en" sz="1400">
                <a:latin typeface="Cambria"/>
                <a:ea typeface="Cambria"/>
                <a:cs typeface="Cambria"/>
                <a:sym typeface="Cambria"/>
              </a:rPr>
              <a:t>How has access to water been impacted?</a:t>
            </a:r>
            <a:endParaRPr b="1" sz="14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Personal experiences through interviews: 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Testimonies of community members who lost access to water sources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Testimonies over what have the communities done to engage the company concerning the water condition in their communities?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8571"/>
              <a:buFont typeface="Arial"/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How are women and children affected because of the water condition in the communities?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How many water sources were destroyed or loss since the company arrival? [Mapping]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Are existing sources of water providing the same amount as before? [Mapping]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What is the quality of the water (Johnson testing)?</a:t>
            </a:r>
            <a:endParaRPr sz="14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Cambria"/>
              <a:ea typeface="Cambria"/>
              <a:cs typeface="Cambria"/>
              <a:sym typeface="Cambria"/>
            </a:endParaRPr>
          </a:p>
          <a:p>
            <a:pPr indent="-297497" lvl="0" marL="457200" rtl="0" algn="just"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AutoNum type="arabicPeriod"/>
            </a:pPr>
            <a:r>
              <a:rPr b="1" lang="en" sz="1400">
                <a:latin typeface="Cambria"/>
                <a:ea typeface="Cambria"/>
                <a:cs typeface="Cambria"/>
                <a:sym typeface="Cambria"/>
              </a:rPr>
              <a:t>What are the different problems facing women who depend on forest and other natural resources such as non-timber forest products (NTFPs) in the communities since the arrival of the companies?</a:t>
            </a:r>
            <a:br>
              <a:rPr b="1" lang="en" sz="1400">
                <a:latin typeface="Cambria"/>
                <a:ea typeface="Cambria"/>
                <a:cs typeface="Cambria"/>
                <a:sym typeface="Cambria"/>
              </a:rPr>
            </a:br>
            <a:endParaRPr b="1" sz="1400">
              <a:latin typeface="Cambria"/>
              <a:ea typeface="Cambria"/>
              <a:cs typeface="Cambria"/>
              <a:sym typeface="Cambria"/>
            </a:endParaRPr>
          </a:p>
          <a:p>
            <a:pPr indent="0" lvl="0" marL="2286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FGDs with women</a:t>
            </a:r>
            <a:r>
              <a:rPr b="1" lang="en" sz="1400">
                <a:latin typeface="Cambria"/>
                <a:ea typeface="Cambria"/>
                <a:cs typeface="Cambria"/>
                <a:sym typeface="Cambria"/>
              </a:rPr>
              <a:t>: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 What problems have women experienced since the arrival of the company? What has the company has done about it? To what extent  are women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1400">
                <a:latin typeface="Cambria"/>
                <a:ea typeface="Cambria"/>
                <a:cs typeface="Cambria"/>
                <a:sym typeface="Cambria"/>
              </a:rPr>
              <a:t> aware of access to remedy to their problems?</a:t>
            </a:r>
            <a:endParaRPr b="1"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003"/>
            <a:ext cx="9144000" cy="50354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6"/>
          <p:cNvCxnSpPr/>
          <p:nvPr/>
        </p:nvCxnSpPr>
        <p:spPr>
          <a:xfrm>
            <a:off x="2393225" y="691975"/>
            <a:ext cx="1040100" cy="849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26"/>
          <p:cNvSpPr txBox="1"/>
          <p:nvPr/>
        </p:nvSpPr>
        <p:spPr>
          <a:xfrm>
            <a:off x="1257650" y="415250"/>
            <a:ext cx="123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We are here!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9" name="Google Shape;159;p26"/>
          <p:cNvCxnSpPr/>
          <p:nvPr/>
        </p:nvCxnSpPr>
        <p:spPr>
          <a:xfrm>
            <a:off x="2068775" y="854200"/>
            <a:ext cx="1221600" cy="1841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Participatory data collection</a:t>
            </a:r>
            <a:endParaRPr/>
          </a:p>
        </p:txBody>
      </p:sp>
      <p:cxnSp>
        <p:nvCxnSpPr>
          <p:cNvPr id="79" name="Google Shape;79;p14"/>
          <p:cNvCxnSpPr/>
          <p:nvPr/>
        </p:nvCxnSpPr>
        <p:spPr>
          <a:xfrm>
            <a:off x="905725" y="2514625"/>
            <a:ext cx="7300200" cy="288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4"/>
          <p:cNvSpPr txBox="1"/>
          <p:nvPr/>
        </p:nvSpPr>
        <p:spPr>
          <a:xfrm>
            <a:off x="466750" y="2610050"/>
            <a:ext cx="1603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Involvement in data collection without full participation and ownership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6755375" y="1398125"/>
            <a:ext cx="2166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No/little involvement in data collection but 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strong</a:t>
            </a:r>
            <a:r>
              <a:rPr lang="en" sz="1300">
                <a:latin typeface="Lato"/>
                <a:ea typeface="Lato"/>
                <a:cs typeface="Lato"/>
                <a:sym typeface="Lato"/>
              </a:rPr>
              <a:t> ownership over the research process</a:t>
            </a:r>
            <a:endParaRPr sz="1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439100" y="2953600"/>
            <a:ext cx="3454500" cy="1477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D9E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Community set the goals of the research and is involved in collecting the data. Owns the data and decides on its use. </a:t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Who participates from the community, and with what role,  can vary depending on the group’s goals and internal dynamics 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2400250" y="443875"/>
            <a:ext cx="6321600" cy="5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goals &amp; format: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1077500" y="1092775"/>
            <a:ext cx="76542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Goals:</a:t>
            </a:r>
            <a:br>
              <a:rPr lang="en" sz="2500"/>
            </a:br>
            <a:r>
              <a:rPr lang="en" sz="2500"/>
              <a:t> </a:t>
            </a:r>
            <a:endParaRPr sz="2500"/>
          </a:p>
          <a:p>
            <a:pPr indent="-31591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n" sz="2500"/>
              <a:t>To build a framework to identify appropriate data collection methodologies and considerations that we need to take into account to develop participatory methodologies.</a:t>
            </a:r>
            <a:endParaRPr sz="2500"/>
          </a:p>
          <a:p>
            <a:pPr indent="-31591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n" sz="2500"/>
              <a:t>To discuss participatory methods of data collection and the elements that they require. </a:t>
            </a:r>
            <a:endParaRPr sz="2500"/>
          </a:p>
          <a:p>
            <a:pPr indent="-31591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n" sz="2500"/>
              <a:t>To learn about some relevant PAR experiences that have been developed.</a:t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 </a:t>
            </a:r>
            <a:endParaRPr sz="276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96"/>
              <a:t>Format:</a:t>
            </a:r>
            <a:endParaRPr b="1" sz="239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96"/>
              <a:t>2 presentations (30 mins total)</a:t>
            </a:r>
            <a:endParaRPr sz="239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96"/>
              <a:t>Break</a:t>
            </a:r>
            <a:endParaRPr sz="2396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96"/>
              <a:t>Group Discussion (30 mins)</a:t>
            </a:r>
            <a:endParaRPr sz="2396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96"/>
              <a:t>Plenary (30 mins)</a:t>
            </a:r>
            <a:endParaRPr sz="2396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ctrTitle"/>
          </p:nvPr>
        </p:nvSpPr>
        <p:spPr>
          <a:xfrm>
            <a:off x="2089025" y="630225"/>
            <a:ext cx="6614100" cy="20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Participatory data collection at </a:t>
            </a:r>
            <a:r>
              <a:rPr b="0" lang="en"/>
              <a:t>ESCR-Net</a:t>
            </a:r>
            <a:endParaRPr/>
          </a:p>
        </p:txBody>
      </p:sp>
      <p:sp>
        <p:nvSpPr>
          <p:cNvPr id="94" name="Google Shape;94;p16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Francesca Feruglio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Network on Economic, Social and Cultural Rights (ESCR-Net)</a:t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2050850" y="2094750"/>
            <a:ext cx="6842100" cy="25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270 members (NGOs, social movements, individuals) from 70+ countries working to advance economic, social and cultural rights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Core principles include: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Give centrality to social movements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Apply an intersectional gender approach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Regional balance in democratic decision-making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ESCR-Net’s community-led research project</a:t>
            </a:r>
            <a:endParaRPr sz="3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608075"/>
            <a:ext cx="8410200" cy="28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1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</a:t>
            </a:r>
            <a:r>
              <a:rPr lang="en" sz="191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llective analysis of our members found that:</a:t>
            </a:r>
            <a:endParaRPr sz="1915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15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1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&gt; Communities often do not have the data they need to make informed decisions and resources to gather it. </a:t>
            </a:r>
            <a:br>
              <a:rPr lang="en" sz="191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91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91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&gt; Community data this is seen as not credible or legitimate  and not taken into account in decision making; some forms of knowledge (i.e. indigenous knowledge) are not recognised as actual ‘evidence’   </a:t>
            </a:r>
            <a:endParaRPr sz="1915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1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&gt; Lived experiences and perspectives of women and other marginalised groups are often not adequately captured </a:t>
            </a:r>
            <a:br>
              <a:rPr lang="en" sz="191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555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4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→ part of a broader effort to make a case for more democratic and participatory approach to data (esp official data) used to make decisions that affect ESCR </a:t>
            </a:r>
            <a:endParaRPr sz="204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6020075" y="575950"/>
            <a:ext cx="2701800" cy="18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50" y="131550"/>
            <a:ext cx="5242225" cy="355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55220"/>
            <a:ext cx="4400952" cy="2509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/>
              <a:t> </a:t>
            </a:r>
            <a:endParaRPr sz="3000"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1109950" y="575950"/>
            <a:ext cx="7430400" cy="399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Common research framework focusing on the impacts of corporate capture on the rights to land, housing and natural resources, particularly from a gender perspective</a:t>
            </a: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Research design workshops with all groups to develop their own research: </a:t>
            </a:r>
            <a:br>
              <a:rPr lang="en" sz="1600"/>
            </a:br>
            <a:r>
              <a:rPr lang="en" sz="1300"/>
              <a:t>- </a:t>
            </a:r>
            <a:r>
              <a:rPr lang="en" sz="1500"/>
              <a:t>Overview of corporate capture &amp; Context and power analysis</a:t>
            </a:r>
            <a:br>
              <a:rPr lang="en" sz="1500"/>
            </a:br>
            <a:r>
              <a:rPr lang="en" sz="1500"/>
              <a:t>- Setting goals for the research (both internal and external)</a:t>
            </a:r>
            <a:br>
              <a:rPr lang="en" sz="1500"/>
            </a:br>
            <a:r>
              <a:rPr lang="en" sz="1500"/>
              <a:t>- Identifying research questions </a:t>
            </a:r>
            <a:br>
              <a:rPr lang="en" sz="1500"/>
            </a:br>
            <a:r>
              <a:rPr lang="en" sz="1500"/>
              <a:t>- Identifying suitable methodologies </a:t>
            </a:r>
            <a:br>
              <a:rPr lang="en" sz="1500"/>
            </a:br>
            <a:r>
              <a:rPr lang="en" sz="1500"/>
              <a:t>- Risks assessment and mitigation</a:t>
            </a:r>
            <a:br>
              <a:rPr lang="en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1-2-1 exchanges: Advisory Group members work closely with one or more project participants to develop research methods, tools &amp; address challenges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Approaching methodologies: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1716700" y="1330350"/>
            <a:ext cx="7014900" cy="3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Core part of research design process following in-depth context analysis and clarity over ‘research goals’ . Questions leading to choosing methodologies:</a:t>
            </a:r>
            <a:br>
              <a:rPr lang="en" sz="1600"/>
            </a:br>
            <a:br>
              <a:rPr lang="en" sz="1600"/>
            </a:br>
            <a:r>
              <a:rPr lang="en" sz="1600"/>
              <a:t>&gt; Who should gain power through this research?</a:t>
            </a:r>
            <a:br>
              <a:rPr lang="en" sz="1600"/>
            </a:br>
            <a:br>
              <a:rPr lang="en" sz="1600"/>
            </a:br>
            <a:r>
              <a:rPr lang="en" sz="1600"/>
              <a:t>&gt; Who are you trying to influence through this research?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lang="en" sz="1600"/>
            </a:br>
            <a:r>
              <a:rPr lang="en" sz="1600"/>
              <a:t>&gt; What are some key questions you want to address through this research? (identify 3-5 broad level questions)</a:t>
            </a:r>
            <a:br>
              <a:rPr lang="en" sz="1600"/>
            </a:br>
            <a:r>
              <a:rPr lang="en" sz="1600"/>
              <a:t>- What data you need/want to collect to answer these questions?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E.g. what numbers/statistics or narratives/stories do you need? </a:t>
            </a:r>
            <a:br>
              <a:rPr lang="en" sz="1600"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latin typeface="Roboto"/>
                <a:ea typeface="Roboto"/>
                <a:cs typeface="Roboto"/>
                <a:sym typeface="Roboto"/>
              </a:rPr>
              <a:t>What secondary data may be useful for your research?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