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 id="2147483674" r:id="rId3"/>
  </p:sldMasterIdLst>
  <p:notesMasterIdLst>
    <p:notesMasterId r:id="rId5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Lst>
  <p:sldSz cx="9144000" cy="5143500" type="screen16x9"/>
  <p:notesSz cx="6858000" cy="9144000"/>
  <p:embeddedFontLst>
    <p:embeddedFont>
      <p:font typeface="Amatic SC" pitchFamily="2" charset="-79"/>
      <p:regular r:id="rId53"/>
      <p:bold r:id="rId54"/>
    </p:embeddedFont>
    <p:embeddedFont>
      <p:font typeface="Cambria" panose="02040503050406030204" pitchFamily="18" charset="0"/>
      <p:regular r:id="rId55"/>
      <p:bold r:id="rId56"/>
      <p:italic r:id="rId57"/>
      <p:boldItalic r:id="rId58"/>
    </p:embeddedFont>
    <p:embeddedFont>
      <p:font typeface="Georgia" panose="02040502050405020303" pitchFamily="18" charset="0"/>
      <p:regular r:id="rId59"/>
      <p:bold r:id="rId60"/>
      <p:italic r:id="rId61"/>
      <p:boldItalic r:id="rId62"/>
    </p:embeddedFont>
    <p:embeddedFont>
      <p:font typeface="Open Sans" panose="020B0606030504020204" pitchFamily="34" charset="0"/>
      <p:regular r:id="rId63"/>
      <p:bold r:id="rId64"/>
      <p:italic r:id="rId65"/>
      <p:boldItalic r:id="rId66"/>
    </p:embeddedFont>
    <p:embeddedFont>
      <p:font typeface="Raleway" pitchFamily="2" charset="77"/>
      <p:regular r:id="rId67"/>
      <p:bold r:id="rId68"/>
      <p:italic r:id="rId69"/>
      <p:boldItalic r:id="rId70"/>
    </p:embeddedFont>
    <p:embeddedFont>
      <p:font typeface="Roboto Condensed" panose="020F0502020204030204" pitchFamily="34" charset="0"/>
      <p:regular r:id="rId71"/>
      <p:bold r:id="rId72"/>
      <p:italic r:id="rId73"/>
      <p:boldItalic r:id="rId74"/>
    </p:embeddedFont>
    <p:embeddedFont>
      <p:font typeface="Source Code Pro" panose="020B0509030403020204" pitchFamily="49" charset="0"/>
      <p:regular r:id="rId75"/>
      <p:bold r:id="rId76"/>
      <p:italic r:id="rId77"/>
      <p:boldItalic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56" d="100"/>
          <a:sy n="156" d="100"/>
        </p:scale>
        <p:origin x="360"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11.fntdata"/><Relationship Id="rId68" Type="http://schemas.openxmlformats.org/officeDocument/2006/relationships/font" Target="fonts/font16.fntdata"/><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font" Target="fonts/font1.fntdata"/><Relationship Id="rId58" Type="http://schemas.openxmlformats.org/officeDocument/2006/relationships/font" Target="fonts/font6.fntdata"/><Relationship Id="rId74" Type="http://schemas.openxmlformats.org/officeDocument/2006/relationships/font" Target="fonts/font22.fntdata"/><Relationship Id="rId79"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font" Target="fonts/font9.fntdata"/><Relationship Id="rId82"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font" Target="fonts/font17.fntdata"/><Relationship Id="rId77" Type="http://schemas.openxmlformats.org/officeDocument/2006/relationships/font" Target="fonts/font25.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20.fntdata"/><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font" Target="fonts/font18.fntdata"/><Relationship Id="rId75"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5.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73" Type="http://schemas.openxmlformats.org/officeDocument/2006/relationships/font" Target="fonts/font21.fntdata"/><Relationship Id="rId78" Type="http://schemas.openxmlformats.org/officeDocument/2006/relationships/font" Target="fonts/font26.fntdata"/><Relationship Id="rId8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font" Target="fonts/font3.fntdata"/><Relationship Id="rId76" Type="http://schemas.openxmlformats.org/officeDocument/2006/relationships/font" Target="fonts/font24.fntdata"/><Relationship Id="rId7" Type="http://schemas.openxmlformats.org/officeDocument/2006/relationships/slide" Target="slides/slide4.xml"/><Relationship Id="rId71" Type="http://schemas.openxmlformats.org/officeDocument/2006/relationships/font" Target="fonts/font19.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b57573a675_1_79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 sz="1800" b="0" i="0" u="none">
                <a:solidFill>
                  <a:srgbClr val="000000"/>
                </a:solidFill>
                <a:latin typeface="Arial"/>
                <a:ea typeface="Arial"/>
                <a:cs typeface="Arial"/>
                <a:sym typeface="Arial"/>
              </a:rPr>
              <a:t>10</a:t>
            </a:fld>
            <a:endParaRPr/>
          </a:p>
        </p:txBody>
      </p:sp>
      <p:sp>
        <p:nvSpPr>
          <p:cNvPr id="254" name="Google Shape;254;gb57573a675_1_7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5" name="Google Shape;255;gb57573a675_1_7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
              <a:t>Is it necessary to first teach sampling techniques or in-depth interviews to the affected communities, or can we learn from community-built methodologies? </a:t>
            </a:r>
            <a:endParaRPr/>
          </a:p>
          <a:p>
            <a:pPr marL="0" lvl="0" indent="0" algn="l" rtl="0">
              <a:spcBef>
                <a:spcPts val="0"/>
              </a:spcBef>
              <a:spcAft>
                <a:spcPts val="0"/>
              </a:spcAft>
              <a:buSzPts val="1800"/>
              <a:buNone/>
            </a:pPr>
            <a:r>
              <a:rPr lang="en"/>
              <a:t>Used 4A Framework and ER indicators as backdrop</a:t>
            </a:r>
            <a:endParaRPr/>
          </a:p>
          <a:p>
            <a:pPr marL="0" lvl="0" indent="0" algn="l" rtl="0">
              <a:spcBef>
                <a:spcPts val="0"/>
              </a:spcBef>
              <a:spcAft>
                <a:spcPts val="0"/>
              </a:spcAft>
              <a:buSzPts val="1800"/>
              <a:buNone/>
            </a:pPr>
            <a:r>
              <a:rPr lang="en"/>
              <a:t>avoid an extractivist use for the research </a:t>
            </a:r>
            <a:endParaRPr/>
          </a:p>
          <a:p>
            <a:pPr marL="0" lvl="0" indent="0" algn="l" rtl="0">
              <a:spcBef>
                <a:spcPts val="0"/>
              </a:spcBef>
              <a:spcAft>
                <a:spcPts val="0"/>
              </a:spcAft>
              <a:buSzPts val="1800"/>
              <a:buNone/>
            </a:pPr>
            <a:r>
              <a:rPr lang="en"/>
              <a:t>ACTION : public campaigns/protests/town halls – work with other CBOs, INGOs, govt, religious leaders, media (fees/transport Equal Education, Refugees religious groups, immigration officials, save the children)</a:t>
            </a:r>
            <a:endParaRPr/>
          </a:p>
          <a:p>
            <a:pPr marL="0" lvl="0" indent="0" algn="l" rtl="0">
              <a:spcBef>
                <a:spcPts val="0"/>
              </a:spcBef>
              <a:spcAft>
                <a:spcPts val="0"/>
              </a:spcAft>
              <a:buSzPts val="1800"/>
              <a:buNone/>
            </a:pPr>
            <a:r>
              <a:rPr lang="en"/>
              <a:t>build trust relationship generated with the communities </a:t>
            </a:r>
            <a:endParaRPr/>
          </a:p>
          <a:p>
            <a:pPr marL="0" lvl="0" indent="0" algn="l" rtl="0">
              <a:spcBef>
                <a:spcPts val="0"/>
              </a:spcBef>
              <a:spcAft>
                <a:spcPts val="0"/>
              </a:spcAft>
              <a:buSzPts val="1800"/>
              <a:buNone/>
            </a:pPr>
            <a:r>
              <a:rPr lang="en"/>
              <a:t>How can our research help to develop other epistemologies?</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b57573a675_1_1119: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 sz="1800" b="0" i="0" u="none">
                <a:solidFill>
                  <a:srgbClr val="000000"/>
                </a:solidFill>
                <a:latin typeface="Arial"/>
                <a:ea typeface="Arial"/>
                <a:cs typeface="Arial"/>
                <a:sym typeface="Arial"/>
              </a:rPr>
              <a:t>11</a:t>
            </a:fld>
            <a:endParaRPr/>
          </a:p>
        </p:txBody>
      </p:sp>
      <p:sp>
        <p:nvSpPr>
          <p:cNvPr id="261" name="Google Shape;261;gb57573a675_1_1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2" name="Google Shape;262;gb57573a675_1_11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b57573a675_1_1200: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 sz="1800" b="0" i="0" u="none">
                <a:solidFill>
                  <a:srgbClr val="000000"/>
                </a:solidFill>
                <a:latin typeface="Arial"/>
                <a:ea typeface="Arial"/>
                <a:cs typeface="Arial"/>
                <a:sym typeface="Arial"/>
              </a:rPr>
              <a:t>12</a:t>
            </a:fld>
            <a:endParaRPr/>
          </a:p>
        </p:txBody>
      </p:sp>
      <p:sp>
        <p:nvSpPr>
          <p:cNvPr id="268" name="Google Shape;268;gb57573a675_1_1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9" name="Google Shape;269;gb57573a675_1_12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b57573a675_1_1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b57573a675_1_1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b57573a675_1_1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gb57573a675_1_1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b57573a675_1_144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 sz="1800" b="0" i="0" u="none">
                <a:solidFill>
                  <a:srgbClr val="000000"/>
                </a:solidFill>
                <a:latin typeface="Arial"/>
                <a:ea typeface="Arial"/>
                <a:cs typeface="Arial"/>
                <a:sym typeface="Arial"/>
              </a:rPr>
              <a:t>15</a:t>
            </a:fld>
            <a:endParaRPr/>
          </a:p>
        </p:txBody>
      </p:sp>
      <p:sp>
        <p:nvSpPr>
          <p:cNvPr id="292" name="Google Shape;292;gb57573a675_1_1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3" name="Google Shape;293;gb57573a675_1_14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
              <a:t>A result of these public campaigns, testimonials, news/media coverage and protests - government changed fee policy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b57573a675_1_152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 sz="1800" b="0" i="0" u="none">
                <a:solidFill>
                  <a:srgbClr val="000000"/>
                </a:solidFill>
                <a:latin typeface="Arial"/>
                <a:ea typeface="Arial"/>
                <a:cs typeface="Arial"/>
                <a:sym typeface="Arial"/>
              </a:rPr>
              <a:t>16</a:t>
            </a:fld>
            <a:endParaRPr/>
          </a:p>
        </p:txBody>
      </p:sp>
      <p:sp>
        <p:nvSpPr>
          <p:cNvPr id="299" name="Google Shape;299;gb57573a675_1_15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0" name="Google Shape;300;gb57573a675_1_15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aa7e0435af_0_1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aa7e0435af_0_1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b61590c7bd_1_2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b61590c7bd_1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aad5fd16d2_0_6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aad5fd16d2_0_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aa7e0435a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aa7e0435a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aad5fd16d2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aad5fd16d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aaed87ce5c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aaed87ce5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aad5fd16d2_0_5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aad5fd16d2_0_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aad5fd16d2_0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aad5fd16d2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aad5fd16d2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aad5fd16d2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aad5fd16d2_0_10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aad5fd16d2_0_1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b61590c7bd_1_2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b61590c7bd_1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aa7e0435af_0_1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aa7e0435af_0_1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b61590c7bd_1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b61590c7bd_1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aad5fd16d2_0_7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aad5fd16d2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aa7e0435af_0_1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aa7e0435af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aa7e0435af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aa7e0435a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aad5fd16d2_0_10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aad5fd16d2_0_1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aad5fd16d2_0_6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aad5fd16d2_0_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aad5fd16d2_0_10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aad5fd16d2_0_10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aad5fd16d2_0_10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aad5fd16d2_0_10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aad5fd16d2_0_10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aad5fd16d2_0_10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aad5fd16d2_0_6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aad5fd16d2_0_6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b61590c7bd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b61590c7b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b61590c7bd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b61590c7bd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b61590c7bd_1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b61590c7bd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b57573a675_1_2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 sz="1800" b="0" i="0" u="none">
                <a:solidFill>
                  <a:srgbClr val="000000"/>
                </a:solidFill>
                <a:latin typeface="Arial"/>
                <a:ea typeface="Arial"/>
                <a:cs typeface="Arial"/>
                <a:sym typeface="Arial"/>
              </a:rPr>
              <a:t>4</a:t>
            </a:fld>
            <a:endParaRPr/>
          </a:p>
        </p:txBody>
      </p:sp>
      <p:sp>
        <p:nvSpPr>
          <p:cNvPr id="212" name="Google Shape;212;gb57573a675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3" name="Google Shape;213;gb57573a675_1_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
              <a:t>Step back and into teaching role, offer conceptual reminders and a broad framework, I work with doctoral students and international researchers and teach about CBR so this may seem too theoretical  or academic but I think it is important to build on ideas that Michelle, Maria and MTom will help make many ideas even more concrete.</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aad5fd16d2_0_6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aad5fd16d2_0_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b61590c7bd_1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b61590c7bd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b61590c7bd_1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b61590c7bd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b61590c7bd_1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b61590c7bd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aad5fd16d2_0_6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aad5fd16d2_0_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b61590c7bd_1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b61590c7bd_1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b61590c7bd_1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b61590c7bd_1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b61590c7bd_1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b61590c7bd_1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aad5fd16d2_0_942:notes"/>
          <p:cNvSpPr>
            <a:spLocks noGrp="1" noRot="1" noChangeAspect="1"/>
          </p:cNvSpPr>
          <p:nvPr>
            <p:ph type="sldImg" idx="2"/>
          </p:nvPr>
        </p:nvSpPr>
        <p:spPr>
          <a:xfrm>
            <a:off x="381163"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9" name="Google Shape;699;gaad5fd16d2_0_9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latin typeface="Open Sans"/>
                <a:ea typeface="Open Sans"/>
                <a:cs typeface="Open Sans"/>
                <a:sym typeface="Open Sans"/>
              </a:rPr>
              <a:t>Template by Training for Change • </a:t>
            </a:r>
            <a:r>
              <a:rPr lang="en" u="sng">
                <a:solidFill>
                  <a:schemeClr val="hlink"/>
                </a:solidFill>
                <a:latin typeface="Open Sans"/>
                <a:ea typeface="Open Sans"/>
                <a:cs typeface="Open Sans"/>
                <a:sym typeface="Open Sans"/>
                <a:hlinkClick r:id="rId3"/>
              </a:rPr>
              <a:t>www.trainingforchange.org</a:t>
            </a:r>
            <a:r>
              <a:rPr lang="en">
                <a:latin typeface="Open Sans"/>
                <a:ea typeface="Open Sans"/>
                <a:cs typeface="Open Sans"/>
                <a:sym typeface="Open Sans"/>
              </a:rPr>
              <a:t> </a:t>
            </a:r>
            <a:endParaRPr>
              <a:latin typeface="Open Sans"/>
              <a:ea typeface="Open Sans"/>
              <a:cs typeface="Open Sans"/>
              <a:sym typeface="Open Sans"/>
            </a:endParaRPr>
          </a:p>
          <a:p>
            <a:pPr marL="0" lvl="0" indent="0" algn="l" rtl="0">
              <a:lnSpc>
                <a:spcPct val="100000"/>
              </a:lnSpc>
              <a:spcBef>
                <a:spcPts val="0"/>
              </a:spcBef>
              <a:spcAft>
                <a:spcPts val="0"/>
              </a:spcAft>
              <a:buClr>
                <a:schemeClr val="dk1"/>
              </a:buClr>
              <a:buSzPts val="1100"/>
              <a:buFont typeface="Arial"/>
              <a:buNone/>
            </a:pPr>
            <a:endParaRPr>
              <a:latin typeface="Open Sans"/>
              <a:ea typeface="Open Sans"/>
              <a:cs typeface="Open Sans"/>
              <a:sym typeface="Open Sans"/>
            </a:endParaRPr>
          </a:p>
          <a:p>
            <a:pPr marL="0" lvl="0" indent="0" algn="l" rtl="0">
              <a:lnSpc>
                <a:spcPct val="100000"/>
              </a:lnSpc>
              <a:spcBef>
                <a:spcPts val="0"/>
              </a:spcBef>
              <a:spcAft>
                <a:spcPts val="0"/>
              </a:spcAft>
              <a:buSzPts val="1400"/>
              <a:buNone/>
            </a:pPr>
            <a:r>
              <a:rPr lang="en" b="1">
                <a:latin typeface="Open Sans"/>
                <a:ea typeface="Open Sans"/>
                <a:cs typeface="Open Sans"/>
                <a:sym typeface="Open Sans"/>
              </a:rPr>
              <a:t>HOW TO USE THIS SLIDE</a:t>
            </a:r>
            <a:endParaRPr b="1">
              <a:latin typeface="Open Sans"/>
              <a:ea typeface="Open Sans"/>
              <a:cs typeface="Open Sans"/>
              <a:sym typeface="Open Sans"/>
            </a:endParaRPr>
          </a:p>
          <a:p>
            <a:pPr marL="457200" lvl="0" indent="-317500" algn="l" rtl="0">
              <a:lnSpc>
                <a:spcPct val="100000"/>
              </a:lnSpc>
              <a:spcBef>
                <a:spcPts val="0"/>
              </a:spcBef>
              <a:spcAft>
                <a:spcPts val="0"/>
              </a:spcAft>
              <a:buClr>
                <a:srgbClr val="000000"/>
              </a:buClr>
              <a:buSzPts val="1400"/>
              <a:buFont typeface="Open Sans"/>
              <a:buChar char="-"/>
            </a:pPr>
            <a:r>
              <a:rPr lang="en">
                <a:latin typeface="Open Sans"/>
                <a:ea typeface="Open Sans"/>
                <a:cs typeface="Open Sans"/>
                <a:sym typeface="Open Sans"/>
              </a:rPr>
              <a:t>Add your discussion or introduction question to the middle of the circle.</a:t>
            </a:r>
            <a:endParaRPr>
              <a:latin typeface="Open Sans"/>
              <a:ea typeface="Open Sans"/>
              <a:cs typeface="Open Sans"/>
              <a:sym typeface="Open Sans"/>
            </a:endParaRPr>
          </a:p>
          <a:p>
            <a:pPr marL="457200" lvl="0" indent="-317500" algn="l" rtl="0">
              <a:lnSpc>
                <a:spcPct val="100000"/>
              </a:lnSpc>
              <a:spcBef>
                <a:spcPts val="0"/>
              </a:spcBef>
              <a:spcAft>
                <a:spcPts val="0"/>
              </a:spcAft>
              <a:buClr>
                <a:srgbClr val="000000"/>
              </a:buClr>
              <a:buSzPts val="1400"/>
              <a:buFont typeface="Open Sans"/>
              <a:buChar char="-"/>
            </a:pPr>
            <a:r>
              <a:rPr lang="en">
                <a:latin typeface="Open Sans"/>
                <a:ea typeface="Open Sans"/>
                <a:cs typeface="Open Sans"/>
                <a:sym typeface="Open Sans"/>
              </a:rPr>
              <a:t>Add participants’ names around the circle and remove or add name shapes as needed</a:t>
            </a:r>
            <a:endParaRPr>
              <a:latin typeface="Open Sans"/>
              <a:ea typeface="Open Sans"/>
              <a:cs typeface="Open Sans"/>
              <a:sym typeface="Open Sans"/>
            </a:endParaRPr>
          </a:p>
          <a:p>
            <a:pPr marL="457200" lvl="0" indent="-317500" algn="l" rtl="0">
              <a:lnSpc>
                <a:spcPct val="100000"/>
              </a:lnSpc>
              <a:spcBef>
                <a:spcPts val="0"/>
              </a:spcBef>
              <a:spcAft>
                <a:spcPts val="0"/>
              </a:spcAft>
              <a:buClr>
                <a:srgbClr val="000000"/>
              </a:buClr>
              <a:buSzPts val="1400"/>
              <a:buFont typeface="Open Sans"/>
              <a:buChar char="-"/>
            </a:pPr>
            <a:r>
              <a:rPr lang="en">
                <a:latin typeface="Open Sans"/>
                <a:ea typeface="Open Sans"/>
                <a:cs typeface="Open Sans"/>
                <a:sym typeface="Open Sans"/>
              </a:rPr>
              <a:t>Use the circle to go around to answer the questions</a:t>
            </a:r>
            <a:endParaRPr>
              <a:latin typeface="Open Sans"/>
              <a:ea typeface="Open Sans"/>
              <a:cs typeface="Open Sans"/>
              <a:sym typeface="Open Sans"/>
            </a:endParaRPr>
          </a:p>
          <a:p>
            <a:pPr marL="457200" lvl="0" indent="-317500" algn="l" rtl="0">
              <a:lnSpc>
                <a:spcPct val="100000"/>
              </a:lnSpc>
              <a:spcBef>
                <a:spcPts val="0"/>
              </a:spcBef>
              <a:spcAft>
                <a:spcPts val="0"/>
              </a:spcAft>
              <a:buClr>
                <a:srgbClr val="000000"/>
              </a:buClr>
              <a:buSzPts val="1400"/>
              <a:buFont typeface="Open Sans"/>
              <a:buChar char="-"/>
            </a:pPr>
            <a:r>
              <a:rPr lang="en" b="1">
                <a:latin typeface="Open Sans"/>
                <a:ea typeface="Open Sans"/>
                <a:cs typeface="Open Sans"/>
                <a:sym typeface="Open Sans"/>
              </a:rPr>
              <a:t>Options and variations: </a:t>
            </a:r>
            <a:endParaRPr b="1">
              <a:latin typeface="Open Sans"/>
              <a:ea typeface="Open Sans"/>
              <a:cs typeface="Open Sans"/>
              <a:sym typeface="Open Sans"/>
            </a:endParaRPr>
          </a:p>
          <a:p>
            <a:pPr marL="914400" lvl="1" indent="-317500" algn="l" rtl="0">
              <a:lnSpc>
                <a:spcPct val="100000"/>
              </a:lnSpc>
              <a:spcBef>
                <a:spcPts val="0"/>
              </a:spcBef>
              <a:spcAft>
                <a:spcPts val="0"/>
              </a:spcAft>
              <a:buClr>
                <a:srgbClr val="000000"/>
              </a:buClr>
              <a:buSzPts val="1400"/>
              <a:buFont typeface="Open Sans"/>
              <a:buChar char="-"/>
            </a:pPr>
            <a:r>
              <a:rPr lang="en">
                <a:latin typeface="Open Sans"/>
                <a:ea typeface="Open Sans"/>
                <a:cs typeface="Open Sans"/>
                <a:sym typeface="Open Sans"/>
              </a:rPr>
              <a:t>Use photographs instead of typed names</a:t>
            </a:r>
            <a:endParaRPr>
              <a:latin typeface="Open Sans"/>
              <a:ea typeface="Open Sans"/>
              <a:cs typeface="Open Sans"/>
              <a:sym typeface="Open Sans"/>
            </a:endParaRPr>
          </a:p>
          <a:p>
            <a:pPr marL="914400" lvl="1" indent="-317500" algn="l" rtl="0">
              <a:lnSpc>
                <a:spcPct val="100000"/>
              </a:lnSpc>
              <a:spcBef>
                <a:spcPts val="0"/>
              </a:spcBef>
              <a:spcAft>
                <a:spcPts val="0"/>
              </a:spcAft>
              <a:buClr>
                <a:srgbClr val="000000"/>
              </a:buClr>
              <a:buSzPts val="1400"/>
              <a:buFont typeface="Open Sans"/>
              <a:buChar char="-"/>
            </a:pPr>
            <a:r>
              <a:rPr lang="en">
                <a:latin typeface="Open Sans"/>
                <a:ea typeface="Open Sans"/>
                <a:cs typeface="Open Sans"/>
                <a:sym typeface="Open Sans"/>
              </a:rPr>
              <a:t>Put the name markers on the side of the slide and let people move them onto the circle themselves</a:t>
            </a:r>
            <a:endParaRPr>
              <a:latin typeface="Open Sans"/>
              <a:ea typeface="Open Sans"/>
              <a:cs typeface="Open Sans"/>
              <a:sym typeface="Open Sans"/>
            </a:endParaRPr>
          </a:p>
          <a:p>
            <a:pPr marL="914400" lvl="1" indent="-317500" algn="l" rtl="0">
              <a:lnSpc>
                <a:spcPct val="100000"/>
              </a:lnSpc>
              <a:spcBef>
                <a:spcPts val="0"/>
              </a:spcBef>
              <a:spcAft>
                <a:spcPts val="0"/>
              </a:spcAft>
              <a:buClr>
                <a:srgbClr val="000000"/>
              </a:buClr>
              <a:buSzPts val="1400"/>
              <a:buFont typeface="Open Sans"/>
              <a:buChar char="-"/>
            </a:pPr>
            <a:r>
              <a:rPr lang="en">
                <a:latin typeface="Open Sans"/>
                <a:ea typeface="Open Sans"/>
                <a:cs typeface="Open Sans"/>
                <a:sym typeface="Open Sans"/>
              </a:rPr>
              <a:t>Let people add their own names to the shapes</a:t>
            </a:r>
            <a:endParaRPr>
              <a:latin typeface="Open Sans"/>
              <a:ea typeface="Open Sans"/>
              <a:cs typeface="Open Sans"/>
              <a:sym typeface="Open Sans"/>
            </a:endParaRPr>
          </a:p>
          <a:p>
            <a:pPr marL="914400" lvl="1" indent="-317500" algn="l" rtl="0">
              <a:lnSpc>
                <a:spcPct val="100000"/>
              </a:lnSpc>
              <a:spcBef>
                <a:spcPts val="0"/>
              </a:spcBef>
              <a:spcAft>
                <a:spcPts val="0"/>
              </a:spcAft>
              <a:buClr>
                <a:srgbClr val="000000"/>
              </a:buClr>
              <a:buSzPts val="1400"/>
              <a:buFont typeface="Open Sans"/>
              <a:buChar char="-"/>
            </a:pPr>
            <a:r>
              <a:rPr lang="en">
                <a:latin typeface="Open Sans"/>
                <a:ea typeface="Open Sans"/>
                <a:cs typeface="Open Sans"/>
                <a:sym typeface="Open Sans"/>
              </a:rPr>
              <a:t>Include pronouns on the shapes</a:t>
            </a:r>
            <a:endParaRPr>
              <a:latin typeface="Open Sans"/>
              <a:ea typeface="Open Sans"/>
              <a:cs typeface="Open Sans"/>
              <a:sym typeface="Open Sans"/>
            </a:endParaRPr>
          </a:p>
          <a:p>
            <a:pPr marL="914400" lvl="1" indent="-317500" algn="l" rtl="0">
              <a:lnSpc>
                <a:spcPct val="100000"/>
              </a:lnSpc>
              <a:spcBef>
                <a:spcPts val="0"/>
              </a:spcBef>
              <a:spcAft>
                <a:spcPts val="0"/>
              </a:spcAft>
              <a:buClr>
                <a:srgbClr val="000000"/>
              </a:buClr>
              <a:buSzPts val="1400"/>
              <a:buFont typeface="Open Sans"/>
              <a:buChar char="-"/>
            </a:pPr>
            <a:r>
              <a:rPr lang="en">
                <a:latin typeface="Open Sans"/>
                <a:ea typeface="Open Sans"/>
                <a:cs typeface="Open Sans"/>
                <a:sym typeface="Open Sans"/>
              </a:rPr>
              <a:t>Put something else in the center of the circle, like a candle/fire, animated GIF</a:t>
            </a:r>
            <a:endParaRPr>
              <a:latin typeface="Open Sans"/>
              <a:ea typeface="Open Sans"/>
              <a:cs typeface="Open Sans"/>
              <a:sym typeface="Open Sans"/>
            </a:endParaRPr>
          </a:p>
          <a:p>
            <a:pPr marL="914400" lvl="1" indent="-317500" algn="l" rtl="0">
              <a:lnSpc>
                <a:spcPct val="100000"/>
              </a:lnSpc>
              <a:spcBef>
                <a:spcPts val="0"/>
              </a:spcBef>
              <a:spcAft>
                <a:spcPts val="0"/>
              </a:spcAft>
              <a:buClr>
                <a:srgbClr val="000000"/>
              </a:buClr>
              <a:buSzPts val="1400"/>
              <a:buFont typeface="Open Sans"/>
              <a:buChar char="-"/>
            </a:pPr>
            <a:r>
              <a:rPr lang="en">
                <a:latin typeface="Open Sans"/>
                <a:ea typeface="Open Sans"/>
                <a:cs typeface="Open Sans"/>
                <a:sym typeface="Open Sans"/>
              </a:rPr>
              <a:t>Use the circle for other circle-based activities, like appreciation circles, passing a “string” across the circle (draw lines using Google Slides or annotation tool)</a:t>
            </a:r>
            <a:endParaRPr>
              <a:latin typeface="Open Sans"/>
              <a:ea typeface="Open Sans"/>
              <a:cs typeface="Open Sans"/>
              <a:sym typeface="Open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b57573a675_1_14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 sz="1800" b="0" i="0" u="none">
                <a:solidFill>
                  <a:srgbClr val="000000"/>
                </a:solidFill>
                <a:latin typeface="Arial"/>
                <a:ea typeface="Arial"/>
                <a:cs typeface="Arial"/>
                <a:sym typeface="Arial"/>
              </a:rPr>
              <a:t>5</a:t>
            </a:fld>
            <a:endParaRPr/>
          </a:p>
        </p:txBody>
      </p:sp>
      <p:sp>
        <p:nvSpPr>
          <p:cNvPr id="219" name="Google Shape;219;gb57573a675_1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0" name="Google Shape;220;gb57573a675_1_1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
              <a:t>History and context are really important in doing this work – how is movement building and community engagement situated, what legal and social discourse is in place, how activated are puopulations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b57573a675_1_95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 sz="1800" b="0" i="0" u="none">
                <a:solidFill>
                  <a:srgbClr val="000000"/>
                </a:solidFill>
                <a:latin typeface="Arial"/>
                <a:ea typeface="Arial"/>
                <a:cs typeface="Arial"/>
                <a:sym typeface="Arial"/>
              </a:rPr>
              <a:t>6</a:t>
            </a:fld>
            <a:endParaRPr/>
          </a:p>
        </p:txBody>
      </p:sp>
      <p:sp>
        <p:nvSpPr>
          <p:cNvPr id="226" name="Google Shape;226;gb57573a675_1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7" name="Google Shape;227;gb57573a675_1_9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
              <a:t>This is where its important to consider – what defines the community: outsider v insider, when organizing groups and identifying participants consider roles/inclusiveness//intersectionality –PLACEHOLDER -  can have a discussion about this in the group activity</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b57573a675_1_390: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 sz="1800" b="0" i="0" u="none">
                <a:solidFill>
                  <a:srgbClr val="000000"/>
                </a:solidFill>
                <a:latin typeface="Arial"/>
                <a:ea typeface="Arial"/>
                <a:cs typeface="Arial"/>
                <a:sym typeface="Arial"/>
              </a:rPr>
              <a:t>7</a:t>
            </a:fld>
            <a:endParaRPr/>
          </a:p>
        </p:txBody>
      </p:sp>
      <p:sp>
        <p:nvSpPr>
          <p:cNvPr id="233" name="Google Shape;233;gb57573a675_1_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4" name="Google Shape;234;gb57573a675_1_3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
              <a:t>Inside and outside influence. Links to broader movements, partnerships and international HR to “legitimize” movement/campaigns.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b57573a675_1_47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 sz="1800" b="0" i="0" u="none">
                <a:solidFill>
                  <a:srgbClr val="000000"/>
                </a:solidFill>
                <a:latin typeface="Arial"/>
                <a:ea typeface="Arial"/>
                <a:cs typeface="Arial"/>
                <a:sym typeface="Arial"/>
              </a:rPr>
              <a:t>8</a:t>
            </a:fld>
            <a:endParaRPr/>
          </a:p>
        </p:txBody>
      </p:sp>
      <p:sp>
        <p:nvSpPr>
          <p:cNvPr id="240" name="Google Shape;240;gb57573a675_1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1" name="Google Shape;241;gb57573a675_1_4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
              <a:t>Issues of legitimacy</a:t>
            </a:r>
            <a:endParaRPr/>
          </a:p>
          <a:p>
            <a:pPr marL="0" lvl="0" indent="0" algn="l" rtl="0">
              <a:spcBef>
                <a:spcPts val="0"/>
              </a:spcBef>
              <a:spcAft>
                <a:spcPts val="0"/>
              </a:spcAft>
              <a:buSzPts val="1800"/>
              <a:buNone/>
            </a:pPr>
            <a:r>
              <a:rPr lang="en"/>
              <a:t>To what extent should we try to use methods that are seen as ‘legitimate’ by power holders, but which constrain people’s ability to express freely?</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b57573a675_1_63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 sz="1800" b="0" i="0" u="none">
                <a:solidFill>
                  <a:srgbClr val="000000"/>
                </a:solidFill>
                <a:latin typeface="Arial"/>
                <a:ea typeface="Arial"/>
                <a:cs typeface="Arial"/>
                <a:sym typeface="Arial"/>
              </a:rPr>
              <a:t>9</a:t>
            </a:fld>
            <a:endParaRPr/>
          </a:p>
        </p:txBody>
      </p:sp>
      <p:sp>
        <p:nvSpPr>
          <p:cNvPr id="247" name="Google Shape;247;gb57573a675_1_6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8" name="Google Shape;248;gb57573a675_1_6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
              <a:t>*Attention to language, gender, legal status and role in community</a:t>
            </a:r>
            <a:endParaRPr/>
          </a:p>
          <a:p>
            <a:pPr marL="0" lvl="0" indent="0" algn="l" rtl="0">
              <a:spcBef>
                <a:spcPts val="0"/>
              </a:spcBef>
              <a:spcAft>
                <a:spcPts val="0"/>
              </a:spcAft>
              <a:buSzPts val="1800"/>
              <a:buNone/>
            </a:pPr>
            <a:r>
              <a:rPr lang="en"/>
              <a:t>** NYU job, journal article that 50 read or change community/national policy</a:t>
            </a:r>
            <a:endParaRPr/>
          </a:p>
          <a:p>
            <a:pPr marL="0" lvl="0" indent="0" algn="l" rtl="0">
              <a:spcBef>
                <a:spcPts val="0"/>
              </a:spcBef>
              <a:spcAft>
                <a:spcPts val="0"/>
              </a:spcAft>
              <a:buSzPts val="1800"/>
              <a:buNone/>
            </a:pPr>
            <a:r>
              <a:rPr lang="en"/>
              <a:t>Being mindful about power imbalances, between ‘donors’, ‘experts’, outsider researchers and community participants, as well as within communities. Are there tools/reflection frameworks to assist with this power analysis?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_AND_BODY_2_3_2">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11200" y="77700"/>
            <a:ext cx="8698800" cy="484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chemeClr val="dk2"/>
              </a:buClr>
              <a:buSzPts val="3000"/>
              <a:buNone/>
              <a:defRPr b="1">
                <a:solidFill>
                  <a:schemeClr val="dk2"/>
                </a:solidFill>
              </a:defRPr>
            </a:lvl1pPr>
            <a:lvl2pPr lvl="1" algn="l" rtl="0">
              <a:lnSpc>
                <a:spcPct val="100000"/>
              </a:lnSpc>
              <a:spcBef>
                <a:spcPts val="0"/>
              </a:spcBef>
              <a:spcAft>
                <a:spcPts val="0"/>
              </a:spcAft>
              <a:buClr>
                <a:srgbClr val="FFFFFF"/>
              </a:buClr>
              <a:buSzPts val="3000"/>
              <a:buNone/>
              <a:defRPr b="1">
                <a:solidFill>
                  <a:srgbClr val="FFFFFF"/>
                </a:solidFill>
              </a:defRPr>
            </a:lvl2pPr>
            <a:lvl3pPr lvl="2" algn="l" rtl="0">
              <a:lnSpc>
                <a:spcPct val="100000"/>
              </a:lnSpc>
              <a:spcBef>
                <a:spcPts val="0"/>
              </a:spcBef>
              <a:spcAft>
                <a:spcPts val="0"/>
              </a:spcAft>
              <a:buClr>
                <a:srgbClr val="FFFFFF"/>
              </a:buClr>
              <a:buSzPts val="3000"/>
              <a:buNone/>
              <a:defRPr b="1">
                <a:solidFill>
                  <a:srgbClr val="FFFFFF"/>
                </a:solidFill>
              </a:defRPr>
            </a:lvl3pPr>
            <a:lvl4pPr lvl="3" algn="l" rtl="0">
              <a:lnSpc>
                <a:spcPct val="100000"/>
              </a:lnSpc>
              <a:spcBef>
                <a:spcPts val="0"/>
              </a:spcBef>
              <a:spcAft>
                <a:spcPts val="0"/>
              </a:spcAft>
              <a:buClr>
                <a:srgbClr val="FFFFFF"/>
              </a:buClr>
              <a:buSzPts val="3000"/>
              <a:buNone/>
              <a:defRPr b="1">
                <a:solidFill>
                  <a:srgbClr val="FFFFFF"/>
                </a:solidFill>
              </a:defRPr>
            </a:lvl4pPr>
            <a:lvl5pPr lvl="4" algn="l" rtl="0">
              <a:lnSpc>
                <a:spcPct val="100000"/>
              </a:lnSpc>
              <a:spcBef>
                <a:spcPts val="0"/>
              </a:spcBef>
              <a:spcAft>
                <a:spcPts val="0"/>
              </a:spcAft>
              <a:buClr>
                <a:srgbClr val="FFFFFF"/>
              </a:buClr>
              <a:buSzPts val="3000"/>
              <a:buNone/>
              <a:defRPr b="1">
                <a:solidFill>
                  <a:srgbClr val="FFFFFF"/>
                </a:solidFill>
              </a:defRPr>
            </a:lvl5pPr>
            <a:lvl6pPr lvl="5" algn="l" rtl="0">
              <a:lnSpc>
                <a:spcPct val="100000"/>
              </a:lnSpc>
              <a:spcBef>
                <a:spcPts val="0"/>
              </a:spcBef>
              <a:spcAft>
                <a:spcPts val="0"/>
              </a:spcAft>
              <a:buClr>
                <a:srgbClr val="FFFFFF"/>
              </a:buClr>
              <a:buSzPts val="3000"/>
              <a:buNone/>
              <a:defRPr b="1">
                <a:solidFill>
                  <a:srgbClr val="FFFFFF"/>
                </a:solidFill>
              </a:defRPr>
            </a:lvl6pPr>
            <a:lvl7pPr lvl="6" algn="l" rtl="0">
              <a:lnSpc>
                <a:spcPct val="100000"/>
              </a:lnSpc>
              <a:spcBef>
                <a:spcPts val="0"/>
              </a:spcBef>
              <a:spcAft>
                <a:spcPts val="0"/>
              </a:spcAft>
              <a:buClr>
                <a:srgbClr val="FFFFFF"/>
              </a:buClr>
              <a:buSzPts val="3000"/>
              <a:buNone/>
              <a:defRPr b="1">
                <a:solidFill>
                  <a:srgbClr val="FFFFFF"/>
                </a:solidFill>
              </a:defRPr>
            </a:lvl7pPr>
            <a:lvl8pPr lvl="7" algn="l" rtl="0">
              <a:lnSpc>
                <a:spcPct val="100000"/>
              </a:lnSpc>
              <a:spcBef>
                <a:spcPts val="0"/>
              </a:spcBef>
              <a:spcAft>
                <a:spcPts val="0"/>
              </a:spcAft>
              <a:buClr>
                <a:srgbClr val="FFFFFF"/>
              </a:buClr>
              <a:buSzPts val="3000"/>
              <a:buNone/>
              <a:defRPr b="1">
                <a:solidFill>
                  <a:srgbClr val="FFFFFF"/>
                </a:solidFill>
              </a:defRPr>
            </a:lvl8pPr>
            <a:lvl9pPr lvl="8" algn="l" rtl="0">
              <a:lnSpc>
                <a:spcPct val="100000"/>
              </a:lnSpc>
              <a:spcBef>
                <a:spcPts val="0"/>
              </a:spcBef>
              <a:spcAft>
                <a:spcPts val="0"/>
              </a:spcAft>
              <a:buClr>
                <a:srgbClr val="FFFFFF"/>
              </a:buClr>
              <a:buSzPts val="3000"/>
              <a:buNone/>
              <a:defRPr b="1">
                <a:solidFill>
                  <a:srgbClr val="FFFFFF"/>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2"/>
        <p:cNvGrpSpPr/>
        <p:nvPr/>
      </p:nvGrpSpPr>
      <p:grpSpPr>
        <a:xfrm>
          <a:off x="0" y="0"/>
          <a:ext cx="0" cy="0"/>
          <a:chOff x="0" y="0"/>
          <a:chExt cx="0" cy="0"/>
        </a:xfrm>
      </p:grpSpPr>
      <p:sp>
        <p:nvSpPr>
          <p:cNvPr id="53" name="Google Shape;53;p14"/>
          <p:cNvSpPr txBox="1">
            <a:spLocks noGrp="1"/>
          </p:cNvSpPr>
          <p:nvPr>
            <p:ph type="title"/>
          </p:nvPr>
        </p:nvSpPr>
        <p:spPr>
          <a:xfrm>
            <a:off x="914400" y="208359"/>
            <a:ext cx="7772400" cy="8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54" name="Google Shape;54;p14"/>
          <p:cNvSpPr txBox="1">
            <a:spLocks noGrp="1"/>
          </p:cNvSpPr>
          <p:nvPr>
            <p:ph type="body" idx="1"/>
          </p:nvPr>
        </p:nvSpPr>
        <p:spPr>
          <a:xfrm>
            <a:off x="914400" y="1200150"/>
            <a:ext cx="7772400" cy="3397800"/>
          </a:xfrm>
          <a:prstGeom prst="rect">
            <a:avLst/>
          </a:prstGeom>
          <a:noFill/>
          <a:ln>
            <a:noFill/>
          </a:ln>
        </p:spPr>
        <p:txBody>
          <a:bodyPr spcFirstLastPara="1" wrap="square" lIns="91425" tIns="45700" rIns="91425" bIns="45700" anchor="t" anchorCtr="0">
            <a:noAutofit/>
          </a:bodyPr>
          <a:lstStyle>
            <a:lvl1pPr marL="457200" lvl="0" indent="-331470" algn="l" rtl="0">
              <a:spcBef>
                <a:spcPts val="360"/>
              </a:spcBef>
              <a:spcAft>
                <a:spcPts val="0"/>
              </a:spcAft>
              <a:buSzPts val="1620"/>
              <a:buChar char="●"/>
              <a:defRPr/>
            </a:lvl1pPr>
            <a:lvl2pPr marL="914400" lvl="1" indent="-314325" algn="l" rtl="0">
              <a:spcBef>
                <a:spcPts val="360"/>
              </a:spcBef>
              <a:spcAft>
                <a:spcPts val="0"/>
              </a:spcAft>
              <a:buSzPts val="1350"/>
              <a:buChar char="○"/>
              <a:defRPr/>
            </a:lvl2pPr>
            <a:lvl3pPr marL="1371600" lvl="2" indent="-291464" algn="l" rtl="0">
              <a:spcBef>
                <a:spcPts val="360"/>
              </a:spcBef>
              <a:spcAft>
                <a:spcPts val="0"/>
              </a:spcAft>
              <a:buSzPts val="99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55" name="Google Shape;55;p14"/>
          <p:cNvSpPr txBox="1">
            <a:spLocks noGrp="1"/>
          </p:cNvSpPr>
          <p:nvPr>
            <p:ph type="dt" idx="10"/>
          </p:nvPr>
        </p:nvSpPr>
        <p:spPr>
          <a:xfrm>
            <a:off x="914400" y="4688681"/>
            <a:ext cx="1981200" cy="342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6" name="Google Shape;56;p14"/>
          <p:cNvSpPr txBox="1">
            <a:spLocks noGrp="1"/>
          </p:cNvSpPr>
          <p:nvPr>
            <p:ph type="ftr" idx="11"/>
          </p:nvPr>
        </p:nvSpPr>
        <p:spPr>
          <a:xfrm>
            <a:off x="3352800" y="4686300"/>
            <a:ext cx="2971800" cy="342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7" name="Google Shape;57;p14"/>
          <p:cNvSpPr txBox="1">
            <a:spLocks noGrp="1"/>
          </p:cNvSpPr>
          <p:nvPr>
            <p:ph type="sldNum" idx="12"/>
          </p:nvPr>
        </p:nvSpPr>
        <p:spPr>
          <a:xfrm>
            <a:off x="67818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solidFill>
                <a:schemeClr val="dk2"/>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3"/>
        <p:cNvGrpSpPr/>
        <p:nvPr/>
      </p:nvGrpSpPr>
      <p:grpSpPr>
        <a:xfrm>
          <a:off x="0" y="0"/>
          <a:ext cx="0" cy="0"/>
          <a:chOff x="0" y="0"/>
          <a:chExt cx="0" cy="0"/>
        </a:xfrm>
      </p:grpSpPr>
      <p:sp>
        <p:nvSpPr>
          <p:cNvPr id="74" name="Google Shape;74;p16"/>
          <p:cNvSpPr txBox="1">
            <a:spLocks noGrp="1"/>
          </p:cNvSpPr>
          <p:nvPr>
            <p:ph type="ctrTitle"/>
          </p:nvPr>
        </p:nvSpPr>
        <p:spPr>
          <a:xfrm>
            <a:off x="2057400" y="857250"/>
            <a:ext cx="6629400" cy="1657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48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5" name="Google Shape;75;p16"/>
          <p:cNvSpPr txBox="1">
            <a:spLocks noGrp="1"/>
          </p:cNvSpPr>
          <p:nvPr>
            <p:ph type="subTitle" idx="1"/>
          </p:nvPr>
        </p:nvSpPr>
        <p:spPr>
          <a:xfrm>
            <a:off x="1371600" y="2971800"/>
            <a:ext cx="6858000" cy="1200300"/>
          </a:xfrm>
          <a:prstGeom prst="rect">
            <a:avLst/>
          </a:prstGeom>
          <a:noFill/>
          <a:ln>
            <a:noFill/>
          </a:ln>
        </p:spPr>
        <p:txBody>
          <a:bodyPr spcFirstLastPara="1" wrap="square" lIns="91425" tIns="45700" rIns="91425" bIns="45700" anchor="ctr" anchorCtr="0">
            <a:noAutofit/>
          </a:bodyPr>
          <a:lstStyle>
            <a:lvl1pPr lvl="0" algn="ctr" rtl="0">
              <a:spcBef>
                <a:spcPts val="560"/>
              </a:spcBef>
              <a:spcAft>
                <a:spcPts val="0"/>
              </a:spcAft>
              <a:buSzPts val="2520"/>
              <a:buFont typeface="Noto Sans Symbols"/>
              <a:buNone/>
              <a:defRPr/>
            </a:lvl1pPr>
            <a:lvl2pPr lvl="1" algn="l" rtl="0">
              <a:spcBef>
                <a:spcPts val="360"/>
              </a:spcBef>
              <a:spcAft>
                <a:spcPts val="0"/>
              </a:spcAft>
              <a:buSzPts val="1350"/>
              <a:buChar char="■"/>
              <a:defRPr/>
            </a:lvl2pPr>
            <a:lvl3pPr lvl="2" algn="l" rtl="0">
              <a:spcBef>
                <a:spcPts val="360"/>
              </a:spcBef>
              <a:spcAft>
                <a:spcPts val="0"/>
              </a:spcAft>
              <a:buSzPts val="990"/>
              <a:buChar char="■"/>
              <a:defRPr/>
            </a:lvl3pPr>
            <a:lvl4pPr lvl="3" algn="l" rtl="0">
              <a:spcBef>
                <a:spcPts val="360"/>
              </a:spcBef>
              <a:spcAft>
                <a:spcPts val="0"/>
              </a:spcAft>
              <a:buSzPts val="1800"/>
              <a:buChar char="▪"/>
              <a:defRPr/>
            </a:lvl4pPr>
            <a:lvl5pPr lvl="4" algn="l" rtl="0">
              <a:spcBef>
                <a:spcPts val="360"/>
              </a:spcBef>
              <a:spcAft>
                <a:spcPts val="0"/>
              </a:spcAft>
              <a:buSzPts val="1800"/>
              <a:buChar char="▪"/>
              <a:defRPr/>
            </a:lvl5pPr>
            <a:lvl6pPr lvl="5" algn="l" rtl="0">
              <a:spcBef>
                <a:spcPts val="360"/>
              </a:spcBef>
              <a:spcAft>
                <a:spcPts val="0"/>
              </a:spcAft>
              <a:buSzPts val="1800"/>
              <a:buChar char="▪"/>
              <a:defRPr/>
            </a:lvl6pPr>
            <a:lvl7pPr lvl="6" algn="l" rtl="0">
              <a:spcBef>
                <a:spcPts val="360"/>
              </a:spcBef>
              <a:spcAft>
                <a:spcPts val="0"/>
              </a:spcAft>
              <a:buSzPts val="1800"/>
              <a:buChar char="▪"/>
              <a:defRPr/>
            </a:lvl7pPr>
            <a:lvl8pPr lvl="7" algn="l" rtl="0">
              <a:spcBef>
                <a:spcPts val="360"/>
              </a:spcBef>
              <a:spcAft>
                <a:spcPts val="0"/>
              </a:spcAft>
              <a:buSzPts val="1800"/>
              <a:buChar char="▪"/>
              <a:defRPr/>
            </a:lvl8pPr>
            <a:lvl9pPr lvl="8" algn="l" rtl="0">
              <a:spcBef>
                <a:spcPts val="360"/>
              </a:spcBef>
              <a:spcAft>
                <a:spcPts val="0"/>
              </a:spcAft>
              <a:buSzPts val="1800"/>
              <a:buChar char="▪"/>
              <a:defRPr/>
            </a:lvl9pPr>
          </a:lstStyle>
          <a:p>
            <a:endParaRPr/>
          </a:p>
        </p:txBody>
      </p:sp>
      <p:sp>
        <p:nvSpPr>
          <p:cNvPr id="76" name="Google Shape;76;p16"/>
          <p:cNvSpPr txBox="1">
            <a:spLocks noGrp="1"/>
          </p:cNvSpPr>
          <p:nvPr>
            <p:ph type="dt" idx="10"/>
          </p:nvPr>
        </p:nvSpPr>
        <p:spPr>
          <a:xfrm>
            <a:off x="912812" y="4688681"/>
            <a:ext cx="1905000" cy="342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7" name="Google Shape;77;p16"/>
          <p:cNvSpPr txBox="1">
            <a:spLocks noGrp="1"/>
          </p:cNvSpPr>
          <p:nvPr>
            <p:ph type="ftr" idx="11"/>
          </p:nvPr>
        </p:nvSpPr>
        <p:spPr>
          <a:xfrm>
            <a:off x="3354387" y="4686300"/>
            <a:ext cx="2895600" cy="342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8" name="Google Shape;78;p16"/>
          <p:cNvSpPr txBox="1">
            <a:spLocks noGrp="1"/>
          </p:cNvSpPr>
          <p:nvPr>
            <p:ph type="sldNum" idx="12"/>
          </p:nvPr>
        </p:nvSpPr>
        <p:spPr>
          <a:xfrm>
            <a:off x="67818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914400" y="208359"/>
            <a:ext cx="7772400" cy="8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 name="Google Shape;93;p18"/>
          <p:cNvSpPr txBox="1">
            <a:spLocks noGrp="1"/>
          </p:cNvSpPr>
          <p:nvPr>
            <p:ph type="body" idx="1"/>
          </p:nvPr>
        </p:nvSpPr>
        <p:spPr>
          <a:xfrm>
            <a:off x="914400" y="1200150"/>
            <a:ext cx="7772400" cy="3397800"/>
          </a:xfrm>
          <a:prstGeom prst="rect">
            <a:avLst/>
          </a:prstGeom>
          <a:noFill/>
          <a:ln>
            <a:noFill/>
          </a:ln>
        </p:spPr>
        <p:txBody>
          <a:bodyPr spcFirstLastPara="1" wrap="square" lIns="91425" tIns="45700" rIns="91425" bIns="45700" anchor="t" anchorCtr="0">
            <a:noAutofit/>
          </a:bodyPr>
          <a:lstStyle>
            <a:lvl1pPr marL="457200" lvl="0" indent="-331470" algn="l" rtl="0">
              <a:spcBef>
                <a:spcPts val="360"/>
              </a:spcBef>
              <a:spcAft>
                <a:spcPts val="0"/>
              </a:spcAft>
              <a:buSzPts val="1620"/>
              <a:buChar char="■"/>
              <a:defRPr/>
            </a:lvl1pPr>
            <a:lvl2pPr marL="914400" lvl="1" indent="-314325" algn="l" rtl="0">
              <a:spcBef>
                <a:spcPts val="360"/>
              </a:spcBef>
              <a:spcAft>
                <a:spcPts val="0"/>
              </a:spcAft>
              <a:buSzPts val="1350"/>
              <a:buChar char="■"/>
              <a:defRPr/>
            </a:lvl2pPr>
            <a:lvl3pPr marL="1371600" lvl="2" indent="-291464" algn="l" rtl="0">
              <a:spcBef>
                <a:spcPts val="360"/>
              </a:spcBef>
              <a:spcAft>
                <a:spcPts val="0"/>
              </a:spcAft>
              <a:buSzPts val="99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94" name="Google Shape;94;p18"/>
          <p:cNvSpPr txBox="1">
            <a:spLocks noGrp="1"/>
          </p:cNvSpPr>
          <p:nvPr>
            <p:ph type="dt" idx="10"/>
          </p:nvPr>
        </p:nvSpPr>
        <p:spPr>
          <a:xfrm>
            <a:off x="914400" y="4688681"/>
            <a:ext cx="1981200" cy="342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5" name="Google Shape;95;p18"/>
          <p:cNvSpPr txBox="1">
            <a:spLocks noGrp="1"/>
          </p:cNvSpPr>
          <p:nvPr>
            <p:ph type="ftr" idx="11"/>
          </p:nvPr>
        </p:nvSpPr>
        <p:spPr>
          <a:xfrm>
            <a:off x="3352800" y="4686300"/>
            <a:ext cx="2971800" cy="342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6" name="Google Shape;96;p18"/>
          <p:cNvSpPr txBox="1">
            <a:spLocks noGrp="1"/>
          </p:cNvSpPr>
          <p:nvPr>
            <p:ph type="sldNum" idx="12"/>
          </p:nvPr>
        </p:nvSpPr>
        <p:spPr>
          <a:xfrm>
            <a:off x="67818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rot="5400000">
            <a:off x="5520450" y="1431610"/>
            <a:ext cx="4389600" cy="1943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9" name="Google Shape;99;p19"/>
          <p:cNvSpPr txBox="1">
            <a:spLocks noGrp="1"/>
          </p:cNvSpPr>
          <p:nvPr>
            <p:ph type="body" idx="1"/>
          </p:nvPr>
        </p:nvSpPr>
        <p:spPr>
          <a:xfrm rot="5400000">
            <a:off x="1558050" y="-435290"/>
            <a:ext cx="4389600" cy="5676900"/>
          </a:xfrm>
          <a:prstGeom prst="rect">
            <a:avLst/>
          </a:prstGeom>
          <a:noFill/>
          <a:ln>
            <a:noFill/>
          </a:ln>
        </p:spPr>
        <p:txBody>
          <a:bodyPr spcFirstLastPara="1" wrap="square" lIns="91425" tIns="45700" rIns="91425" bIns="45700" anchor="t" anchorCtr="0">
            <a:noAutofit/>
          </a:bodyPr>
          <a:lstStyle>
            <a:lvl1pPr marL="457200" lvl="0" indent="-331470" algn="l" rtl="0">
              <a:spcBef>
                <a:spcPts val="360"/>
              </a:spcBef>
              <a:spcAft>
                <a:spcPts val="0"/>
              </a:spcAft>
              <a:buSzPts val="1620"/>
              <a:buChar char="■"/>
              <a:defRPr/>
            </a:lvl1pPr>
            <a:lvl2pPr marL="914400" lvl="1" indent="-314325" algn="l" rtl="0">
              <a:spcBef>
                <a:spcPts val="360"/>
              </a:spcBef>
              <a:spcAft>
                <a:spcPts val="0"/>
              </a:spcAft>
              <a:buSzPts val="1350"/>
              <a:buChar char="■"/>
              <a:defRPr/>
            </a:lvl2pPr>
            <a:lvl3pPr marL="1371600" lvl="2" indent="-291464" algn="l" rtl="0">
              <a:spcBef>
                <a:spcPts val="360"/>
              </a:spcBef>
              <a:spcAft>
                <a:spcPts val="0"/>
              </a:spcAft>
              <a:buSzPts val="99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00" name="Google Shape;100;p19"/>
          <p:cNvSpPr txBox="1">
            <a:spLocks noGrp="1"/>
          </p:cNvSpPr>
          <p:nvPr>
            <p:ph type="dt" idx="10"/>
          </p:nvPr>
        </p:nvSpPr>
        <p:spPr>
          <a:xfrm>
            <a:off x="914400" y="4688681"/>
            <a:ext cx="1981200" cy="342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1" name="Google Shape;101;p19"/>
          <p:cNvSpPr txBox="1">
            <a:spLocks noGrp="1"/>
          </p:cNvSpPr>
          <p:nvPr>
            <p:ph type="ftr" idx="11"/>
          </p:nvPr>
        </p:nvSpPr>
        <p:spPr>
          <a:xfrm>
            <a:off x="3352800" y="4686300"/>
            <a:ext cx="2971800" cy="342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2" name="Google Shape;102;p19"/>
          <p:cNvSpPr txBox="1">
            <a:spLocks noGrp="1"/>
          </p:cNvSpPr>
          <p:nvPr>
            <p:ph type="sldNum" idx="12"/>
          </p:nvPr>
        </p:nvSpPr>
        <p:spPr>
          <a:xfrm>
            <a:off x="67818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914400" y="208359"/>
            <a:ext cx="7772400" cy="8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5" name="Google Shape;105;p20"/>
          <p:cNvSpPr txBox="1">
            <a:spLocks noGrp="1"/>
          </p:cNvSpPr>
          <p:nvPr>
            <p:ph type="body" idx="1"/>
          </p:nvPr>
        </p:nvSpPr>
        <p:spPr>
          <a:xfrm rot="5400000">
            <a:off x="3101700" y="-987150"/>
            <a:ext cx="3397800" cy="7772400"/>
          </a:xfrm>
          <a:prstGeom prst="rect">
            <a:avLst/>
          </a:prstGeom>
          <a:noFill/>
          <a:ln>
            <a:noFill/>
          </a:ln>
        </p:spPr>
        <p:txBody>
          <a:bodyPr spcFirstLastPara="1" wrap="square" lIns="91425" tIns="45700" rIns="91425" bIns="45700" anchor="t" anchorCtr="0">
            <a:noAutofit/>
          </a:bodyPr>
          <a:lstStyle>
            <a:lvl1pPr marL="457200" lvl="0" indent="-331470" algn="l" rtl="0">
              <a:spcBef>
                <a:spcPts val="360"/>
              </a:spcBef>
              <a:spcAft>
                <a:spcPts val="0"/>
              </a:spcAft>
              <a:buSzPts val="1620"/>
              <a:buChar char="■"/>
              <a:defRPr/>
            </a:lvl1pPr>
            <a:lvl2pPr marL="914400" lvl="1" indent="-314325" algn="l" rtl="0">
              <a:spcBef>
                <a:spcPts val="360"/>
              </a:spcBef>
              <a:spcAft>
                <a:spcPts val="0"/>
              </a:spcAft>
              <a:buSzPts val="1350"/>
              <a:buChar char="■"/>
              <a:defRPr/>
            </a:lvl2pPr>
            <a:lvl3pPr marL="1371600" lvl="2" indent="-291464" algn="l" rtl="0">
              <a:spcBef>
                <a:spcPts val="360"/>
              </a:spcBef>
              <a:spcAft>
                <a:spcPts val="0"/>
              </a:spcAft>
              <a:buSzPts val="99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06" name="Google Shape;106;p20"/>
          <p:cNvSpPr txBox="1">
            <a:spLocks noGrp="1"/>
          </p:cNvSpPr>
          <p:nvPr>
            <p:ph type="dt" idx="10"/>
          </p:nvPr>
        </p:nvSpPr>
        <p:spPr>
          <a:xfrm>
            <a:off x="914400" y="4688681"/>
            <a:ext cx="1981200" cy="342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7" name="Google Shape;107;p20"/>
          <p:cNvSpPr txBox="1">
            <a:spLocks noGrp="1"/>
          </p:cNvSpPr>
          <p:nvPr>
            <p:ph type="ftr" idx="11"/>
          </p:nvPr>
        </p:nvSpPr>
        <p:spPr>
          <a:xfrm>
            <a:off x="3352800" y="4686300"/>
            <a:ext cx="2971800" cy="342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8" name="Google Shape;108;p20"/>
          <p:cNvSpPr txBox="1">
            <a:spLocks noGrp="1"/>
          </p:cNvSpPr>
          <p:nvPr>
            <p:ph type="sldNum" idx="12"/>
          </p:nvPr>
        </p:nvSpPr>
        <p:spPr>
          <a:xfrm>
            <a:off x="67818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sz="2000" b="1"/>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1" name="Google Shape;111;p21"/>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folHlink"/>
              </a:buClr>
              <a:buSzPts val="2880"/>
              <a:buFont typeface="Noto Sans Symbols"/>
              <a:buNone/>
              <a:defRPr sz="3200">
                <a:solidFill>
                  <a:schemeClr val="dk1"/>
                </a:solidFill>
                <a:latin typeface="Arial"/>
                <a:ea typeface="Arial"/>
                <a:cs typeface="Arial"/>
                <a:sym typeface="Arial"/>
              </a:defRPr>
            </a:lvl1pPr>
            <a:lvl2pPr marR="0" lvl="1" algn="l" rtl="0">
              <a:spcBef>
                <a:spcPts val="560"/>
              </a:spcBef>
              <a:spcAft>
                <a:spcPts val="0"/>
              </a:spcAft>
              <a:buClr>
                <a:schemeClr val="accent1"/>
              </a:buClr>
              <a:buSzPts val="210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folHlink"/>
              </a:buClr>
              <a:buSzPts val="132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1"/>
              </a:buClr>
              <a:buSzPts val="2000"/>
              <a:buFont typeface="Noto Sans Symbol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1"/>
              </a:buClr>
              <a:buSzPts val="2000"/>
              <a:buFont typeface="Noto Sans Symbols"/>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accent1"/>
              </a:buClr>
              <a:buSzPts val="2000"/>
              <a:buFont typeface="Noto Sans Symbols"/>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accent1"/>
              </a:buClr>
              <a:buSzPts val="2000"/>
              <a:buFont typeface="Noto Sans Symbols"/>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accent1"/>
              </a:buClr>
              <a:buSzPts val="2000"/>
              <a:buFont typeface="Noto Sans Symbols"/>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accent1"/>
              </a:buClr>
              <a:buSzPts val="2000"/>
              <a:buFont typeface="Noto Sans Symbols"/>
              <a:buNone/>
              <a:defRPr sz="2000" b="0" i="0" u="none" strike="noStrike" cap="none">
                <a:solidFill>
                  <a:schemeClr val="dk1"/>
                </a:solidFill>
                <a:latin typeface="Arial"/>
                <a:ea typeface="Arial"/>
                <a:cs typeface="Arial"/>
                <a:sym typeface="Arial"/>
              </a:defRPr>
            </a:lvl9pPr>
          </a:lstStyle>
          <a:p>
            <a:endParaRPr/>
          </a:p>
        </p:txBody>
      </p:sp>
      <p:sp>
        <p:nvSpPr>
          <p:cNvPr id="112" name="Google Shape;112;p21"/>
          <p:cNvSpPr txBox="1">
            <a:spLocks noGrp="1"/>
          </p:cNvSpPr>
          <p:nvPr>
            <p:ph type="body" idx="1"/>
          </p:nvPr>
        </p:nvSpPr>
        <p:spPr>
          <a:xfrm>
            <a:off x="1792288" y="4025503"/>
            <a:ext cx="5486400" cy="6036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SzPts val="1260"/>
              <a:buNone/>
              <a:defRPr sz="1400"/>
            </a:lvl1pPr>
            <a:lvl2pPr marL="914400" lvl="1" indent="-228600" algn="l" rtl="0">
              <a:spcBef>
                <a:spcPts val="240"/>
              </a:spcBef>
              <a:spcAft>
                <a:spcPts val="0"/>
              </a:spcAft>
              <a:buSzPts val="900"/>
              <a:buNone/>
              <a:defRPr sz="1200"/>
            </a:lvl2pPr>
            <a:lvl3pPr marL="1371600" lvl="2" indent="-228600" algn="l" rtl="0">
              <a:spcBef>
                <a:spcPts val="200"/>
              </a:spcBef>
              <a:spcAft>
                <a:spcPts val="0"/>
              </a:spcAft>
              <a:buSzPts val="55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SzPts val="900"/>
              <a:buNone/>
              <a:defRPr sz="900"/>
            </a:lvl6pPr>
            <a:lvl7pPr marL="3200400" lvl="6" indent="-228600" algn="l" rtl="0">
              <a:spcBef>
                <a:spcPts val="180"/>
              </a:spcBef>
              <a:spcAft>
                <a:spcPts val="0"/>
              </a:spcAft>
              <a:buSzPts val="900"/>
              <a:buNone/>
              <a:defRPr sz="900"/>
            </a:lvl7pPr>
            <a:lvl8pPr marL="3657600" lvl="7" indent="-228600" algn="l" rtl="0">
              <a:spcBef>
                <a:spcPts val="180"/>
              </a:spcBef>
              <a:spcAft>
                <a:spcPts val="0"/>
              </a:spcAft>
              <a:buSzPts val="900"/>
              <a:buNone/>
              <a:defRPr sz="900"/>
            </a:lvl8pPr>
            <a:lvl9pPr marL="4114800" lvl="8" indent="-228600" algn="l" rtl="0">
              <a:spcBef>
                <a:spcPts val="180"/>
              </a:spcBef>
              <a:spcAft>
                <a:spcPts val="0"/>
              </a:spcAft>
              <a:buSzPts val="900"/>
              <a:buNone/>
              <a:defRPr sz="900"/>
            </a:lvl9pPr>
          </a:lstStyle>
          <a:p>
            <a:endParaRPr/>
          </a:p>
        </p:txBody>
      </p:sp>
      <p:sp>
        <p:nvSpPr>
          <p:cNvPr id="113" name="Google Shape;113;p21"/>
          <p:cNvSpPr txBox="1">
            <a:spLocks noGrp="1"/>
          </p:cNvSpPr>
          <p:nvPr>
            <p:ph type="dt" idx="10"/>
          </p:nvPr>
        </p:nvSpPr>
        <p:spPr>
          <a:xfrm>
            <a:off x="914400" y="4688681"/>
            <a:ext cx="1981200" cy="342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4" name="Google Shape;114;p21"/>
          <p:cNvSpPr txBox="1">
            <a:spLocks noGrp="1"/>
          </p:cNvSpPr>
          <p:nvPr>
            <p:ph type="ftr" idx="11"/>
          </p:nvPr>
        </p:nvSpPr>
        <p:spPr>
          <a:xfrm>
            <a:off x="3352800" y="4686300"/>
            <a:ext cx="2971800" cy="342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5" name="Google Shape;115;p21"/>
          <p:cNvSpPr txBox="1">
            <a:spLocks noGrp="1"/>
          </p:cNvSpPr>
          <p:nvPr>
            <p:ph type="sldNum" idx="12"/>
          </p:nvPr>
        </p:nvSpPr>
        <p:spPr>
          <a:xfrm>
            <a:off x="67818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457200" y="204788"/>
            <a:ext cx="3008400" cy="8715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sz="2000" b="1"/>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8" name="Google Shape;118;p22"/>
          <p:cNvSpPr txBox="1">
            <a:spLocks noGrp="1"/>
          </p:cNvSpPr>
          <p:nvPr>
            <p:ph type="body" idx="1"/>
          </p:nvPr>
        </p:nvSpPr>
        <p:spPr>
          <a:xfrm>
            <a:off x="3575050" y="204788"/>
            <a:ext cx="5111700" cy="4389600"/>
          </a:xfrm>
          <a:prstGeom prst="rect">
            <a:avLst/>
          </a:prstGeom>
          <a:noFill/>
          <a:ln>
            <a:noFill/>
          </a:ln>
        </p:spPr>
        <p:txBody>
          <a:bodyPr spcFirstLastPara="1" wrap="square" lIns="91425" tIns="45700" rIns="91425" bIns="45700" anchor="t" anchorCtr="0">
            <a:noAutofit/>
          </a:bodyPr>
          <a:lstStyle>
            <a:lvl1pPr marL="457200" lvl="0" indent="-411480" algn="l" rtl="0">
              <a:spcBef>
                <a:spcPts val="640"/>
              </a:spcBef>
              <a:spcAft>
                <a:spcPts val="0"/>
              </a:spcAft>
              <a:buSzPts val="2880"/>
              <a:buChar char="■"/>
              <a:defRPr sz="3200"/>
            </a:lvl1pPr>
            <a:lvl2pPr marL="914400" lvl="1" indent="-361950" algn="l" rtl="0">
              <a:spcBef>
                <a:spcPts val="560"/>
              </a:spcBef>
              <a:spcAft>
                <a:spcPts val="0"/>
              </a:spcAft>
              <a:buSzPts val="2100"/>
              <a:buChar char="■"/>
              <a:defRPr sz="2800"/>
            </a:lvl2pPr>
            <a:lvl3pPr marL="1371600" lvl="2" indent="-312419" algn="l" rtl="0">
              <a:spcBef>
                <a:spcPts val="480"/>
              </a:spcBef>
              <a:spcAft>
                <a:spcPts val="0"/>
              </a:spcAft>
              <a:buSzPts val="1320"/>
              <a:buChar char="■"/>
              <a:defRPr sz="2400"/>
            </a:lvl3pPr>
            <a:lvl4pPr marL="1828800" lvl="3" indent="-355600" algn="l" rtl="0">
              <a:spcBef>
                <a:spcPts val="400"/>
              </a:spcBef>
              <a:spcAft>
                <a:spcPts val="0"/>
              </a:spcAft>
              <a:buSzPts val="2000"/>
              <a:buChar char="▪"/>
              <a:defRPr sz="2000"/>
            </a:lvl4pPr>
            <a:lvl5pPr marL="2286000" lvl="4" indent="-355600" algn="l" rtl="0">
              <a:spcBef>
                <a:spcPts val="400"/>
              </a:spcBef>
              <a:spcAft>
                <a:spcPts val="0"/>
              </a:spcAft>
              <a:buSzPts val="2000"/>
              <a:buChar char="▪"/>
              <a:defRPr sz="2000"/>
            </a:lvl5pPr>
            <a:lvl6pPr marL="2743200" lvl="5" indent="-355600" algn="l" rtl="0">
              <a:spcBef>
                <a:spcPts val="400"/>
              </a:spcBef>
              <a:spcAft>
                <a:spcPts val="0"/>
              </a:spcAft>
              <a:buSzPts val="2000"/>
              <a:buChar char="▪"/>
              <a:defRPr sz="2000"/>
            </a:lvl6pPr>
            <a:lvl7pPr marL="3200400" lvl="6" indent="-355600" algn="l" rtl="0">
              <a:spcBef>
                <a:spcPts val="400"/>
              </a:spcBef>
              <a:spcAft>
                <a:spcPts val="0"/>
              </a:spcAft>
              <a:buSzPts val="2000"/>
              <a:buChar char="▪"/>
              <a:defRPr sz="2000"/>
            </a:lvl7pPr>
            <a:lvl8pPr marL="3657600" lvl="7" indent="-355600" algn="l" rtl="0">
              <a:spcBef>
                <a:spcPts val="400"/>
              </a:spcBef>
              <a:spcAft>
                <a:spcPts val="0"/>
              </a:spcAft>
              <a:buSzPts val="2000"/>
              <a:buChar char="▪"/>
              <a:defRPr sz="2000"/>
            </a:lvl8pPr>
            <a:lvl9pPr marL="4114800" lvl="8" indent="-355600" algn="l" rtl="0">
              <a:spcBef>
                <a:spcPts val="400"/>
              </a:spcBef>
              <a:spcAft>
                <a:spcPts val="0"/>
              </a:spcAft>
              <a:buSzPts val="2000"/>
              <a:buChar char="▪"/>
              <a:defRPr sz="2000"/>
            </a:lvl9pPr>
          </a:lstStyle>
          <a:p>
            <a:endParaRPr/>
          </a:p>
        </p:txBody>
      </p:sp>
      <p:sp>
        <p:nvSpPr>
          <p:cNvPr id="119" name="Google Shape;119;p22"/>
          <p:cNvSpPr txBox="1">
            <a:spLocks noGrp="1"/>
          </p:cNvSpPr>
          <p:nvPr>
            <p:ph type="body" idx="2"/>
          </p:nvPr>
        </p:nvSpPr>
        <p:spPr>
          <a:xfrm>
            <a:off x="457200" y="1076325"/>
            <a:ext cx="3008400" cy="35184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SzPts val="1260"/>
              <a:buNone/>
              <a:defRPr sz="1400"/>
            </a:lvl1pPr>
            <a:lvl2pPr marL="914400" lvl="1" indent="-228600" algn="l" rtl="0">
              <a:spcBef>
                <a:spcPts val="240"/>
              </a:spcBef>
              <a:spcAft>
                <a:spcPts val="0"/>
              </a:spcAft>
              <a:buSzPts val="900"/>
              <a:buNone/>
              <a:defRPr sz="1200"/>
            </a:lvl2pPr>
            <a:lvl3pPr marL="1371600" lvl="2" indent="-228600" algn="l" rtl="0">
              <a:spcBef>
                <a:spcPts val="200"/>
              </a:spcBef>
              <a:spcAft>
                <a:spcPts val="0"/>
              </a:spcAft>
              <a:buSzPts val="55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SzPts val="900"/>
              <a:buNone/>
              <a:defRPr sz="900"/>
            </a:lvl6pPr>
            <a:lvl7pPr marL="3200400" lvl="6" indent="-228600" algn="l" rtl="0">
              <a:spcBef>
                <a:spcPts val="180"/>
              </a:spcBef>
              <a:spcAft>
                <a:spcPts val="0"/>
              </a:spcAft>
              <a:buSzPts val="900"/>
              <a:buNone/>
              <a:defRPr sz="900"/>
            </a:lvl7pPr>
            <a:lvl8pPr marL="3657600" lvl="7" indent="-228600" algn="l" rtl="0">
              <a:spcBef>
                <a:spcPts val="180"/>
              </a:spcBef>
              <a:spcAft>
                <a:spcPts val="0"/>
              </a:spcAft>
              <a:buSzPts val="900"/>
              <a:buNone/>
              <a:defRPr sz="900"/>
            </a:lvl8pPr>
            <a:lvl9pPr marL="4114800" lvl="8" indent="-228600" algn="l" rtl="0">
              <a:spcBef>
                <a:spcPts val="180"/>
              </a:spcBef>
              <a:spcAft>
                <a:spcPts val="0"/>
              </a:spcAft>
              <a:buSzPts val="900"/>
              <a:buNone/>
              <a:defRPr sz="900"/>
            </a:lvl9pPr>
          </a:lstStyle>
          <a:p>
            <a:endParaRPr/>
          </a:p>
        </p:txBody>
      </p:sp>
      <p:sp>
        <p:nvSpPr>
          <p:cNvPr id="120" name="Google Shape;120;p22"/>
          <p:cNvSpPr txBox="1">
            <a:spLocks noGrp="1"/>
          </p:cNvSpPr>
          <p:nvPr>
            <p:ph type="dt" idx="10"/>
          </p:nvPr>
        </p:nvSpPr>
        <p:spPr>
          <a:xfrm>
            <a:off x="914400" y="4688681"/>
            <a:ext cx="1981200" cy="342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1" name="Google Shape;121;p22"/>
          <p:cNvSpPr txBox="1">
            <a:spLocks noGrp="1"/>
          </p:cNvSpPr>
          <p:nvPr>
            <p:ph type="ftr" idx="11"/>
          </p:nvPr>
        </p:nvSpPr>
        <p:spPr>
          <a:xfrm>
            <a:off x="3352800" y="4686300"/>
            <a:ext cx="2971800" cy="342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2" name="Google Shape;122;p22"/>
          <p:cNvSpPr txBox="1">
            <a:spLocks noGrp="1"/>
          </p:cNvSpPr>
          <p:nvPr>
            <p:ph type="sldNum" idx="12"/>
          </p:nvPr>
        </p:nvSpPr>
        <p:spPr>
          <a:xfrm>
            <a:off x="67818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3"/>
        <p:cNvGrpSpPr/>
        <p:nvPr/>
      </p:nvGrpSpPr>
      <p:grpSpPr>
        <a:xfrm>
          <a:off x="0" y="0"/>
          <a:ext cx="0" cy="0"/>
          <a:chOff x="0" y="0"/>
          <a:chExt cx="0" cy="0"/>
        </a:xfrm>
      </p:grpSpPr>
      <p:sp>
        <p:nvSpPr>
          <p:cNvPr id="124" name="Google Shape;124;p23"/>
          <p:cNvSpPr txBox="1">
            <a:spLocks noGrp="1"/>
          </p:cNvSpPr>
          <p:nvPr>
            <p:ph type="dt" idx="10"/>
          </p:nvPr>
        </p:nvSpPr>
        <p:spPr>
          <a:xfrm>
            <a:off x="914400" y="4688681"/>
            <a:ext cx="1981200" cy="342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5" name="Google Shape;125;p23"/>
          <p:cNvSpPr txBox="1">
            <a:spLocks noGrp="1"/>
          </p:cNvSpPr>
          <p:nvPr>
            <p:ph type="ftr" idx="11"/>
          </p:nvPr>
        </p:nvSpPr>
        <p:spPr>
          <a:xfrm>
            <a:off x="3352800" y="4686300"/>
            <a:ext cx="2971800" cy="342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6" name="Google Shape;126;p23"/>
          <p:cNvSpPr txBox="1">
            <a:spLocks noGrp="1"/>
          </p:cNvSpPr>
          <p:nvPr>
            <p:ph type="sldNum" idx="12"/>
          </p:nvPr>
        </p:nvSpPr>
        <p:spPr>
          <a:xfrm>
            <a:off x="67818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914400" y="208359"/>
            <a:ext cx="7772400" cy="8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9" name="Google Shape;129;p24"/>
          <p:cNvSpPr txBox="1">
            <a:spLocks noGrp="1"/>
          </p:cNvSpPr>
          <p:nvPr>
            <p:ph type="dt" idx="10"/>
          </p:nvPr>
        </p:nvSpPr>
        <p:spPr>
          <a:xfrm>
            <a:off x="914400" y="4688681"/>
            <a:ext cx="1981200" cy="342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0" name="Google Shape;130;p24"/>
          <p:cNvSpPr txBox="1">
            <a:spLocks noGrp="1"/>
          </p:cNvSpPr>
          <p:nvPr>
            <p:ph type="ftr" idx="11"/>
          </p:nvPr>
        </p:nvSpPr>
        <p:spPr>
          <a:xfrm>
            <a:off x="3352800" y="4686300"/>
            <a:ext cx="2971800" cy="342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1" name="Google Shape;131;p24"/>
          <p:cNvSpPr txBox="1">
            <a:spLocks noGrp="1"/>
          </p:cNvSpPr>
          <p:nvPr>
            <p:ph type="sldNum" idx="12"/>
          </p:nvPr>
        </p:nvSpPr>
        <p:spPr>
          <a:xfrm>
            <a:off x="67818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p25"/>
          <p:cNvSpPr txBox="1">
            <a:spLocks noGrp="1"/>
          </p:cNvSpPr>
          <p:nvPr>
            <p:ph type="body" idx="1"/>
          </p:nvPr>
        </p:nvSpPr>
        <p:spPr>
          <a:xfrm>
            <a:off x="457200" y="1151335"/>
            <a:ext cx="4040100" cy="4800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2160"/>
              <a:buNone/>
              <a:defRPr sz="2400" b="1"/>
            </a:lvl1pPr>
            <a:lvl2pPr marL="914400" lvl="1" indent="-228600" algn="l" rtl="0">
              <a:spcBef>
                <a:spcPts val="400"/>
              </a:spcBef>
              <a:spcAft>
                <a:spcPts val="0"/>
              </a:spcAft>
              <a:buSzPts val="1500"/>
              <a:buNone/>
              <a:defRPr sz="2000" b="1"/>
            </a:lvl2pPr>
            <a:lvl3pPr marL="1371600" lvl="2" indent="-228600" algn="l" rtl="0">
              <a:spcBef>
                <a:spcPts val="360"/>
              </a:spcBef>
              <a:spcAft>
                <a:spcPts val="0"/>
              </a:spcAft>
              <a:buSzPts val="990"/>
              <a:buNone/>
              <a:defRPr sz="1800" b="1"/>
            </a:lvl3pPr>
            <a:lvl4pPr marL="1828800" lvl="3" indent="-228600" algn="l" rtl="0">
              <a:spcBef>
                <a:spcPts val="320"/>
              </a:spcBef>
              <a:spcAft>
                <a:spcPts val="0"/>
              </a:spcAft>
              <a:buSzPts val="1600"/>
              <a:buNone/>
              <a:defRPr sz="1600" b="1"/>
            </a:lvl4pPr>
            <a:lvl5pPr marL="2286000" lvl="4" indent="-228600" algn="l" rtl="0">
              <a:spcBef>
                <a:spcPts val="320"/>
              </a:spcBef>
              <a:spcAft>
                <a:spcPts val="0"/>
              </a:spcAft>
              <a:buSzPts val="1600"/>
              <a:buNone/>
              <a:defRPr sz="1600" b="1"/>
            </a:lvl5pPr>
            <a:lvl6pPr marL="2743200" lvl="5" indent="-228600" algn="l" rtl="0">
              <a:spcBef>
                <a:spcPts val="320"/>
              </a:spcBef>
              <a:spcAft>
                <a:spcPts val="0"/>
              </a:spcAft>
              <a:buSzPts val="1600"/>
              <a:buNone/>
              <a:defRPr sz="1600" b="1"/>
            </a:lvl6pPr>
            <a:lvl7pPr marL="3200400" lvl="6" indent="-228600" algn="l" rtl="0">
              <a:spcBef>
                <a:spcPts val="320"/>
              </a:spcBef>
              <a:spcAft>
                <a:spcPts val="0"/>
              </a:spcAft>
              <a:buSzPts val="1600"/>
              <a:buNone/>
              <a:defRPr sz="1600" b="1"/>
            </a:lvl7pPr>
            <a:lvl8pPr marL="3657600" lvl="7" indent="-228600" algn="l" rtl="0">
              <a:spcBef>
                <a:spcPts val="320"/>
              </a:spcBef>
              <a:spcAft>
                <a:spcPts val="0"/>
              </a:spcAft>
              <a:buSzPts val="1600"/>
              <a:buNone/>
              <a:defRPr sz="1600" b="1"/>
            </a:lvl8pPr>
            <a:lvl9pPr marL="4114800" lvl="8" indent="-228600" algn="l" rtl="0">
              <a:spcBef>
                <a:spcPts val="320"/>
              </a:spcBef>
              <a:spcAft>
                <a:spcPts val="0"/>
              </a:spcAft>
              <a:buSzPts val="1600"/>
              <a:buNone/>
              <a:defRPr sz="1600" b="1"/>
            </a:lvl9pPr>
          </a:lstStyle>
          <a:p>
            <a:endParaRPr/>
          </a:p>
        </p:txBody>
      </p:sp>
      <p:sp>
        <p:nvSpPr>
          <p:cNvPr id="135" name="Google Shape;135;p25"/>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Autofit/>
          </a:bodyPr>
          <a:lstStyle>
            <a:lvl1pPr marL="457200" lvl="0" indent="-365760" algn="l" rtl="0">
              <a:spcBef>
                <a:spcPts val="480"/>
              </a:spcBef>
              <a:spcAft>
                <a:spcPts val="0"/>
              </a:spcAft>
              <a:buSzPts val="2160"/>
              <a:buChar char="■"/>
              <a:defRPr sz="2400"/>
            </a:lvl1pPr>
            <a:lvl2pPr marL="914400" lvl="1" indent="-323850" algn="l" rtl="0">
              <a:spcBef>
                <a:spcPts val="400"/>
              </a:spcBef>
              <a:spcAft>
                <a:spcPts val="0"/>
              </a:spcAft>
              <a:buSzPts val="1500"/>
              <a:buChar char="■"/>
              <a:defRPr sz="2000"/>
            </a:lvl2pPr>
            <a:lvl3pPr marL="1371600" lvl="2" indent="-291464" algn="l" rtl="0">
              <a:spcBef>
                <a:spcPts val="360"/>
              </a:spcBef>
              <a:spcAft>
                <a:spcPts val="0"/>
              </a:spcAft>
              <a:buSzPts val="990"/>
              <a:buChar char="■"/>
              <a:defRPr sz="1800"/>
            </a:lvl3pPr>
            <a:lvl4pPr marL="1828800" lvl="3" indent="-330200" algn="l" rtl="0">
              <a:spcBef>
                <a:spcPts val="320"/>
              </a:spcBef>
              <a:spcAft>
                <a:spcPts val="0"/>
              </a:spcAft>
              <a:buSzPts val="1600"/>
              <a:buChar char="▪"/>
              <a:defRPr sz="1600"/>
            </a:lvl4pPr>
            <a:lvl5pPr marL="2286000" lvl="4" indent="-330200" algn="l" rtl="0">
              <a:spcBef>
                <a:spcPts val="320"/>
              </a:spcBef>
              <a:spcAft>
                <a:spcPts val="0"/>
              </a:spcAft>
              <a:buSzPts val="1600"/>
              <a:buChar char="▪"/>
              <a:defRPr sz="1600"/>
            </a:lvl5pPr>
            <a:lvl6pPr marL="2743200" lvl="5" indent="-330200" algn="l" rtl="0">
              <a:spcBef>
                <a:spcPts val="320"/>
              </a:spcBef>
              <a:spcAft>
                <a:spcPts val="0"/>
              </a:spcAft>
              <a:buSzPts val="1600"/>
              <a:buChar char="▪"/>
              <a:defRPr sz="1600"/>
            </a:lvl6pPr>
            <a:lvl7pPr marL="3200400" lvl="6" indent="-330200" algn="l" rtl="0">
              <a:spcBef>
                <a:spcPts val="320"/>
              </a:spcBef>
              <a:spcAft>
                <a:spcPts val="0"/>
              </a:spcAft>
              <a:buSzPts val="1600"/>
              <a:buChar char="▪"/>
              <a:defRPr sz="1600"/>
            </a:lvl7pPr>
            <a:lvl8pPr marL="3657600" lvl="7" indent="-330200" algn="l" rtl="0">
              <a:spcBef>
                <a:spcPts val="320"/>
              </a:spcBef>
              <a:spcAft>
                <a:spcPts val="0"/>
              </a:spcAft>
              <a:buSzPts val="1600"/>
              <a:buChar char="▪"/>
              <a:defRPr sz="1600"/>
            </a:lvl8pPr>
            <a:lvl9pPr marL="4114800" lvl="8" indent="-330200" algn="l" rtl="0">
              <a:spcBef>
                <a:spcPts val="320"/>
              </a:spcBef>
              <a:spcAft>
                <a:spcPts val="0"/>
              </a:spcAft>
              <a:buSzPts val="1600"/>
              <a:buChar char="▪"/>
              <a:defRPr sz="1600"/>
            </a:lvl9pPr>
          </a:lstStyle>
          <a:p>
            <a:endParaRPr/>
          </a:p>
        </p:txBody>
      </p:sp>
      <p:sp>
        <p:nvSpPr>
          <p:cNvPr id="136" name="Google Shape;136;p25"/>
          <p:cNvSpPr txBox="1">
            <a:spLocks noGrp="1"/>
          </p:cNvSpPr>
          <p:nvPr>
            <p:ph type="body" idx="3"/>
          </p:nvPr>
        </p:nvSpPr>
        <p:spPr>
          <a:xfrm>
            <a:off x="4645025" y="1151335"/>
            <a:ext cx="4041900" cy="4800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2160"/>
              <a:buNone/>
              <a:defRPr sz="2400" b="1"/>
            </a:lvl1pPr>
            <a:lvl2pPr marL="914400" lvl="1" indent="-228600" algn="l" rtl="0">
              <a:spcBef>
                <a:spcPts val="400"/>
              </a:spcBef>
              <a:spcAft>
                <a:spcPts val="0"/>
              </a:spcAft>
              <a:buSzPts val="1500"/>
              <a:buNone/>
              <a:defRPr sz="2000" b="1"/>
            </a:lvl2pPr>
            <a:lvl3pPr marL="1371600" lvl="2" indent="-228600" algn="l" rtl="0">
              <a:spcBef>
                <a:spcPts val="360"/>
              </a:spcBef>
              <a:spcAft>
                <a:spcPts val="0"/>
              </a:spcAft>
              <a:buSzPts val="990"/>
              <a:buNone/>
              <a:defRPr sz="1800" b="1"/>
            </a:lvl3pPr>
            <a:lvl4pPr marL="1828800" lvl="3" indent="-228600" algn="l" rtl="0">
              <a:spcBef>
                <a:spcPts val="320"/>
              </a:spcBef>
              <a:spcAft>
                <a:spcPts val="0"/>
              </a:spcAft>
              <a:buSzPts val="1600"/>
              <a:buNone/>
              <a:defRPr sz="1600" b="1"/>
            </a:lvl4pPr>
            <a:lvl5pPr marL="2286000" lvl="4" indent="-228600" algn="l" rtl="0">
              <a:spcBef>
                <a:spcPts val="320"/>
              </a:spcBef>
              <a:spcAft>
                <a:spcPts val="0"/>
              </a:spcAft>
              <a:buSzPts val="1600"/>
              <a:buNone/>
              <a:defRPr sz="1600" b="1"/>
            </a:lvl5pPr>
            <a:lvl6pPr marL="2743200" lvl="5" indent="-228600" algn="l" rtl="0">
              <a:spcBef>
                <a:spcPts val="320"/>
              </a:spcBef>
              <a:spcAft>
                <a:spcPts val="0"/>
              </a:spcAft>
              <a:buSzPts val="1600"/>
              <a:buNone/>
              <a:defRPr sz="1600" b="1"/>
            </a:lvl6pPr>
            <a:lvl7pPr marL="3200400" lvl="6" indent="-228600" algn="l" rtl="0">
              <a:spcBef>
                <a:spcPts val="320"/>
              </a:spcBef>
              <a:spcAft>
                <a:spcPts val="0"/>
              </a:spcAft>
              <a:buSzPts val="1600"/>
              <a:buNone/>
              <a:defRPr sz="1600" b="1"/>
            </a:lvl7pPr>
            <a:lvl8pPr marL="3657600" lvl="7" indent="-228600" algn="l" rtl="0">
              <a:spcBef>
                <a:spcPts val="320"/>
              </a:spcBef>
              <a:spcAft>
                <a:spcPts val="0"/>
              </a:spcAft>
              <a:buSzPts val="1600"/>
              <a:buNone/>
              <a:defRPr sz="1600" b="1"/>
            </a:lvl8pPr>
            <a:lvl9pPr marL="4114800" lvl="8" indent="-228600" algn="l" rtl="0">
              <a:spcBef>
                <a:spcPts val="320"/>
              </a:spcBef>
              <a:spcAft>
                <a:spcPts val="0"/>
              </a:spcAft>
              <a:buSzPts val="1600"/>
              <a:buNone/>
              <a:defRPr sz="1600" b="1"/>
            </a:lvl9pPr>
          </a:lstStyle>
          <a:p>
            <a:endParaRPr/>
          </a:p>
        </p:txBody>
      </p:sp>
      <p:sp>
        <p:nvSpPr>
          <p:cNvPr id="137" name="Google Shape;137;p25"/>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Autofit/>
          </a:bodyPr>
          <a:lstStyle>
            <a:lvl1pPr marL="457200" lvl="0" indent="-365760" algn="l" rtl="0">
              <a:spcBef>
                <a:spcPts val="480"/>
              </a:spcBef>
              <a:spcAft>
                <a:spcPts val="0"/>
              </a:spcAft>
              <a:buSzPts val="2160"/>
              <a:buChar char="■"/>
              <a:defRPr sz="2400"/>
            </a:lvl1pPr>
            <a:lvl2pPr marL="914400" lvl="1" indent="-323850" algn="l" rtl="0">
              <a:spcBef>
                <a:spcPts val="400"/>
              </a:spcBef>
              <a:spcAft>
                <a:spcPts val="0"/>
              </a:spcAft>
              <a:buSzPts val="1500"/>
              <a:buChar char="■"/>
              <a:defRPr sz="2000"/>
            </a:lvl2pPr>
            <a:lvl3pPr marL="1371600" lvl="2" indent="-291464" algn="l" rtl="0">
              <a:spcBef>
                <a:spcPts val="360"/>
              </a:spcBef>
              <a:spcAft>
                <a:spcPts val="0"/>
              </a:spcAft>
              <a:buSzPts val="990"/>
              <a:buChar char="■"/>
              <a:defRPr sz="1800"/>
            </a:lvl3pPr>
            <a:lvl4pPr marL="1828800" lvl="3" indent="-330200" algn="l" rtl="0">
              <a:spcBef>
                <a:spcPts val="320"/>
              </a:spcBef>
              <a:spcAft>
                <a:spcPts val="0"/>
              </a:spcAft>
              <a:buSzPts val="1600"/>
              <a:buChar char="▪"/>
              <a:defRPr sz="1600"/>
            </a:lvl4pPr>
            <a:lvl5pPr marL="2286000" lvl="4" indent="-330200" algn="l" rtl="0">
              <a:spcBef>
                <a:spcPts val="320"/>
              </a:spcBef>
              <a:spcAft>
                <a:spcPts val="0"/>
              </a:spcAft>
              <a:buSzPts val="1600"/>
              <a:buChar char="▪"/>
              <a:defRPr sz="1600"/>
            </a:lvl5pPr>
            <a:lvl6pPr marL="2743200" lvl="5" indent="-330200" algn="l" rtl="0">
              <a:spcBef>
                <a:spcPts val="320"/>
              </a:spcBef>
              <a:spcAft>
                <a:spcPts val="0"/>
              </a:spcAft>
              <a:buSzPts val="1600"/>
              <a:buChar char="▪"/>
              <a:defRPr sz="1600"/>
            </a:lvl6pPr>
            <a:lvl7pPr marL="3200400" lvl="6" indent="-330200" algn="l" rtl="0">
              <a:spcBef>
                <a:spcPts val="320"/>
              </a:spcBef>
              <a:spcAft>
                <a:spcPts val="0"/>
              </a:spcAft>
              <a:buSzPts val="1600"/>
              <a:buChar char="▪"/>
              <a:defRPr sz="1600"/>
            </a:lvl7pPr>
            <a:lvl8pPr marL="3657600" lvl="7" indent="-330200" algn="l" rtl="0">
              <a:spcBef>
                <a:spcPts val="320"/>
              </a:spcBef>
              <a:spcAft>
                <a:spcPts val="0"/>
              </a:spcAft>
              <a:buSzPts val="1600"/>
              <a:buChar char="▪"/>
              <a:defRPr sz="1600"/>
            </a:lvl8pPr>
            <a:lvl9pPr marL="4114800" lvl="8" indent="-330200" algn="l" rtl="0">
              <a:spcBef>
                <a:spcPts val="320"/>
              </a:spcBef>
              <a:spcAft>
                <a:spcPts val="0"/>
              </a:spcAft>
              <a:buSzPts val="1600"/>
              <a:buChar char="▪"/>
              <a:defRPr sz="1600"/>
            </a:lvl9pPr>
          </a:lstStyle>
          <a:p>
            <a:endParaRPr/>
          </a:p>
        </p:txBody>
      </p:sp>
      <p:sp>
        <p:nvSpPr>
          <p:cNvPr id="138" name="Google Shape;138;p25"/>
          <p:cNvSpPr txBox="1">
            <a:spLocks noGrp="1"/>
          </p:cNvSpPr>
          <p:nvPr>
            <p:ph type="dt" idx="10"/>
          </p:nvPr>
        </p:nvSpPr>
        <p:spPr>
          <a:xfrm>
            <a:off x="914400" y="4688681"/>
            <a:ext cx="1981200" cy="342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9" name="Google Shape;139;p25"/>
          <p:cNvSpPr txBox="1">
            <a:spLocks noGrp="1"/>
          </p:cNvSpPr>
          <p:nvPr>
            <p:ph type="ftr" idx="11"/>
          </p:nvPr>
        </p:nvSpPr>
        <p:spPr>
          <a:xfrm>
            <a:off x="3352800" y="4686300"/>
            <a:ext cx="2971800" cy="342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0" name="Google Shape;140;p25"/>
          <p:cNvSpPr txBox="1">
            <a:spLocks noGrp="1"/>
          </p:cNvSpPr>
          <p:nvPr>
            <p:ph type="sldNum" idx="12"/>
          </p:nvPr>
        </p:nvSpPr>
        <p:spPr>
          <a:xfrm>
            <a:off x="67818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914400" y="208359"/>
            <a:ext cx="7772400" cy="8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3" name="Google Shape;143;p26"/>
          <p:cNvSpPr txBox="1">
            <a:spLocks noGrp="1"/>
          </p:cNvSpPr>
          <p:nvPr>
            <p:ph type="body" idx="1"/>
          </p:nvPr>
        </p:nvSpPr>
        <p:spPr>
          <a:xfrm>
            <a:off x="914400" y="1200150"/>
            <a:ext cx="3810000" cy="3397800"/>
          </a:xfrm>
          <a:prstGeom prst="rect">
            <a:avLst/>
          </a:prstGeom>
          <a:noFill/>
          <a:ln>
            <a:noFill/>
          </a:ln>
        </p:spPr>
        <p:txBody>
          <a:bodyPr spcFirstLastPara="1" wrap="square" lIns="91425" tIns="45700" rIns="91425" bIns="45700" anchor="t" anchorCtr="0">
            <a:noAutofit/>
          </a:bodyPr>
          <a:lstStyle>
            <a:lvl1pPr marL="457200" lvl="0" indent="-388620" algn="l" rtl="0">
              <a:spcBef>
                <a:spcPts val="560"/>
              </a:spcBef>
              <a:spcAft>
                <a:spcPts val="0"/>
              </a:spcAft>
              <a:buSzPts val="2520"/>
              <a:buChar char="■"/>
              <a:defRPr sz="2800"/>
            </a:lvl1pPr>
            <a:lvl2pPr marL="914400" lvl="1" indent="-342900" algn="l" rtl="0">
              <a:spcBef>
                <a:spcPts val="480"/>
              </a:spcBef>
              <a:spcAft>
                <a:spcPts val="0"/>
              </a:spcAft>
              <a:buSzPts val="1800"/>
              <a:buChar char="■"/>
              <a:defRPr sz="2400"/>
            </a:lvl2pPr>
            <a:lvl3pPr marL="1371600" lvl="2" indent="-298450" algn="l" rtl="0">
              <a:spcBef>
                <a:spcPts val="400"/>
              </a:spcBef>
              <a:spcAft>
                <a:spcPts val="0"/>
              </a:spcAft>
              <a:buSzPts val="1100"/>
              <a:buChar char="■"/>
              <a:defRPr sz="2000"/>
            </a:lvl3pPr>
            <a:lvl4pPr marL="1828800" lvl="3" indent="-342900" algn="l" rtl="0">
              <a:spcBef>
                <a:spcPts val="360"/>
              </a:spcBef>
              <a:spcAft>
                <a:spcPts val="0"/>
              </a:spcAft>
              <a:buSzPts val="180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SzPts val="1800"/>
              <a:buChar char="▪"/>
              <a:defRPr sz="1800"/>
            </a:lvl6pPr>
            <a:lvl7pPr marL="3200400" lvl="6" indent="-342900" algn="l" rtl="0">
              <a:spcBef>
                <a:spcPts val="360"/>
              </a:spcBef>
              <a:spcAft>
                <a:spcPts val="0"/>
              </a:spcAft>
              <a:buSzPts val="1800"/>
              <a:buChar char="▪"/>
              <a:defRPr sz="1800"/>
            </a:lvl7pPr>
            <a:lvl8pPr marL="3657600" lvl="7" indent="-342900" algn="l" rtl="0">
              <a:spcBef>
                <a:spcPts val="360"/>
              </a:spcBef>
              <a:spcAft>
                <a:spcPts val="0"/>
              </a:spcAft>
              <a:buSzPts val="1800"/>
              <a:buChar char="▪"/>
              <a:defRPr sz="1800"/>
            </a:lvl8pPr>
            <a:lvl9pPr marL="4114800" lvl="8" indent="-342900" algn="l" rtl="0">
              <a:spcBef>
                <a:spcPts val="360"/>
              </a:spcBef>
              <a:spcAft>
                <a:spcPts val="0"/>
              </a:spcAft>
              <a:buSzPts val="1800"/>
              <a:buChar char="▪"/>
              <a:defRPr sz="1800"/>
            </a:lvl9pPr>
          </a:lstStyle>
          <a:p>
            <a:endParaRPr/>
          </a:p>
        </p:txBody>
      </p:sp>
      <p:sp>
        <p:nvSpPr>
          <p:cNvPr id="144" name="Google Shape;144;p26"/>
          <p:cNvSpPr txBox="1">
            <a:spLocks noGrp="1"/>
          </p:cNvSpPr>
          <p:nvPr>
            <p:ph type="body" idx="2"/>
          </p:nvPr>
        </p:nvSpPr>
        <p:spPr>
          <a:xfrm>
            <a:off x="4876800" y="1200150"/>
            <a:ext cx="3810000" cy="3397800"/>
          </a:xfrm>
          <a:prstGeom prst="rect">
            <a:avLst/>
          </a:prstGeom>
          <a:noFill/>
          <a:ln>
            <a:noFill/>
          </a:ln>
        </p:spPr>
        <p:txBody>
          <a:bodyPr spcFirstLastPara="1" wrap="square" lIns="91425" tIns="45700" rIns="91425" bIns="45700" anchor="t" anchorCtr="0">
            <a:noAutofit/>
          </a:bodyPr>
          <a:lstStyle>
            <a:lvl1pPr marL="457200" lvl="0" indent="-388620" algn="l" rtl="0">
              <a:spcBef>
                <a:spcPts val="560"/>
              </a:spcBef>
              <a:spcAft>
                <a:spcPts val="0"/>
              </a:spcAft>
              <a:buSzPts val="2520"/>
              <a:buChar char="■"/>
              <a:defRPr sz="2800"/>
            </a:lvl1pPr>
            <a:lvl2pPr marL="914400" lvl="1" indent="-342900" algn="l" rtl="0">
              <a:spcBef>
                <a:spcPts val="480"/>
              </a:spcBef>
              <a:spcAft>
                <a:spcPts val="0"/>
              </a:spcAft>
              <a:buSzPts val="1800"/>
              <a:buChar char="■"/>
              <a:defRPr sz="2400"/>
            </a:lvl2pPr>
            <a:lvl3pPr marL="1371600" lvl="2" indent="-298450" algn="l" rtl="0">
              <a:spcBef>
                <a:spcPts val="400"/>
              </a:spcBef>
              <a:spcAft>
                <a:spcPts val="0"/>
              </a:spcAft>
              <a:buSzPts val="1100"/>
              <a:buChar char="■"/>
              <a:defRPr sz="2000"/>
            </a:lvl3pPr>
            <a:lvl4pPr marL="1828800" lvl="3" indent="-342900" algn="l" rtl="0">
              <a:spcBef>
                <a:spcPts val="360"/>
              </a:spcBef>
              <a:spcAft>
                <a:spcPts val="0"/>
              </a:spcAft>
              <a:buSzPts val="180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SzPts val="1800"/>
              <a:buChar char="▪"/>
              <a:defRPr sz="1800"/>
            </a:lvl6pPr>
            <a:lvl7pPr marL="3200400" lvl="6" indent="-342900" algn="l" rtl="0">
              <a:spcBef>
                <a:spcPts val="360"/>
              </a:spcBef>
              <a:spcAft>
                <a:spcPts val="0"/>
              </a:spcAft>
              <a:buSzPts val="1800"/>
              <a:buChar char="▪"/>
              <a:defRPr sz="1800"/>
            </a:lvl7pPr>
            <a:lvl8pPr marL="3657600" lvl="7" indent="-342900" algn="l" rtl="0">
              <a:spcBef>
                <a:spcPts val="360"/>
              </a:spcBef>
              <a:spcAft>
                <a:spcPts val="0"/>
              </a:spcAft>
              <a:buSzPts val="1800"/>
              <a:buChar char="▪"/>
              <a:defRPr sz="1800"/>
            </a:lvl8pPr>
            <a:lvl9pPr marL="4114800" lvl="8" indent="-342900" algn="l" rtl="0">
              <a:spcBef>
                <a:spcPts val="360"/>
              </a:spcBef>
              <a:spcAft>
                <a:spcPts val="0"/>
              </a:spcAft>
              <a:buSzPts val="1800"/>
              <a:buChar char="▪"/>
              <a:defRPr sz="1800"/>
            </a:lvl9pPr>
          </a:lstStyle>
          <a:p>
            <a:endParaRPr/>
          </a:p>
        </p:txBody>
      </p:sp>
      <p:sp>
        <p:nvSpPr>
          <p:cNvPr id="145" name="Google Shape;145;p26"/>
          <p:cNvSpPr txBox="1">
            <a:spLocks noGrp="1"/>
          </p:cNvSpPr>
          <p:nvPr>
            <p:ph type="dt" idx="10"/>
          </p:nvPr>
        </p:nvSpPr>
        <p:spPr>
          <a:xfrm>
            <a:off x="914400" y="4688681"/>
            <a:ext cx="1981200" cy="342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6" name="Google Shape;146;p26"/>
          <p:cNvSpPr txBox="1">
            <a:spLocks noGrp="1"/>
          </p:cNvSpPr>
          <p:nvPr>
            <p:ph type="ftr" idx="11"/>
          </p:nvPr>
        </p:nvSpPr>
        <p:spPr>
          <a:xfrm>
            <a:off x="3352800" y="4686300"/>
            <a:ext cx="2971800" cy="342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7" name="Google Shape;147;p26"/>
          <p:cNvSpPr txBox="1">
            <a:spLocks noGrp="1"/>
          </p:cNvSpPr>
          <p:nvPr>
            <p:ph type="sldNum" idx="12"/>
          </p:nvPr>
        </p:nvSpPr>
        <p:spPr>
          <a:xfrm>
            <a:off x="67818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sz="4000" b="1"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0" name="Google Shape;150;p27"/>
          <p:cNvSpPr txBox="1">
            <a:spLocks noGrp="1"/>
          </p:cNvSpPr>
          <p:nvPr>
            <p:ph type="body" idx="1"/>
          </p:nvPr>
        </p:nvSpPr>
        <p:spPr>
          <a:xfrm>
            <a:off x="722313" y="2180035"/>
            <a:ext cx="7772400" cy="1125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SzPts val="1800"/>
              <a:buNone/>
              <a:defRPr sz="2000"/>
            </a:lvl1pPr>
            <a:lvl2pPr marL="914400" lvl="1" indent="-228600" algn="l" rtl="0">
              <a:spcBef>
                <a:spcPts val="360"/>
              </a:spcBef>
              <a:spcAft>
                <a:spcPts val="0"/>
              </a:spcAft>
              <a:buSzPts val="1350"/>
              <a:buNone/>
              <a:defRPr sz="1800"/>
            </a:lvl2pPr>
            <a:lvl3pPr marL="1371600" lvl="2" indent="-228600" algn="l" rtl="0">
              <a:spcBef>
                <a:spcPts val="320"/>
              </a:spcBef>
              <a:spcAft>
                <a:spcPts val="0"/>
              </a:spcAft>
              <a:buSzPts val="880"/>
              <a:buNone/>
              <a:defRPr sz="1600"/>
            </a:lvl3pPr>
            <a:lvl4pPr marL="1828800" lvl="3" indent="-228600" algn="l" rtl="0">
              <a:spcBef>
                <a:spcPts val="280"/>
              </a:spcBef>
              <a:spcAft>
                <a:spcPts val="0"/>
              </a:spcAft>
              <a:buSzPts val="1400"/>
              <a:buNone/>
              <a:defRPr sz="1400"/>
            </a:lvl4pPr>
            <a:lvl5pPr marL="2286000" lvl="4" indent="-228600" algn="l" rtl="0">
              <a:spcBef>
                <a:spcPts val="280"/>
              </a:spcBef>
              <a:spcAft>
                <a:spcPts val="0"/>
              </a:spcAft>
              <a:buSzPts val="1400"/>
              <a:buNone/>
              <a:defRPr sz="1400"/>
            </a:lvl5pPr>
            <a:lvl6pPr marL="2743200" lvl="5" indent="-228600" algn="l" rtl="0">
              <a:spcBef>
                <a:spcPts val="280"/>
              </a:spcBef>
              <a:spcAft>
                <a:spcPts val="0"/>
              </a:spcAft>
              <a:buSzPts val="1400"/>
              <a:buNone/>
              <a:defRPr sz="1400"/>
            </a:lvl6pPr>
            <a:lvl7pPr marL="3200400" lvl="6" indent="-228600" algn="l" rtl="0">
              <a:spcBef>
                <a:spcPts val="280"/>
              </a:spcBef>
              <a:spcAft>
                <a:spcPts val="0"/>
              </a:spcAft>
              <a:buSzPts val="1400"/>
              <a:buNone/>
              <a:defRPr sz="1400"/>
            </a:lvl7pPr>
            <a:lvl8pPr marL="3657600" lvl="7" indent="-228600" algn="l" rtl="0">
              <a:spcBef>
                <a:spcPts val="280"/>
              </a:spcBef>
              <a:spcAft>
                <a:spcPts val="0"/>
              </a:spcAft>
              <a:buSzPts val="1400"/>
              <a:buNone/>
              <a:defRPr sz="1400"/>
            </a:lvl8pPr>
            <a:lvl9pPr marL="4114800" lvl="8" indent="-228600" algn="l" rtl="0">
              <a:spcBef>
                <a:spcPts val="280"/>
              </a:spcBef>
              <a:spcAft>
                <a:spcPts val="0"/>
              </a:spcAft>
              <a:buSzPts val="1400"/>
              <a:buNone/>
              <a:defRPr sz="1400"/>
            </a:lvl9pPr>
          </a:lstStyle>
          <a:p>
            <a:endParaRPr/>
          </a:p>
        </p:txBody>
      </p:sp>
      <p:sp>
        <p:nvSpPr>
          <p:cNvPr id="151" name="Google Shape;151;p27"/>
          <p:cNvSpPr txBox="1">
            <a:spLocks noGrp="1"/>
          </p:cNvSpPr>
          <p:nvPr>
            <p:ph type="dt" idx="10"/>
          </p:nvPr>
        </p:nvSpPr>
        <p:spPr>
          <a:xfrm>
            <a:off x="914400" y="4688681"/>
            <a:ext cx="1981200" cy="342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2" name="Google Shape;152;p27"/>
          <p:cNvSpPr txBox="1">
            <a:spLocks noGrp="1"/>
          </p:cNvSpPr>
          <p:nvPr>
            <p:ph type="ftr" idx="11"/>
          </p:nvPr>
        </p:nvSpPr>
        <p:spPr>
          <a:xfrm>
            <a:off x="3352800" y="4686300"/>
            <a:ext cx="2971800" cy="342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3" name="Google Shape;153;p27"/>
          <p:cNvSpPr txBox="1">
            <a:spLocks noGrp="1"/>
          </p:cNvSpPr>
          <p:nvPr>
            <p:ph type="sldNum" idx="12"/>
          </p:nvPr>
        </p:nvSpPr>
        <p:spPr>
          <a:xfrm>
            <a:off x="67818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
        <p:cNvGrpSpPr/>
        <p:nvPr/>
      </p:nvGrpSpPr>
      <p:grpSpPr>
        <a:xfrm>
          <a:off x="0" y="0"/>
          <a:ext cx="0" cy="0"/>
          <a:chOff x="0" y="0"/>
          <a:chExt cx="0" cy="0"/>
        </a:xfrm>
      </p:grpSpPr>
      <p:grpSp>
        <p:nvGrpSpPr>
          <p:cNvPr id="59" name="Google Shape;59;p15"/>
          <p:cNvGrpSpPr/>
          <p:nvPr/>
        </p:nvGrpSpPr>
        <p:grpSpPr>
          <a:xfrm>
            <a:off x="0" y="0"/>
            <a:ext cx="8731250" cy="4414838"/>
            <a:chOff x="0" y="0"/>
            <a:chExt cx="5500" cy="3708"/>
          </a:xfrm>
        </p:grpSpPr>
        <p:sp>
          <p:nvSpPr>
            <p:cNvPr id="60" name="Google Shape;60;p15"/>
            <p:cNvSpPr txBox="1"/>
            <p:nvPr/>
          </p:nvSpPr>
          <p:spPr>
            <a:xfrm>
              <a:off x="0" y="0"/>
              <a:ext cx="1200" cy="3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nvGrpSpPr>
            <p:cNvPr id="61" name="Google Shape;61;p15"/>
            <p:cNvGrpSpPr/>
            <p:nvPr/>
          </p:nvGrpSpPr>
          <p:grpSpPr>
            <a:xfrm>
              <a:off x="0" y="2208"/>
              <a:ext cx="5454" cy="1500"/>
              <a:chOff x="0" y="2208"/>
              <a:chExt cx="5454" cy="1500"/>
            </a:xfrm>
          </p:grpSpPr>
          <p:sp>
            <p:nvSpPr>
              <p:cNvPr id="62" name="Google Shape;62;p15"/>
              <p:cNvSpPr txBox="1"/>
              <p:nvPr/>
            </p:nvSpPr>
            <p:spPr>
              <a:xfrm>
                <a:off x="624" y="2208"/>
                <a:ext cx="4800" cy="1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3" name="Google Shape;63;p15"/>
              <p:cNvSpPr txBox="1"/>
              <p:nvPr/>
            </p:nvSpPr>
            <p:spPr>
              <a:xfrm>
                <a:off x="654" y="2352"/>
                <a:ext cx="4800" cy="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64" name="Google Shape;64;p15"/>
              <p:cNvCxnSpPr/>
              <p:nvPr/>
            </p:nvCxnSpPr>
            <p:spPr>
              <a:xfrm>
                <a:off x="0" y="3072"/>
                <a:ext cx="600" cy="0"/>
              </a:xfrm>
              <a:prstGeom prst="straightConnector1">
                <a:avLst/>
              </a:prstGeom>
              <a:noFill/>
              <a:ln w="50800" cap="flat" cmpd="sng">
                <a:solidFill>
                  <a:schemeClr val="lt2"/>
                </a:solidFill>
                <a:prstDash val="solid"/>
                <a:miter lim="800000"/>
                <a:headEnd type="none" w="med" len="med"/>
                <a:tailEnd type="none" w="med" len="med"/>
              </a:ln>
            </p:spPr>
          </p:cxnSp>
        </p:grpSp>
        <p:grpSp>
          <p:nvGrpSpPr>
            <p:cNvPr id="65" name="Google Shape;65;p15"/>
            <p:cNvGrpSpPr/>
            <p:nvPr/>
          </p:nvGrpSpPr>
          <p:grpSpPr>
            <a:xfrm>
              <a:off x="400" y="336"/>
              <a:ext cx="5100" cy="300"/>
              <a:chOff x="400" y="336"/>
              <a:chExt cx="5100" cy="300"/>
            </a:xfrm>
          </p:grpSpPr>
          <p:sp>
            <p:nvSpPr>
              <p:cNvPr id="66" name="Google Shape;66;p15"/>
              <p:cNvSpPr txBox="1"/>
              <p:nvPr/>
            </p:nvSpPr>
            <p:spPr>
              <a:xfrm>
                <a:off x="3952" y="336"/>
                <a:ext cx="1500" cy="300"/>
              </a:xfrm>
              <a:prstGeom prst="rect">
                <a:avLst/>
              </a:prstGeom>
              <a:solidFill>
                <a:schemeClr val="fo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67" name="Google Shape;67;p15"/>
              <p:cNvCxnSpPr/>
              <p:nvPr/>
            </p:nvCxnSpPr>
            <p:spPr>
              <a:xfrm>
                <a:off x="400" y="432"/>
                <a:ext cx="5100" cy="0"/>
              </a:xfrm>
              <a:prstGeom prst="straightConnector1">
                <a:avLst/>
              </a:prstGeom>
              <a:noFill/>
              <a:ln w="44450" cap="flat" cmpd="sng">
                <a:solidFill>
                  <a:schemeClr val="lt2"/>
                </a:solidFill>
                <a:prstDash val="solid"/>
                <a:miter lim="800000"/>
                <a:headEnd type="none" w="med" len="med"/>
                <a:tailEnd type="none" w="med" len="med"/>
              </a:ln>
            </p:spPr>
          </p:cxnSp>
        </p:grpSp>
      </p:grpSp>
      <p:sp>
        <p:nvSpPr>
          <p:cNvPr id="68" name="Google Shape;68;p15"/>
          <p:cNvSpPr txBox="1">
            <a:spLocks noGrp="1"/>
          </p:cNvSpPr>
          <p:nvPr>
            <p:ph type="title"/>
          </p:nvPr>
        </p:nvSpPr>
        <p:spPr>
          <a:xfrm>
            <a:off x="914400" y="208359"/>
            <a:ext cx="7772400" cy="857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1pPr>
            <a:lvl2pPr marR="0" lvl="1"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2pPr>
            <a:lvl3pPr marR="0" lvl="2"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3pPr>
            <a:lvl4pPr marR="0" lvl="3"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4pPr>
            <a:lvl5pPr marR="0" lvl="4"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5pPr>
            <a:lvl6pPr marR="0" lvl="5"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6pPr>
            <a:lvl7pPr marR="0" lvl="6"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7pPr>
            <a:lvl8pPr marR="0" lvl="7"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8pPr>
            <a:lvl9pPr marR="0" lvl="8"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9pPr>
          </a:lstStyle>
          <a:p>
            <a:endParaRPr/>
          </a:p>
        </p:txBody>
      </p:sp>
      <p:sp>
        <p:nvSpPr>
          <p:cNvPr id="69" name="Google Shape;69;p15"/>
          <p:cNvSpPr txBox="1">
            <a:spLocks noGrp="1"/>
          </p:cNvSpPr>
          <p:nvPr>
            <p:ph type="body" idx="1"/>
          </p:nvPr>
        </p:nvSpPr>
        <p:spPr>
          <a:xfrm>
            <a:off x="914400" y="1200150"/>
            <a:ext cx="7772400" cy="3397800"/>
          </a:xfrm>
          <a:prstGeom prst="rect">
            <a:avLst/>
          </a:prstGeom>
          <a:noFill/>
          <a:ln>
            <a:noFill/>
          </a:ln>
        </p:spPr>
        <p:txBody>
          <a:bodyPr spcFirstLastPara="1" wrap="square" lIns="91425" tIns="45700" rIns="91425" bIns="45700" anchor="t" anchorCtr="0">
            <a:noAutofit/>
          </a:bodyPr>
          <a:lstStyle>
            <a:lvl1pPr marL="457200" marR="0" lvl="0" indent="-388620" algn="l" rtl="0">
              <a:spcBef>
                <a:spcPts val="560"/>
              </a:spcBef>
              <a:spcAft>
                <a:spcPts val="0"/>
              </a:spcAft>
              <a:buClr>
                <a:schemeClr val="folHlink"/>
              </a:buClr>
              <a:buSzPts val="2520"/>
              <a:buFont typeface="Noto Sans Symbols"/>
              <a:buChar char="■"/>
              <a:defRPr sz="2800" b="0" i="0" u="none" strike="noStrike" cap="none">
                <a:solidFill>
                  <a:schemeClr val="dk1"/>
                </a:solidFill>
                <a:latin typeface="Arial"/>
                <a:ea typeface="Arial"/>
                <a:cs typeface="Arial"/>
                <a:sym typeface="Arial"/>
              </a:defRPr>
            </a:lvl1pPr>
            <a:lvl2pPr marL="914400" marR="0" lvl="1" indent="-352425" algn="l" rtl="0">
              <a:spcBef>
                <a:spcPts val="520"/>
              </a:spcBef>
              <a:spcAft>
                <a:spcPts val="0"/>
              </a:spcAft>
              <a:buClr>
                <a:schemeClr val="accent1"/>
              </a:buClr>
              <a:buSzPts val="1950"/>
              <a:buFont typeface="Noto Sans Symbols"/>
              <a:buChar char="■"/>
              <a:defRPr sz="2600" b="0" i="0" u="none" strike="noStrike" cap="none">
                <a:solidFill>
                  <a:schemeClr val="dk1"/>
                </a:solidFill>
                <a:latin typeface="Arial"/>
                <a:ea typeface="Arial"/>
                <a:cs typeface="Arial"/>
                <a:sym typeface="Arial"/>
              </a:defRPr>
            </a:lvl2pPr>
            <a:lvl3pPr marL="1371600" marR="0" lvl="2" indent="-308927" algn="l" rtl="0">
              <a:spcBef>
                <a:spcPts val="460"/>
              </a:spcBef>
              <a:spcAft>
                <a:spcPts val="0"/>
              </a:spcAft>
              <a:buClr>
                <a:schemeClr val="folHlink"/>
              </a:buClr>
              <a:buSzPts val="1265"/>
              <a:buFont typeface="Noto Sans Symbols"/>
              <a:buChar char="■"/>
              <a:defRPr sz="23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70" name="Google Shape;70;p15"/>
          <p:cNvSpPr txBox="1">
            <a:spLocks noGrp="1"/>
          </p:cNvSpPr>
          <p:nvPr>
            <p:ph type="dt" idx="10"/>
          </p:nvPr>
        </p:nvSpPr>
        <p:spPr>
          <a:xfrm>
            <a:off x="912812" y="4688681"/>
            <a:ext cx="19050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1" name="Google Shape;71;p15"/>
          <p:cNvSpPr txBox="1">
            <a:spLocks noGrp="1"/>
          </p:cNvSpPr>
          <p:nvPr>
            <p:ph type="ftr" idx="11"/>
          </p:nvPr>
        </p:nvSpPr>
        <p:spPr>
          <a:xfrm>
            <a:off x="3354387" y="4686300"/>
            <a:ext cx="28956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2" name="Google Shape;72;p15"/>
          <p:cNvSpPr txBox="1">
            <a:spLocks noGrp="1"/>
          </p:cNvSpPr>
          <p:nvPr>
            <p:ph type="sldNum" idx="12"/>
          </p:nvPr>
        </p:nvSpPr>
        <p:spPr>
          <a:xfrm>
            <a:off x="67818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
        <p:cNvGrpSpPr/>
        <p:nvPr/>
      </p:nvGrpSpPr>
      <p:grpSpPr>
        <a:xfrm>
          <a:off x="0" y="0"/>
          <a:ext cx="0" cy="0"/>
          <a:chOff x="0" y="0"/>
          <a:chExt cx="0" cy="0"/>
        </a:xfrm>
      </p:grpSpPr>
      <p:grpSp>
        <p:nvGrpSpPr>
          <p:cNvPr id="80" name="Google Shape;80;p17"/>
          <p:cNvGrpSpPr/>
          <p:nvPr/>
        </p:nvGrpSpPr>
        <p:grpSpPr>
          <a:xfrm>
            <a:off x="0" y="0"/>
            <a:ext cx="8763000" cy="3571875"/>
            <a:chOff x="0" y="0"/>
            <a:chExt cx="5520" cy="3000"/>
          </a:xfrm>
        </p:grpSpPr>
        <p:sp>
          <p:nvSpPr>
            <p:cNvPr id="81" name="Google Shape;81;p17"/>
            <p:cNvSpPr txBox="1"/>
            <p:nvPr/>
          </p:nvSpPr>
          <p:spPr>
            <a:xfrm>
              <a:off x="0" y="0"/>
              <a:ext cx="300" cy="3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nvGrpSpPr>
            <p:cNvPr id="82" name="Google Shape;82;p17"/>
            <p:cNvGrpSpPr/>
            <p:nvPr/>
          </p:nvGrpSpPr>
          <p:grpSpPr>
            <a:xfrm>
              <a:off x="240" y="893"/>
              <a:ext cx="5280" cy="48"/>
              <a:chOff x="240" y="893"/>
              <a:chExt cx="5280" cy="48"/>
            </a:xfrm>
          </p:grpSpPr>
          <p:sp>
            <p:nvSpPr>
              <p:cNvPr id="83" name="Google Shape;83;p17"/>
              <p:cNvSpPr txBox="1"/>
              <p:nvPr/>
            </p:nvSpPr>
            <p:spPr>
              <a:xfrm>
                <a:off x="4320" y="893"/>
                <a:ext cx="1200" cy="0"/>
              </a:xfrm>
              <a:prstGeom prst="rect">
                <a:avLst/>
              </a:prstGeom>
              <a:solidFill>
                <a:schemeClr val="fo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84" name="Google Shape;84;p17"/>
              <p:cNvCxnSpPr/>
              <p:nvPr/>
            </p:nvCxnSpPr>
            <p:spPr>
              <a:xfrm>
                <a:off x="240" y="941"/>
                <a:ext cx="5100" cy="0"/>
              </a:xfrm>
              <a:prstGeom prst="straightConnector1">
                <a:avLst/>
              </a:prstGeom>
              <a:noFill/>
              <a:ln w="19050" cap="flat" cmpd="sng">
                <a:solidFill>
                  <a:schemeClr val="lt2"/>
                </a:solidFill>
                <a:prstDash val="solid"/>
                <a:miter lim="800000"/>
                <a:headEnd type="none" w="med" len="med"/>
                <a:tailEnd type="none" w="med" len="med"/>
              </a:ln>
            </p:spPr>
          </p:cxnSp>
        </p:grpSp>
      </p:grpSp>
      <p:sp>
        <p:nvSpPr>
          <p:cNvPr id="85" name="Google Shape;85;p17"/>
          <p:cNvSpPr txBox="1">
            <a:spLocks noGrp="1"/>
          </p:cNvSpPr>
          <p:nvPr>
            <p:ph type="title"/>
          </p:nvPr>
        </p:nvSpPr>
        <p:spPr>
          <a:xfrm>
            <a:off x="914400" y="208359"/>
            <a:ext cx="7772400" cy="857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1pPr>
            <a:lvl2pPr marR="0" lvl="1"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2pPr>
            <a:lvl3pPr marR="0" lvl="2"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3pPr>
            <a:lvl4pPr marR="0" lvl="3"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4pPr>
            <a:lvl5pPr marR="0" lvl="4"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5pPr>
            <a:lvl6pPr marR="0" lvl="5"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6pPr>
            <a:lvl7pPr marR="0" lvl="6"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7pPr>
            <a:lvl8pPr marR="0" lvl="7"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8pPr>
            <a:lvl9pPr marR="0" lvl="8"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9pPr>
          </a:lstStyle>
          <a:p>
            <a:endParaRPr/>
          </a:p>
        </p:txBody>
      </p:sp>
      <p:sp>
        <p:nvSpPr>
          <p:cNvPr id="86" name="Google Shape;86;p17"/>
          <p:cNvSpPr txBox="1">
            <a:spLocks noGrp="1"/>
          </p:cNvSpPr>
          <p:nvPr>
            <p:ph type="body" idx="1"/>
          </p:nvPr>
        </p:nvSpPr>
        <p:spPr>
          <a:xfrm>
            <a:off x="914400" y="1200150"/>
            <a:ext cx="7772400" cy="3397800"/>
          </a:xfrm>
          <a:prstGeom prst="rect">
            <a:avLst/>
          </a:prstGeom>
          <a:noFill/>
          <a:ln>
            <a:noFill/>
          </a:ln>
        </p:spPr>
        <p:txBody>
          <a:bodyPr spcFirstLastPara="1" wrap="square" lIns="91425" tIns="45700" rIns="91425" bIns="45700" anchor="t" anchorCtr="0">
            <a:noAutofit/>
          </a:bodyPr>
          <a:lstStyle>
            <a:lvl1pPr marL="457200" marR="0" lvl="0" indent="-388620" algn="l" rtl="0">
              <a:spcBef>
                <a:spcPts val="560"/>
              </a:spcBef>
              <a:spcAft>
                <a:spcPts val="0"/>
              </a:spcAft>
              <a:buClr>
                <a:schemeClr val="folHlink"/>
              </a:buClr>
              <a:buSzPts val="2520"/>
              <a:buFont typeface="Noto Sans Symbols"/>
              <a:buChar char="■"/>
              <a:defRPr sz="2800" b="0" i="0" u="none" strike="noStrike" cap="none">
                <a:solidFill>
                  <a:schemeClr val="dk1"/>
                </a:solidFill>
                <a:latin typeface="Arial"/>
                <a:ea typeface="Arial"/>
                <a:cs typeface="Arial"/>
                <a:sym typeface="Arial"/>
              </a:defRPr>
            </a:lvl1pPr>
            <a:lvl2pPr marL="914400" marR="0" lvl="1" indent="-352425" algn="l" rtl="0">
              <a:spcBef>
                <a:spcPts val="520"/>
              </a:spcBef>
              <a:spcAft>
                <a:spcPts val="0"/>
              </a:spcAft>
              <a:buClr>
                <a:schemeClr val="accent1"/>
              </a:buClr>
              <a:buSzPts val="1950"/>
              <a:buFont typeface="Noto Sans Symbols"/>
              <a:buChar char="■"/>
              <a:defRPr sz="2600" b="0" i="0" u="none" strike="noStrike" cap="none">
                <a:solidFill>
                  <a:schemeClr val="dk1"/>
                </a:solidFill>
                <a:latin typeface="Arial"/>
                <a:ea typeface="Arial"/>
                <a:cs typeface="Arial"/>
                <a:sym typeface="Arial"/>
              </a:defRPr>
            </a:lvl2pPr>
            <a:lvl3pPr marL="1371600" marR="0" lvl="2" indent="-308927" algn="l" rtl="0">
              <a:spcBef>
                <a:spcPts val="460"/>
              </a:spcBef>
              <a:spcAft>
                <a:spcPts val="0"/>
              </a:spcAft>
              <a:buClr>
                <a:schemeClr val="folHlink"/>
              </a:buClr>
              <a:buSzPts val="1265"/>
              <a:buFont typeface="Noto Sans Symbols"/>
              <a:buChar char="■"/>
              <a:defRPr sz="23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7"/>
          <p:cNvSpPr txBox="1">
            <a:spLocks noGrp="1"/>
          </p:cNvSpPr>
          <p:nvPr>
            <p:ph type="dt" idx="10"/>
          </p:nvPr>
        </p:nvSpPr>
        <p:spPr>
          <a:xfrm>
            <a:off x="914400" y="4688681"/>
            <a:ext cx="19812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7"/>
          <p:cNvSpPr txBox="1">
            <a:spLocks noGrp="1"/>
          </p:cNvSpPr>
          <p:nvPr>
            <p:ph type="ftr" idx="11"/>
          </p:nvPr>
        </p:nvSpPr>
        <p:spPr>
          <a:xfrm>
            <a:off x="3352800" y="4686300"/>
            <a:ext cx="29718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7"/>
          <p:cNvSpPr txBox="1">
            <a:spLocks noGrp="1"/>
          </p:cNvSpPr>
          <p:nvPr>
            <p:ph type="sldNum" idx="12"/>
          </p:nvPr>
        </p:nvSpPr>
        <p:spPr>
          <a:xfrm>
            <a:off x="67818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400">
              <a:solidFill>
                <a:srgbClr val="000000"/>
              </a:solidFill>
            </a:endParaRPr>
          </a:p>
        </p:txBody>
      </p:sp>
      <p:cxnSp>
        <p:nvCxnSpPr>
          <p:cNvPr id="90" name="Google Shape;90;p17"/>
          <p:cNvCxnSpPr/>
          <p:nvPr/>
        </p:nvCxnSpPr>
        <p:spPr>
          <a:xfrm>
            <a:off x="0" y="3657600"/>
            <a:ext cx="609600" cy="0"/>
          </a:xfrm>
          <a:prstGeom prst="straightConnector1">
            <a:avLst/>
          </a:prstGeom>
          <a:noFill/>
          <a:ln w="44450" cap="flat" cmpd="sng">
            <a:solidFill>
              <a:schemeClr val="lt2"/>
            </a:solidFill>
            <a:prstDash val="solid"/>
            <a:miter lim="800000"/>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accountabilityproject.org"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accountabilityproject.org/work/community-organizing/early-warning-system/"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hyperlink" Target="https://ewsdata.rightsindevelopment.org/projects/ADB-49325-002/" TargetMode="Externa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hyperlink" Target="https://accountabilityproject.org/wp-content/uploads/2019/02/sri-lanka-final.pdf" TargetMode="External"/><Relationship Id="rId4" Type="http://schemas.openxmlformats.org/officeDocument/2006/relationships/hyperlink" Target="http://bit.ly/SriLankaInformationDelayed"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https://drive.google.com/file/d/18YXjnWqPVNnZ9qwVuHiIswoSTSlISSPj/view"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hyperlink" Target="https://accountability.medium.com/plan-and-design-the-project-with-us-advice-from-sri-lankas-northern-province-fisherfolk-cdade9349ef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bit.ly/SriLankaInformationDelayed"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bit.ly/WhatTodayDevelopmentNeeds" TargetMode="External"/><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hyperlink" Target="https://bit.ly/iapcagweb" TargetMode="External"/><Relationship Id="rId5" Type="http://schemas.openxmlformats.org/officeDocument/2006/relationships/image" Target="../media/image26.jpeg"/><Relationship Id="rId4" Type="http://schemas.openxmlformats.org/officeDocument/2006/relationships/hyperlink" Target="https://bit.ly/desarrollodehoy"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6.png"/><Relationship Id="rId14" Type="http://schemas.openxmlformats.org/officeDocument/2006/relationships/image" Target="../media/image4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7.png"/><Relationship Id="rId14" Type="http://schemas.openxmlformats.org/officeDocument/2006/relationships/image" Target="../media/image4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7.png"/><Relationship Id="rId14" Type="http://schemas.openxmlformats.org/officeDocument/2006/relationships/image" Target="../media/image4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45.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37.png"/><Relationship Id="rId11" Type="http://schemas.openxmlformats.org/officeDocument/2006/relationships/image" Target="../media/image43.png"/><Relationship Id="rId5" Type="http://schemas.openxmlformats.org/officeDocument/2006/relationships/image" Target="../media/image36.png"/><Relationship Id="rId10" Type="http://schemas.openxmlformats.org/officeDocument/2006/relationships/image" Target="../media/image42.png"/><Relationship Id="rId4" Type="http://schemas.openxmlformats.org/officeDocument/2006/relationships/image" Target="../media/image35.png"/><Relationship Id="rId9" Type="http://schemas.openxmlformats.org/officeDocument/2006/relationships/image" Target="../media/image41.png"/><Relationship Id="rId14" Type="http://schemas.openxmlformats.org/officeDocument/2006/relationships/image" Target="../media/image3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hyperlink" Target="http://www.trainingforchange.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344240" y="0"/>
            <a:ext cx="4028369" cy="5143499"/>
          </a:xfrm>
          <a:prstGeom prst="rect">
            <a:avLst/>
          </a:prstGeom>
          <a:noFill/>
          <a:ln>
            <a:noFill/>
          </a:ln>
        </p:spPr>
      </p:pic>
      <p:pic>
        <p:nvPicPr>
          <p:cNvPr id="159" name="Google Shape;159;p2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5448620" cy="5143500"/>
          </a:xfrm>
          <a:prstGeom prst="rect">
            <a:avLst/>
          </a:prstGeom>
          <a:noFill/>
          <a:ln>
            <a:noFill/>
          </a:ln>
        </p:spPr>
      </p:pic>
      <p:sp>
        <p:nvSpPr>
          <p:cNvPr id="160" name="Google Shape;160;p28"/>
          <p:cNvSpPr txBox="1">
            <a:spLocks noGrp="1"/>
          </p:cNvSpPr>
          <p:nvPr>
            <p:ph type="ctrTitle"/>
          </p:nvPr>
        </p:nvSpPr>
        <p:spPr>
          <a:xfrm>
            <a:off x="171925" y="675175"/>
            <a:ext cx="5013600" cy="1031100"/>
          </a:xfrm>
          <a:prstGeom prst="rect">
            <a:avLst/>
          </a:prstGeom>
          <a:effectLst>
            <a:outerShdw blurRad="57150" dist="19050" dir="5400000" algn="bl" rotWithShape="0">
              <a:srgbClr val="000000">
                <a:alpha val="78000"/>
              </a:srgbClr>
            </a:outerShdw>
          </a:effectLst>
        </p:spPr>
        <p:txBody>
          <a:bodyPr spcFirstLastPara="1" wrap="square" lIns="91425" tIns="91425" rIns="91425" bIns="91425" anchor="b" anchorCtr="0">
            <a:noAutofit/>
          </a:bodyPr>
          <a:lstStyle/>
          <a:p>
            <a:pPr marL="0" lvl="0" indent="0" algn="l" rtl="0">
              <a:lnSpc>
                <a:spcPct val="115000"/>
              </a:lnSpc>
              <a:spcBef>
                <a:spcPts val="0"/>
              </a:spcBef>
              <a:spcAft>
                <a:spcPts val="0"/>
              </a:spcAft>
              <a:buClr>
                <a:schemeClr val="dk1"/>
              </a:buClr>
              <a:buSzPts val="1100"/>
              <a:buFont typeface="Arial"/>
              <a:buNone/>
            </a:pPr>
            <a:r>
              <a:rPr lang="en" sz="4400" b="1">
                <a:solidFill>
                  <a:srgbClr val="FFFFFF"/>
                </a:solidFill>
                <a:latin typeface="Cambria"/>
                <a:ea typeface="Cambria"/>
                <a:cs typeface="Cambria"/>
                <a:sym typeface="Cambria"/>
              </a:rPr>
              <a:t>Community Led </a:t>
            </a:r>
            <a:br>
              <a:rPr lang="en" sz="4400" b="1">
                <a:solidFill>
                  <a:srgbClr val="FFFFFF"/>
                </a:solidFill>
                <a:latin typeface="Cambria"/>
                <a:ea typeface="Cambria"/>
                <a:cs typeface="Cambria"/>
                <a:sym typeface="Cambria"/>
              </a:rPr>
            </a:br>
            <a:r>
              <a:rPr lang="en" sz="4400" b="1">
                <a:solidFill>
                  <a:srgbClr val="FFFFFF"/>
                </a:solidFill>
                <a:latin typeface="Cambria"/>
                <a:ea typeface="Cambria"/>
                <a:cs typeface="Cambria"/>
                <a:sym typeface="Cambria"/>
              </a:rPr>
              <a:t>Research </a:t>
            </a:r>
            <a:r>
              <a:rPr lang="en" sz="4400" b="1">
                <a:solidFill>
                  <a:srgbClr val="00FFFF"/>
                </a:solidFill>
                <a:latin typeface="Cambria"/>
                <a:ea typeface="Cambria"/>
                <a:cs typeface="Cambria"/>
                <a:sym typeface="Cambria"/>
              </a:rPr>
              <a:t>Design</a:t>
            </a:r>
            <a:endParaRPr sz="8300" b="1">
              <a:solidFill>
                <a:srgbClr val="00FFFF"/>
              </a:solidFill>
            </a:endParaRPr>
          </a:p>
        </p:txBody>
      </p:sp>
      <p:sp>
        <p:nvSpPr>
          <p:cNvPr id="161" name="Google Shape;161;p28"/>
          <p:cNvSpPr txBox="1">
            <a:spLocks noGrp="1"/>
          </p:cNvSpPr>
          <p:nvPr>
            <p:ph type="subTitle" idx="1"/>
          </p:nvPr>
        </p:nvSpPr>
        <p:spPr>
          <a:xfrm>
            <a:off x="233175" y="3496675"/>
            <a:ext cx="85206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300">
                <a:solidFill>
                  <a:srgbClr val="FFFFFF"/>
                </a:solidFill>
                <a:highlight>
                  <a:srgbClr val="000000"/>
                </a:highlight>
                <a:latin typeface="Cambria"/>
                <a:ea typeface="Cambria"/>
                <a:cs typeface="Cambria"/>
                <a:sym typeface="Cambria"/>
              </a:rPr>
              <a:t>Carol Anne Spreen, PhD, Associate Professor of International Education</a:t>
            </a:r>
            <a:endParaRPr sz="1300">
              <a:solidFill>
                <a:srgbClr val="FFFFFF"/>
              </a:solidFill>
              <a:highlight>
                <a:srgbClr val="000000"/>
              </a:highlight>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n" sz="1300">
                <a:solidFill>
                  <a:srgbClr val="FFFFFF"/>
                </a:solidFill>
                <a:highlight>
                  <a:srgbClr val="000000"/>
                </a:highlight>
                <a:latin typeface="Cambria"/>
                <a:ea typeface="Cambria"/>
                <a:cs typeface="Cambria"/>
                <a:sym typeface="Cambria"/>
              </a:rPr>
              <a:t>Department of Applied Statistics, Social Sciences and the Humanities</a:t>
            </a:r>
            <a:endParaRPr sz="1300">
              <a:solidFill>
                <a:srgbClr val="FFFFFF"/>
              </a:solidFill>
              <a:highlight>
                <a:srgbClr val="000000"/>
              </a:highlight>
              <a:latin typeface="Cambria"/>
              <a:ea typeface="Cambria"/>
              <a:cs typeface="Cambria"/>
              <a:sym typeface="Cambria"/>
            </a:endParaRPr>
          </a:p>
          <a:p>
            <a:pPr marL="0" lvl="0" indent="0" algn="l" rtl="0">
              <a:spcBef>
                <a:spcPts val="0"/>
              </a:spcBef>
              <a:spcAft>
                <a:spcPts val="0"/>
              </a:spcAft>
              <a:buNone/>
            </a:pPr>
            <a:r>
              <a:rPr lang="en" sz="1300">
                <a:solidFill>
                  <a:srgbClr val="FFFFFF"/>
                </a:solidFill>
                <a:highlight>
                  <a:srgbClr val="000000"/>
                </a:highlight>
                <a:latin typeface="Cambria"/>
                <a:ea typeface="Cambria"/>
                <a:cs typeface="Cambria"/>
                <a:sym typeface="Cambria"/>
              </a:rPr>
              <a:t>Steinhardt School, New York University</a:t>
            </a:r>
            <a:endParaRPr sz="1300">
              <a:solidFill>
                <a:srgbClr val="FFFFFF"/>
              </a:solidFill>
              <a:highlight>
                <a:srgbClr val="000000"/>
              </a:highlight>
              <a:latin typeface="Cambria"/>
              <a:ea typeface="Cambria"/>
              <a:cs typeface="Cambria"/>
              <a:sym typeface="Cambria"/>
            </a:endParaRPr>
          </a:p>
          <a:p>
            <a:pPr marL="0" lvl="0" indent="0" algn="l" rtl="0">
              <a:spcBef>
                <a:spcPts val="0"/>
              </a:spcBef>
              <a:spcAft>
                <a:spcPts val="0"/>
              </a:spcAft>
              <a:buNone/>
            </a:pPr>
            <a:endParaRPr sz="1300">
              <a:solidFill>
                <a:srgbClr val="FFFFFF"/>
              </a:solidFill>
              <a:highlight>
                <a:srgbClr val="000000"/>
              </a:highlight>
              <a:latin typeface="Cambria"/>
              <a:ea typeface="Cambria"/>
              <a:cs typeface="Cambria"/>
              <a:sym typeface="Cambria"/>
            </a:endParaRPr>
          </a:p>
          <a:p>
            <a:pPr marL="0" lvl="0" indent="0" algn="l" rtl="0">
              <a:spcBef>
                <a:spcPts val="0"/>
              </a:spcBef>
              <a:spcAft>
                <a:spcPts val="0"/>
              </a:spcAft>
              <a:buNone/>
            </a:pPr>
            <a:r>
              <a:rPr lang="en" sz="1300">
                <a:solidFill>
                  <a:srgbClr val="FFFFFF"/>
                </a:solidFill>
                <a:highlight>
                  <a:srgbClr val="000000"/>
                </a:highlight>
                <a:latin typeface="Cambria"/>
                <a:ea typeface="Cambria"/>
                <a:cs typeface="Cambria"/>
                <a:sym typeface="Cambria"/>
              </a:rPr>
              <a:t>Tom Weerachat, Asia-Pacific Program Coordinator</a:t>
            </a:r>
            <a:endParaRPr sz="1300">
              <a:solidFill>
                <a:srgbClr val="FFFFFF"/>
              </a:solidFill>
              <a:highlight>
                <a:srgbClr val="000000"/>
              </a:highlight>
              <a:latin typeface="Cambria"/>
              <a:ea typeface="Cambria"/>
              <a:cs typeface="Cambria"/>
              <a:sym typeface="Cambria"/>
            </a:endParaRPr>
          </a:p>
          <a:p>
            <a:pPr marL="0" lvl="0" indent="0" algn="l" rtl="0">
              <a:spcBef>
                <a:spcPts val="0"/>
              </a:spcBef>
              <a:spcAft>
                <a:spcPts val="0"/>
              </a:spcAft>
              <a:buNone/>
            </a:pPr>
            <a:r>
              <a:rPr lang="en" sz="1300">
                <a:solidFill>
                  <a:srgbClr val="FFFFFF"/>
                </a:solidFill>
                <a:highlight>
                  <a:srgbClr val="000000"/>
                </a:highlight>
                <a:latin typeface="Cambria"/>
                <a:ea typeface="Cambria"/>
                <a:cs typeface="Cambria"/>
                <a:sym typeface="Cambria"/>
              </a:rPr>
              <a:t>International Accountability Project</a:t>
            </a:r>
            <a:br>
              <a:rPr lang="en" sz="1300">
                <a:solidFill>
                  <a:srgbClr val="FFFFFF"/>
                </a:solidFill>
                <a:highlight>
                  <a:srgbClr val="000000"/>
                </a:highlight>
                <a:latin typeface="Cambria"/>
                <a:ea typeface="Cambria"/>
                <a:cs typeface="Cambria"/>
                <a:sym typeface="Cambria"/>
              </a:rPr>
            </a:br>
            <a:r>
              <a:rPr lang="en" sz="1300" u="sng">
                <a:solidFill>
                  <a:srgbClr val="FFFFFF"/>
                </a:solidFill>
                <a:highlight>
                  <a:srgbClr val="000000"/>
                </a:highlight>
                <a:latin typeface="Cambria"/>
                <a:ea typeface="Cambria"/>
                <a:cs typeface="Cambria"/>
                <a:sym typeface="Cambria"/>
                <a:hlinkClick r:id="rId5">
                  <a:extLst>
                    <a:ext uri="{A12FA001-AC4F-418D-AE19-62706E023703}">
                      <ahyp:hlinkClr xmlns:ahyp="http://schemas.microsoft.com/office/drawing/2018/hyperlinkcolor" val="tx"/>
                    </a:ext>
                  </a:extLst>
                </a:hlinkClick>
              </a:rPr>
              <a:t>accountabilityproject.org</a:t>
            </a:r>
            <a:endParaRPr sz="1300">
              <a:solidFill>
                <a:srgbClr val="FFFFFF"/>
              </a:solidFill>
              <a:highlight>
                <a:srgbClr val="000000"/>
              </a:highlight>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endParaRPr sz="1300">
              <a:solidFill>
                <a:srgbClr val="FFFFFF"/>
              </a:solidFill>
              <a:highlight>
                <a:srgbClr val="000000"/>
              </a:highlight>
              <a:latin typeface="Cambria"/>
              <a:ea typeface="Cambria"/>
              <a:cs typeface="Cambria"/>
              <a:sym typeface="Cambria"/>
            </a:endParaRPr>
          </a:p>
          <a:p>
            <a:pPr marL="0" lvl="0" indent="0" algn="ctr" rtl="0">
              <a:spcBef>
                <a:spcPts val="0"/>
              </a:spcBef>
              <a:spcAft>
                <a:spcPts val="0"/>
              </a:spcAft>
              <a:buNone/>
            </a:pPr>
            <a:endParaRPr sz="1300">
              <a:solidFill>
                <a:srgbClr val="FFFFFF"/>
              </a:solidFill>
              <a:highlight>
                <a:srgbClr val="000000"/>
              </a:highlight>
              <a:latin typeface="Cambria"/>
              <a:ea typeface="Cambria"/>
              <a:cs typeface="Cambria"/>
              <a:sym typeface="Cambr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7"/>
          <p:cNvSpPr txBox="1">
            <a:spLocks noGrp="1"/>
          </p:cNvSpPr>
          <p:nvPr>
            <p:ph type="title"/>
          </p:nvPr>
        </p:nvSpPr>
        <p:spPr>
          <a:xfrm>
            <a:off x="914400" y="208359"/>
            <a:ext cx="7772400" cy="420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800"/>
              <a:buFont typeface="Times New Roman"/>
              <a:buNone/>
            </a:pPr>
            <a:r>
              <a:rPr lang="en" sz="3800" b="0" i="0" u="none">
                <a:solidFill>
                  <a:schemeClr val="dk2"/>
                </a:solidFill>
                <a:latin typeface="Times New Roman"/>
                <a:ea typeface="Times New Roman"/>
                <a:cs typeface="Times New Roman"/>
                <a:sym typeface="Times New Roman"/>
              </a:rPr>
              <a:t>Methods for Community Engagement</a:t>
            </a:r>
            <a:endParaRPr/>
          </a:p>
        </p:txBody>
      </p:sp>
      <p:sp>
        <p:nvSpPr>
          <p:cNvPr id="258" name="Google Shape;258;p37"/>
          <p:cNvSpPr txBox="1">
            <a:spLocks noGrp="1"/>
          </p:cNvSpPr>
          <p:nvPr>
            <p:ph type="body" idx="1"/>
          </p:nvPr>
        </p:nvSpPr>
        <p:spPr>
          <a:xfrm>
            <a:off x="664075" y="914400"/>
            <a:ext cx="8415600" cy="4229100"/>
          </a:xfrm>
          <a:prstGeom prst="rect">
            <a:avLst/>
          </a:prstGeom>
          <a:noFill/>
          <a:ln>
            <a:noFill/>
          </a:ln>
        </p:spPr>
        <p:txBody>
          <a:bodyPr spcFirstLastPara="1" wrap="square" lIns="91425" tIns="45700" rIns="91425" bIns="45700" anchor="t" anchorCtr="0">
            <a:noAutofit/>
          </a:bodyPr>
          <a:lstStyle/>
          <a:p>
            <a:pPr marL="342900" lvl="0" indent="-323850" algn="l" rtl="0">
              <a:lnSpc>
                <a:spcPct val="80000"/>
              </a:lnSpc>
              <a:spcBef>
                <a:spcPts val="0"/>
              </a:spcBef>
              <a:spcAft>
                <a:spcPts val="0"/>
              </a:spcAft>
              <a:buClr>
                <a:schemeClr val="folHlink"/>
              </a:buClr>
              <a:buSzPts val="1500"/>
              <a:buFont typeface="Noto Sans Symbols"/>
              <a:buChar char="■"/>
            </a:pPr>
            <a:r>
              <a:rPr lang="en" sz="1700" b="0" i="0" u="none">
                <a:solidFill>
                  <a:schemeClr val="dk1"/>
                </a:solidFill>
                <a:latin typeface="Arial"/>
                <a:ea typeface="Arial"/>
                <a:cs typeface="Arial"/>
                <a:sym typeface="Arial"/>
              </a:rPr>
              <a:t>Workshops on rights-based approaches </a:t>
            </a:r>
            <a:r>
              <a:rPr lang="en" sz="1700" b="1" i="0" u="none">
                <a:solidFill>
                  <a:schemeClr val="dk1"/>
                </a:solidFill>
                <a:latin typeface="Arial"/>
                <a:ea typeface="Arial"/>
                <a:cs typeface="Arial"/>
                <a:sym typeface="Arial"/>
              </a:rPr>
              <a:t>generates list of concerns/approaches</a:t>
            </a:r>
            <a:r>
              <a:rPr lang="en" sz="1700" b="0" i="0" u="none">
                <a:solidFill>
                  <a:schemeClr val="dk1"/>
                </a:solidFill>
                <a:latin typeface="Arial"/>
                <a:ea typeface="Arial"/>
                <a:cs typeface="Arial"/>
                <a:sym typeface="Arial"/>
              </a:rPr>
              <a:t>: (transportation, fees, HIV/Aids, water/electric meters, GBV) </a:t>
            </a:r>
            <a:endParaRPr sz="2500"/>
          </a:p>
          <a:p>
            <a:pPr marL="342900" lvl="0" indent="-323850" algn="l" rtl="0">
              <a:lnSpc>
                <a:spcPct val="80000"/>
              </a:lnSpc>
              <a:spcBef>
                <a:spcPts val="400"/>
              </a:spcBef>
              <a:spcAft>
                <a:spcPts val="0"/>
              </a:spcAft>
              <a:buClr>
                <a:schemeClr val="folHlink"/>
              </a:buClr>
              <a:buSzPts val="1500"/>
              <a:buFont typeface="Noto Sans Symbols"/>
              <a:buChar char="■"/>
            </a:pPr>
            <a:r>
              <a:rPr lang="en" sz="1700" b="1" i="0" u="none">
                <a:solidFill>
                  <a:schemeClr val="dk1"/>
                </a:solidFill>
                <a:latin typeface="Arial"/>
                <a:ea typeface="Arial"/>
                <a:cs typeface="Arial"/>
                <a:sym typeface="Arial"/>
              </a:rPr>
              <a:t>Develop shared mission, shared budget, mutual/reciprocal goals</a:t>
            </a:r>
            <a:endParaRPr sz="2500"/>
          </a:p>
          <a:p>
            <a:pPr marL="342900" lvl="0" indent="-323850" algn="l" rtl="0">
              <a:lnSpc>
                <a:spcPct val="80000"/>
              </a:lnSpc>
              <a:spcBef>
                <a:spcPts val="400"/>
              </a:spcBef>
              <a:spcAft>
                <a:spcPts val="0"/>
              </a:spcAft>
              <a:buClr>
                <a:schemeClr val="folHlink"/>
              </a:buClr>
              <a:buSzPts val="1500"/>
              <a:buFont typeface="Noto Sans Symbols"/>
              <a:buChar char="■"/>
            </a:pPr>
            <a:r>
              <a:rPr lang="en" sz="1700" b="1" i="0" u="none">
                <a:solidFill>
                  <a:schemeClr val="dk1"/>
                </a:solidFill>
                <a:latin typeface="Arial"/>
                <a:ea typeface="Arial"/>
                <a:cs typeface="Arial"/>
                <a:sym typeface="Arial"/>
              </a:rPr>
              <a:t>Co-develop</a:t>
            </a:r>
            <a:r>
              <a:rPr lang="en" sz="1700" b="0" i="0" u="none">
                <a:solidFill>
                  <a:schemeClr val="dk1"/>
                </a:solidFill>
                <a:latin typeface="Arial"/>
                <a:ea typeface="Arial"/>
                <a:cs typeface="Arial"/>
                <a:sym typeface="Arial"/>
              </a:rPr>
              <a:t> interviews, surveys, focus groups, and observation/census protocol with community </a:t>
            </a:r>
            <a:endParaRPr sz="2500"/>
          </a:p>
          <a:p>
            <a:pPr marL="342900" lvl="0" indent="-323850" algn="l" rtl="0">
              <a:lnSpc>
                <a:spcPct val="80000"/>
              </a:lnSpc>
              <a:spcBef>
                <a:spcPts val="400"/>
              </a:spcBef>
              <a:spcAft>
                <a:spcPts val="0"/>
              </a:spcAft>
              <a:buClr>
                <a:schemeClr val="folHlink"/>
              </a:buClr>
              <a:buSzPts val="1500"/>
              <a:buFont typeface="Noto Sans Symbols"/>
              <a:buChar char="■"/>
            </a:pPr>
            <a:r>
              <a:rPr lang="en" sz="1700" b="0" i="0" u="none">
                <a:solidFill>
                  <a:schemeClr val="dk1"/>
                </a:solidFill>
                <a:latin typeface="Arial"/>
                <a:ea typeface="Arial"/>
                <a:cs typeface="Arial"/>
                <a:sym typeface="Arial"/>
              </a:rPr>
              <a:t>Train local community-based researchers in </a:t>
            </a:r>
            <a:r>
              <a:rPr lang="en" sz="1700" b="1" i="0" u="none">
                <a:solidFill>
                  <a:schemeClr val="dk1"/>
                </a:solidFill>
                <a:latin typeface="Arial"/>
                <a:ea typeface="Arial"/>
                <a:cs typeface="Arial"/>
                <a:sym typeface="Arial"/>
              </a:rPr>
              <a:t>data gathering/community mapping </a:t>
            </a:r>
            <a:endParaRPr sz="2500"/>
          </a:p>
          <a:p>
            <a:pPr marL="342900" lvl="0" indent="-323850" algn="l" rtl="0">
              <a:lnSpc>
                <a:spcPct val="80000"/>
              </a:lnSpc>
              <a:spcBef>
                <a:spcPts val="400"/>
              </a:spcBef>
              <a:spcAft>
                <a:spcPts val="0"/>
              </a:spcAft>
              <a:buClr>
                <a:schemeClr val="folHlink"/>
              </a:buClr>
              <a:buSzPts val="1500"/>
              <a:buFont typeface="Noto Sans Symbols"/>
              <a:buChar char="■"/>
            </a:pPr>
            <a:r>
              <a:rPr lang="en" sz="1700" b="1" i="0" u="none">
                <a:solidFill>
                  <a:schemeClr val="dk1"/>
                </a:solidFill>
                <a:latin typeface="Arial"/>
                <a:ea typeface="Arial"/>
                <a:cs typeface="Arial"/>
                <a:sym typeface="Arial"/>
              </a:rPr>
              <a:t>Together</a:t>
            </a:r>
            <a:r>
              <a:rPr lang="en" sz="1700" b="0" i="0" u="none">
                <a:solidFill>
                  <a:schemeClr val="dk1"/>
                </a:solidFill>
                <a:latin typeface="Arial"/>
                <a:ea typeface="Arial"/>
                <a:cs typeface="Arial"/>
                <a:sym typeface="Arial"/>
              </a:rPr>
              <a:t> collect, compile and analyze data</a:t>
            </a:r>
            <a:endParaRPr sz="2500"/>
          </a:p>
          <a:p>
            <a:pPr marL="342900" lvl="0" indent="-323850" algn="l" rtl="0">
              <a:lnSpc>
                <a:spcPct val="80000"/>
              </a:lnSpc>
              <a:spcBef>
                <a:spcPts val="400"/>
              </a:spcBef>
              <a:spcAft>
                <a:spcPts val="0"/>
              </a:spcAft>
              <a:buClr>
                <a:schemeClr val="folHlink"/>
              </a:buClr>
              <a:buSzPts val="1500"/>
              <a:buFont typeface="Noto Sans Symbols"/>
              <a:buChar char="■"/>
            </a:pPr>
            <a:r>
              <a:rPr lang="en" sz="1700" b="1" i="0" u="none">
                <a:solidFill>
                  <a:schemeClr val="dk1"/>
                </a:solidFill>
                <a:latin typeface="Arial"/>
                <a:ea typeface="Arial"/>
                <a:cs typeface="Arial"/>
                <a:sym typeface="Arial"/>
              </a:rPr>
              <a:t>Findings are presented at community meetings with discussion over actions to be taken</a:t>
            </a:r>
            <a:endParaRPr sz="2500"/>
          </a:p>
          <a:p>
            <a:pPr marL="342900" lvl="0" indent="-323850" algn="l" rtl="0">
              <a:lnSpc>
                <a:spcPct val="80000"/>
              </a:lnSpc>
              <a:spcBef>
                <a:spcPts val="400"/>
              </a:spcBef>
              <a:spcAft>
                <a:spcPts val="0"/>
              </a:spcAft>
              <a:buClr>
                <a:schemeClr val="folHlink"/>
              </a:buClr>
              <a:buSzPts val="1500"/>
              <a:buFont typeface="Noto Sans Symbols"/>
              <a:buChar char="■"/>
            </a:pPr>
            <a:r>
              <a:rPr lang="en" sz="1700" b="0" i="0" u="none">
                <a:solidFill>
                  <a:schemeClr val="dk1"/>
                </a:solidFill>
                <a:latin typeface="Arial"/>
                <a:ea typeface="Arial"/>
                <a:cs typeface="Arial"/>
                <a:sym typeface="Arial"/>
              </a:rPr>
              <a:t>Outcomes from the research develop into </a:t>
            </a:r>
            <a:r>
              <a:rPr lang="en" sz="1700" b="1" i="0" u="none">
                <a:solidFill>
                  <a:schemeClr val="dk1"/>
                </a:solidFill>
                <a:latin typeface="Arial"/>
                <a:ea typeface="Arial"/>
                <a:cs typeface="Arial"/>
                <a:sym typeface="Arial"/>
              </a:rPr>
              <a:t>local/national campaigns/vision statements/manifestos </a:t>
            </a:r>
            <a:r>
              <a:rPr lang="en" sz="1700" b="0" i="0" u="none">
                <a:solidFill>
                  <a:schemeClr val="dk1"/>
                </a:solidFill>
                <a:latin typeface="Arial"/>
                <a:ea typeface="Arial"/>
                <a:cs typeface="Arial"/>
                <a:sym typeface="Arial"/>
              </a:rPr>
              <a:t>aimed at improving education</a:t>
            </a:r>
            <a:endParaRPr sz="2500"/>
          </a:p>
          <a:p>
            <a:pPr marL="342900" lvl="0" indent="-323850" algn="l" rtl="0">
              <a:lnSpc>
                <a:spcPct val="80000"/>
              </a:lnSpc>
              <a:spcBef>
                <a:spcPts val="400"/>
              </a:spcBef>
              <a:spcAft>
                <a:spcPts val="0"/>
              </a:spcAft>
              <a:buClr>
                <a:schemeClr val="folHlink"/>
              </a:buClr>
              <a:buSzPts val="1500"/>
              <a:buFont typeface="Noto Sans Symbols"/>
              <a:buChar char="■"/>
            </a:pPr>
            <a:r>
              <a:rPr lang="en" sz="1700" b="1" i="0" u="none">
                <a:solidFill>
                  <a:schemeClr val="dk1"/>
                </a:solidFill>
                <a:latin typeface="Arial"/>
                <a:ea typeface="Arial"/>
                <a:cs typeface="Arial"/>
                <a:sym typeface="Arial"/>
              </a:rPr>
              <a:t>Education workshops, art exhibits, radio programs and booklets </a:t>
            </a:r>
            <a:r>
              <a:rPr lang="en" sz="1700" b="0" i="0" u="none">
                <a:solidFill>
                  <a:schemeClr val="dk1"/>
                </a:solidFill>
                <a:latin typeface="Arial"/>
                <a:ea typeface="Arial"/>
                <a:cs typeface="Arial"/>
                <a:sym typeface="Arial"/>
              </a:rPr>
              <a:t>were created and distributed</a:t>
            </a:r>
            <a:endParaRPr sz="2500"/>
          </a:p>
          <a:p>
            <a:pPr marL="342900" lvl="0" indent="-323850" algn="l" rtl="0">
              <a:lnSpc>
                <a:spcPct val="80000"/>
              </a:lnSpc>
              <a:spcBef>
                <a:spcPts val="400"/>
              </a:spcBef>
              <a:spcAft>
                <a:spcPts val="0"/>
              </a:spcAft>
              <a:buClr>
                <a:schemeClr val="folHlink"/>
              </a:buClr>
              <a:buSzPts val="1500"/>
              <a:buFont typeface="Noto Sans Symbols"/>
              <a:buChar char="■"/>
            </a:pPr>
            <a:r>
              <a:rPr lang="en" sz="1700" b="1" i="0" u="none">
                <a:solidFill>
                  <a:schemeClr val="dk1"/>
                </a:solidFill>
                <a:latin typeface="Arial"/>
                <a:ea typeface="Arial"/>
                <a:cs typeface="Arial"/>
                <a:sym typeface="Arial"/>
              </a:rPr>
              <a:t>Actions</a:t>
            </a:r>
            <a:r>
              <a:rPr lang="en" sz="1700" b="0" i="0" u="none">
                <a:solidFill>
                  <a:schemeClr val="dk1"/>
                </a:solidFill>
                <a:latin typeface="Arial"/>
                <a:ea typeface="Arial"/>
                <a:cs typeface="Arial"/>
                <a:sym typeface="Arial"/>
              </a:rPr>
              <a:t> involve </a:t>
            </a:r>
            <a:r>
              <a:rPr lang="en" sz="1700" b="1" i="0" u="none">
                <a:solidFill>
                  <a:schemeClr val="dk1"/>
                </a:solidFill>
                <a:latin typeface="Arial"/>
                <a:ea typeface="Arial"/>
                <a:cs typeface="Arial"/>
                <a:sym typeface="Arial"/>
              </a:rPr>
              <a:t>working with other groups and orgs </a:t>
            </a:r>
            <a:r>
              <a:rPr lang="en" sz="1700" b="0" i="0" u="none">
                <a:solidFill>
                  <a:schemeClr val="dk1"/>
                </a:solidFill>
                <a:latin typeface="Arial"/>
                <a:ea typeface="Arial"/>
                <a:cs typeface="Arial"/>
                <a:sym typeface="Arial"/>
              </a:rPr>
              <a:t>(SGB, religious groups, govt, CBOs, INGOs, education officials, parents) and legal advocacy groups (Equal Ed, HRF) around redress</a:t>
            </a:r>
            <a:endParaRPr sz="2500"/>
          </a:p>
          <a:p>
            <a:pPr marL="342900" lvl="0" indent="-228600" algn="l" rtl="0">
              <a:spcBef>
                <a:spcPts val="400"/>
              </a:spcBef>
              <a:spcAft>
                <a:spcPts val="0"/>
              </a:spcAft>
              <a:buSzPts val="1800"/>
              <a:buNone/>
            </a:pPr>
            <a:endParaRPr sz="1700" b="0" i="0" u="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8"/>
          <p:cNvSpPr txBox="1">
            <a:spLocks noGrp="1"/>
          </p:cNvSpPr>
          <p:nvPr>
            <p:ph type="title"/>
          </p:nvPr>
        </p:nvSpPr>
        <p:spPr>
          <a:xfrm>
            <a:off x="914400" y="208359"/>
            <a:ext cx="79248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200"/>
              <a:buFont typeface="Times New Roman"/>
              <a:buNone/>
            </a:pPr>
            <a:r>
              <a:rPr lang="en" sz="3200" b="0" i="0" u="none">
                <a:solidFill>
                  <a:schemeClr val="dk2"/>
                </a:solidFill>
                <a:latin typeface="Times New Roman"/>
                <a:ea typeface="Times New Roman"/>
                <a:cs typeface="Times New Roman"/>
                <a:sym typeface="Times New Roman"/>
              </a:rPr>
              <a:t>Highlights from testimonials (on barriers to education – transport, safety, fees, registration)</a:t>
            </a:r>
            <a:endParaRPr/>
          </a:p>
        </p:txBody>
      </p:sp>
      <p:sp>
        <p:nvSpPr>
          <p:cNvPr id="265" name="Google Shape;265;p38"/>
          <p:cNvSpPr txBox="1">
            <a:spLocks noGrp="1"/>
          </p:cNvSpPr>
          <p:nvPr>
            <p:ph type="body" idx="1"/>
          </p:nvPr>
        </p:nvSpPr>
        <p:spPr>
          <a:xfrm>
            <a:off x="603700" y="1123950"/>
            <a:ext cx="8319000" cy="33978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folHlink"/>
              </a:buClr>
              <a:buSzPts val="1440"/>
              <a:buFont typeface="Noto Sans Symbols"/>
              <a:buChar char="■"/>
            </a:pPr>
            <a:r>
              <a:rPr lang="en" sz="1600" b="0" i="1" u="none">
                <a:solidFill>
                  <a:schemeClr val="dk1"/>
                </a:solidFill>
                <a:latin typeface="Arial"/>
                <a:ea typeface="Arial"/>
                <a:cs typeface="Arial"/>
                <a:sym typeface="Arial"/>
              </a:rPr>
              <a:t>“Smaller children, primary school children, get lost on their way to school. This </a:t>
            </a:r>
            <a:r>
              <a:rPr lang="en" sz="1600" b="1" i="1" u="none">
                <a:solidFill>
                  <a:schemeClr val="dk1"/>
                </a:solidFill>
                <a:latin typeface="Arial"/>
                <a:ea typeface="Arial"/>
                <a:cs typeface="Arial"/>
                <a:sym typeface="Arial"/>
              </a:rPr>
              <a:t>happens usually when they cannot get into the bus because they have not paid </a:t>
            </a:r>
            <a:r>
              <a:rPr lang="en" sz="1600" b="0" i="1" u="none">
                <a:solidFill>
                  <a:schemeClr val="dk1"/>
                </a:solidFill>
                <a:latin typeface="Arial"/>
                <a:ea typeface="Arial"/>
                <a:cs typeface="Arial"/>
                <a:sym typeface="Arial"/>
              </a:rPr>
              <a:t>and, as a result, have to walk about two hours to school. It is better that the government </a:t>
            </a:r>
            <a:r>
              <a:rPr lang="en" sz="1600" b="1" i="1" u="none">
                <a:solidFill>
                  <a:schemeClr val="dk1"/>
                </a:solidFill>
                <a:latin typeface="Arial"/>
                <a:ea typeface="Arial"/>
                <a:cs typeface="Arial"/>
                <a:sym typeface="Arial"/>
              </a:rPr>
              <a:t>builds a school locally</a:t>
            </a:r>
            <a:r>
              <a:rPr lang="en" sz="1600" b="0" i="1" u="none">
                <a:solidFill>
                  <a:schemeClr val="dk1"/>
                </a:solidFill>
                <a:latin typeface="Arial"/>
                <a:ea typeface="Arial"/>
                <a:cs typeface="Arial"/>
                <a:sym typeface="Arial"/>
              </a:rPr>
              <a:t>, instead of giving us subsidies”  </a:t>
            </a:r>
            <a:r>
              <a:rPr lang="en" sz="1600" b="0" i="0" u="none">
                <a:solidFill>
                  <a:schemeClr val="dk1"/>
                </a:solidFill>
                <a:latin typeface="Arial"/>
                <a:ea typeface="Arial"/>
                <a:cs typeface="Arial"/>
                <a:sym typeface="Arial"/>
              </a:rPr>
              <a:t>(Rondebilt community)</a:t>
            </a:r>
            <a:endParaRPr/>
          </a:p>
          <a:p>
            <a:pPr marL="342900" lvl="0" indent="-342900" algn="l" rtl="0">
              <a:lnSpc>
                <a:spcPct val="80000"/>
              </a:lnSpc>
              <a:spcBef>
                <a:spcPts val="320"/>
              </a:spcBef>
              <a:spcAft>
                <a:spcPts val="0"/>
              </a:spcAft>
              <a:buSzPts val="1440"/>
              <a:buNone/>
            </a:pPr>
            <a:endParaRPr sz="1600" b="0" i="1" u="none">
              <a:solidFill>
                <a:schemeClr val="dk1"/>
              </a:solidFill>
              <a:latin typeface="Arial"/>
              <a:ea typeface="Arial"/>
              <a:cs typeface="Arial"/>
              <a:sym typeface="Arial"/>
            </a:endParaRPr>
          </a:p>
          <a:p>
            <a:pPr marL="342900" lvl="0" indent="-342900" algn="l" rtl="0">
              <a:lnSpc>
                <a:spcPct val="80000"/>
              </a:lnSpc>
              <a:spcBef>
                <a:spcPts val="320"/>
              </a:spcBef>
              <a:spcAft>
                <a:spcPts val="0"/>
              </a:spcAft>
              <a:buClr>
                <a:schemeClr val="folHlink"/>
              </a:buClr>
              <a:buSzPts val="1440"/>
              <a:buFont typeface="Noto Sans Symbols"/>
              <a:buChar char="■"/>
            </a:pPr>
            <a:r>
              <a:rPr lang="en" sz="1600" b="0" i="1" u="none">
                <a:solidFill>
                  <a:schemeClr val="dk1"/>
                </a:solidFill>
                <a:latin typeface="Arial"/>
                <a:ea typeface="Arial"/>
                <a:cs typeface="Arial"/>
                <a:sym typeface="Arial"/>
              </a:rPr>
              <a:t>“In August, a neighbour’s child was knocked down by a car on his way to school. The child missed the bus and on his way to school </a:t>
            </a:r>
            <a:r>
              <a:rPr lang="en" sz="1600" b="1" i="1" u="none">
                <a:solidFill>
                  <a:schemeClr val="dk1"/>
                </a:solidFill>
                <a:latin typeface="Arial"/>
                <a:ea typeface="Arial"/>
                <a:cs typeface="Arial"/>
                <a:sym typeface="Arial"/>
              </a:rPr>
              <a:t>crossed over the freeway</a:t>
            </a:r>
            <a:r>
              <a:rPr lang="en" sz="1600" b="0" i="1" u="none">
                <a:solidFill>
                  <a:schemeClr val="dk1"/>
                </a:solidFill>
                <a:latin typeface="Arial"/>
                <a:ea typeface="Arial"/>
                <a:cs typeface="Arial"/>
                <a:sym typeface="Arial"/>
              </a:rPr>
              <a:t> (the N3). </a:t>
            </a:r>
            <a:r>
              <a:rPr lang="en" sz="1600" b="0" i="0" u="none">
                <a:solidFill>
                  <a:schemeClr val="dk1"/>
                </a:solidFill>
                <a:latin typeface="Arial"/>
                <a:ea typeface="Arial"/>
                <a:cs typeface="Arial"/>
                <a:sym typeface="Arial"/>
              </a:rPr>
              <a:t>(Rondebilt community)</a:t>
            </a:r>
            <a:endParaRPr/>
          </a:p>
          <a:p>
            <a:pPr marL="342900" lvl="0" indent="-342900" algn="l" rtl="0">
              <a:lnSpc>
                <a:spcPct val="80000"/>
              </a:lnSpc>
              <a:spcBef>
                <a:spcPts val="320"/>
              </a:spcBef>
              <a:spcAft>
                <a:spcPts val="0"/>
              </a:spcAft>
              <a:buSzPts val="1440"/>
              <a:buNone/>
            </a:pPr>
            <a:endParaRPr sz="1600" b="0" i="0" u="none">
              <a:solidFill>
                <a:schemeClr val="dk1"/>
              </a:solidFill>
              <a:latin typeface="Arial"/>
              <a:ea typeface="Arial"/>
              <a:cs typeface="Arial"/>
              <a:sym typeface="Arial"/>
            </a:endParaRPr>
          </a:p>
          <a:p>
            <a:pPr marL="342900" lvl="0" indent="-342900" algn="l" rtl="0">
              <a:lnSpc>
                <a:spcPct val="80000"/>
              </a:lnSpc>
              <a:spcBef>
                <a:spcPts val="320"/>
              </a:spcBef>
              <a:spcAft>
                <a:spcPts val="0"/>
              </a:spcAft>
              <a:buClr>
                <a:schemeClr val="folHlink"/>
              </a:buClr>
              <a:buSzPts val="1440"/>
              <a:buFont typeface="Noto Sans Symbols"/>
              <a:buChar char="■"/>
            </a:pPr>
            <a:r>
              <a:rPr lang="en" sz="1600" b="0" i="1" u="none">
                <a:solidFill>
                  <a:schemeClr val="dk1"/>
                </a:solidFill>
                <a:latin typeface="Arial"/>
                <a:ea typeface="Arial"/>
                <a:cs typeface="Arial"/>
                <a:sym typeface="Arial"/>
              </a:rPr>
              <a:t>“‘I really do not think that the right to education applies to my community – because </a:t>
            </a:r>
            <a:r>
              <a:rPr lang="en" sz="1600" b="1" i="1" u="none">
                <a:solidFill>
                  <a:schemeClr val="dk1"/>
                </a:solidFill>
                <a:latin typeface="Arial"/>
                <a:ea typeface="Arial"/>
                <a:cs typeface="Arial"/>
                <a:sym typeface="Arial"/>
              </a:rPr>
              <a:t>children that need to be at school are not at school because they cannot pay school fees</a:t>
            </a:r>
            <a:r>
              <a:rPr lang="en" sz="1600" b="0" i="1" u="none">
                <a:solidFill>
                  <a:schemeClr val="dk1"/>
                </a:solidFill>
                <a:latin typeface="Arial"/>
                <a:ea typeface="Arial"/>
                <a:cs typeface="Arial"/>
                <a:sym typeface="Arial"/>
              </a:rPr>
              <a:t>. It really does not matter that there is law about school fees exemptions because </a:t>
            </a:r>
            <a:r>
              <a:rPr lang="en" sz="1600" b="1" i="1" u="none">
                <a:solidFill>
                  <a:schemeClr val="dk1"/>
                </a:solidFill>
                <a:latin typeface="Arial"/>
                <a:ea typeface="Arial"/>
                <a:cs typeface="Arial"/>
                <a:sym typeface="Arial"/>
              </a:rPr>
              <a:t>schools are unwilling to implement it</a:t>
            </a:r>
            <a:r>
              <a:rPr lang="en" sz="1600" b="0" i="1" u="none">
                <a:solidFill>
                  <a:schemeClr val="dk1"/>
                </a:solidFill>
                <a:latin typeface="Arial"/>
                <a:ea typeface="Arial"/>
                <a:cs typeface="Arial"/>
                <a:sym typeface="Arial"/>
              </a:rPr>
              <a:t>.” </a:t>
            </a:r>
            <a:r>
              <a:rPr lang="en" sz="1600" b="0" i="0" u="none">
                <a:solidFill>
                  <a:schemeClr val="dk1"/>
                </a:solidFill>
                <a:latin typeface="Arial"/>
                <a:ea typeface="Arial"/>
                <a:cs typeface="Arial"/>
                <a:sym typeface="Arial"/>
              </a:rPr>
              <a:t>(DRD community)</a:t>
            </a:r>
            <a:endParaRPr/>
          </a:p>
          <a:p>
            <a:pPr marL="342900" lvl="0" indent="-342900" algn="l" rtl="0">
              <a:lnSpc>
                <a:spcPct val="80000"/>
              </a:lnSpc>
              <a:spcBef>
                <a:spcPts val="320"/>
              </a:spcBef>
              <a:spcAft>
                <a:spcPts val="0"/>
              </a:spcAft>
              <a:buSzPts val="1440"/>
              <a:buNone/>
            </a:pPr>
            <a:endParaRPr sz="1600" b="0" i="0" u="none">
              <a:solidFill>
                <a:schemeClr val="dk1"/>
              </a:solidFill>
              <a:latin typeface="Arial"/>
              <a:ea typeface="Arial"/>
              <a:cs typeface="Arial"/>
              <a:sym typeface="Arial"/>
            </a:endParaRPr>
          </a:p>
          <a:p>
            <a:pPr marL="342900" lvl="0" indent="-342900" algn="l" rtl="0">
              <a:lnSpc>
                <a:spcPct val="80000"/>
              </a:lnSpc>
              <a:spcBef>
                <a:spcPts val="320"/>
              </a:spcBef>
              <a:spcAft>
                <a:spcPts val="0"/>
              </a:spcAft>
              <a:buClr>
                <a:schemeClr val="folHlink"/>
              </a:buClr>
              <a:buSzPts val="1440"/>
              <a:buFont typeface="Noto Sans Symbols"/>
              <a:buChar char="■"/>
            </a:pPr>
            <a:r>
              <a:rPr lang="en" sz="1600" b="0" i="1" u="none">
                <a:solidFill>
                  <a:schemeClr val="dk1"/>
                </a:solidFill>
                <a:latin typeface="Arial"/>
                <a:ea typeface="Arial"/>
                <a:cs typeface="Arial"/>
                <a:sym typeface="Arial"/>
              </a:rPr>
              <a:t>‘I think that a reason for why some children are not at school has to do with the </a:t>
            </a:r>
            <a:r>
              <a:rPr lang="en" sz="1600" b="1" i="1" u="none">
                <a:solidFill>
                  <a:schemeClr val="dk1"/>
                </a:solidFill>
                <a:latin typeface="Arial"/>
                <a:ea typeface="Arial"/>
                <a:cs typeface="Arial"/>
                <a:sym typeface="Arial"/>
              </a:rPr>
              <a:t>eviction from Diepkloof. People lost birth certificates and report cards</a:t>
            </a:r>
            <a:r>
              <a:rPr lang="en" sz="1600" b="0" i="1" u="none">
                <a:solidFill>
                  <a:schemeClr val="dk1"/>
                </a:solidFill>
                <a:latin typeface="Arial"/>
                <a:ea typeface="Arial"/>
                <a:cs typeface="Arial"/>
                <a:sym typeface="Arial"/>
              </a:rPr>
              <a:t>. These are difficult to get back when you do not have money to make endless trips to the Department of Home Affairs”</a:t>
            </a:r>
            <a:endParaRPr/>
          </a:p>
          <a:p>
            <a:pPr marL="342900" lvl="0" indent="-251459" algn="l" rtl="0">
              <a:spcBef>
                <a:spcPts val="320"/>
              </a:spcBef>
              <a:spcAft>
                <a:spcPts val="0"/>
              </a:spcAft>
              <a:buSzPts val="1440"/>
              <a:buNone/>
            </a:pPr>
            <a:endParaRPr sz="1600" b="0" i="1" u="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9"/>
          <p:cNvSpPr txBox="1">
            <a:spLocks noGrp="1"/>
          </p:cNvSpPr>
          <p:nvPr>
            <p:ph type="title"/>
          </p:nvPr>
        </p:nvSpPr>
        <p:spPr>
          <a:xfrm>
            <a:off x="914400" y="156269"/>
            <a:ext cx="7772400" cy="642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200"/>
              <a:buFont typeface="Times New Roman"/>
              <a:buNone/>
            </a:pPr>
            <a:r>
              <a:rPr lang="en" sz="4200" b="0" i="0" u="none">
                <a:solidFill>
                  <a:schemeClr val="dk2"/>
                </a:solidFill>
                <a:latin typeface="Times New Roman"/>
                <a:ea typeface="Times New Roman"/>
                <a:cs typeface="Times New Roman"/>
                <a:sym typeface="Times New Roman"/>
              </a:rPr>
              <a:t>Working beyond the community</a:t>
            </a:r>
            <a:endParaRPr/>
          </a:p>
        </p:txBody>
      </p:sp>
      <p:sp>
        <p:nvSpPr>
          <p:cNvPr id="272" name="Google Shape;272;p39"/>
          <p:cNvSpPr txBox="1">
            <a:spLocks noGrp="1"/>
          </p:cNvSpPr>
          <p:nvPr>
            <p:ph type="body" idx="1"/>
          </p:nvPr>
        </p:nvSpPr>
        <p:spPr>
          <a:xfrm>
            <a:off x="460050" y="1057075"/>
            <a:ext cx="8681100" cy="25485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2160"/>
              <a:buNone/>
            </a:pPr>
            <a:r>
              <a:rPr lang="en" sz="2300" b="0" i="0" u="none">
                <a:solidFill>
                  <a:schemeClr val="dk1"/>
                </a:solidFill>
                <a:latin typeface="Arial"/>
                <a:ea typeface="Arial"/>
                <a:cs typeface="Arial"/>
                <a:sym typeface="Arial"/>
              </a:rPr>
              <a:t>‘”</a:t>
            </a:r>
            <a:r>
              <a:rPr lang="en" sz="2300" b="0" i="1" u="none">
                <a:solidFill>
                  <a:schemeClr val="dk1"/>
                </a:solidFill>
                <a:latin typeface="Arial"/>
                <a:ea typeface="Arial"/>
                <a:cs typeface="Arial"/>
                <a:sym typeface="Arial"/>
              </a:rPr>
              <a:t>We are trying to </a:t>
            </a:r>
            <a:r>
              <a:rPr lang="en" sz="2300" b="1" i="1" u="none">
                <a:solidFill>
                  <a:schemeClr val="dk1"/>
                </a:solidFill>
                <a:latin typeface="Arial"/>
                <a:ea typeface="Arial"/>
                <a:cs typeface="Arial"/>
                <a:sym typeface="Arial"/>
              </a:rPr>
              <a:t>co-operate with many other communities </a:t>
            </a:r>
            <a:r>
              <a:rPr lang="en" sz="2300" b="0" i="1" u="none">
                <a:solidFill>
                  <a:schemeClr val="dk1"/>
                </a:solidFill>
                <a:latin typeface="Arial"/>
                <a:ea typeface="Arial"/>
                <a:cs typeface="Arial"/>
                <a:sym typeface="Arial"/>
              </a:rPr>
              <a:t>around the issue of school fees. We have done this by holding joint workshops, protests and marches. </a:t>
            </a:r>
            <a:endParaRPr sz="2700"/>
          </a:p>
          <a:p>
            <a:pPr marL="0" lvl="0" indent="0" algn="l" rtl="0">
              <a:lnSpc>
                <a:spcPct val="80000"/>
              </a:lnSpc>
              <a:spcBef>
                <a:spcPts val="480"/>
              </a:spcBef>
              <a:spcAft>
                <a:spcPts val="0"/>
              </a:spcAft>
              <a:buSzPts val="2160"/>
              <a:buNone/>
            </a:pPr>
            <a:r>
              <a:rPr lang="en" sz="2300" b="0" i="1" u="none">
                <a:solidFill>
                  <a:schemeClr val="dk1"/>
                </a:solidFill>
                <a:latin typeface="Arial"/>
                <a:ea typeface="Arial"/>
                <a:cs typeface="Arial"/>
                <a:sym typeface="Arial"/>
              </a:rPr>
              <a:t>We also </a:t>
            </a:r>
            <a:r>
              <a:rPr lang="en" sz="2300" b="1" i="1" u="none">
                <a:solidFill>
                  <a:schemeClr val="dk1"/>
                </a:solidFill>
                <a:latin typeface="Arial"/>
                <a:ea typeface="Arial"/>
                <a:cs typeface="Arial"/>
                <a:sym typeface="Arial"/>
              </a:rPr>
              <a:t>work with NGOs</a:t>
            </a:r>
            <a:r>
              <a:rPr lang="en" sz="2300" b="0" i="1" u="none">
                <a:solidFill>
                  <a:schemeClr val="dk1"/>
                </a:solidFill>
                <a:latin typeface="Arial"/>
                <a:ea typeface="Arial"/>
                <a:cs typeface="Arial"/>
                <a:sym typeface="Arial"/>
              </a:rPr>
              <a:t> interested in the issue. These have opportunities for us to see that </a:t>
            </a:r>
            <a:r>
              <a:rPr lang="en" sz="2300" b="1" i="1" u="none">
                <a:solidFill>
                  <a:schemeClr val="dk1"/>
                </a:solidFill>
                <a:latin typeface="Arial"/>
                <a:ea typeface="Arial"/>
                <a:cs typeface="Arial"/>
                <a:sym typeface="Arial"/>
              </a:rPr>
              <a:t>our problems are not that different </a:t>
            </a:r>
            <a:r>
              <a:rPr lang="en" sz="2300" b="0" i="1" u="none">
                <a:solidFill>
                  <a:schemeClr val="dk1"/>
                </a:solidFill>
                <a:latin typeface="Arial"/>
                <a:ea typeface="Arial"/>
                <a:cs typeface="Arial"/>
                <a:sym typeface="Arial"/>
              </a:rPr>
              <a:t>from those of other communities and to learn from struggles of other people. </a:t>
            </a:r>
            <a:endParaRPr sz="2700"/>
          </a:p>
          <a:p>
            <a:pPr marL="0" lvl="0" indent="0" algn="l" rtl="0">
              <a:lnSpc>
                <a:spcPct val="80000"/>
              </a:lnSpc>
              <a:spcBef>
                <a:spcPts val="480"/>
              </a:spcBef>
              <a:spcAft>
                <a:spcPts val="0"/>
              </a:spcAft>
              <a:buSzPts val="2160"/>
              <a:buNone/>
            </a:pPr>
            <a:endParaRPr sz="2300" b="0" i="1" u="none">
              <a:solidFill>
                <a:schemeClr val="dk1"/>
              </a:solidFill>
              <a:latin typeface="Arial"/>
              <a:ea typeface="Arial"/>
              <a:cs typeface="Arial"/>
              <a:sym typeface="Arial"/>
            </a:endParaRPr>
          </a:p>
          <a:p>
            <a:pPr marL="0" lvl="0" indent="0" algn="l" rtl="0">
              <a:lnSpc>
                <a:spcPct val="80000"/>
              </a:lnSpc>
              <a:spcBef>
                <a:spcPts val="480"/>
              </a:spcBef>
              <a:spcAft>
                <a:spcPts val="0"/>
              </a:spcAft>
              <a:buSzPts val="2160"/>
              <a:buNone/>
            </a:pPr>
            <a:r>
              <a:rPr lang="en" sz="2300" b="0" i="1" u="none">
                <a:solidFill>
                  <a:schemeClr val="dk1"/>
                </a:solidFill>
                <a:latin typeface="Arial"/>
                <a:ea typeface="Arial"/>
                <a:cs typeface="Arial"/>
                <a:sym typeface="Arial"/>
              </a:rPr>
              <a:t>The media has not been very helpful to us whereas I believe that </a:t>
            </a:r>
            <a:r>
              <a:rPr lang="en" sz="2300" b="1" i="1" u="none">
                <a:solidFill>
                  <a:schemeClr val="dk1"/>
                </a:solidFill>
                <a:latin typeface="Arial"/>
                <a:ea typeface="Arial"/>
                <a:cs typeface="Arial"/>
                <a:sym typeface="Arial"/>
              </a:rPr>
              <a:t>the media can - it can play a role in showing the kinds of problems we are faced with here and what we are doing to try to resolve them</a:t>
            </a:r>
            <a:r>
              <a:rPr lang="en" sz="2300" b="0" i="1" u="none">
                <a:solidFill>
                  <a:schemeClr val="dk1"/>
                </a:solidFill>
                <a:latin typeface="Arial"/>
                <a:ea typeface="Arial"/>
                <a:cs typeface="Arial"/>
                <a:sym typeface="Arial"/>
              </a:rPr>
              <a:t>. When we invite the media to our activities they hardly ever come, when they do come they distort what we say and do</a:t>
            </a:r>
            <a:r>
              <a:rPr lang="en" sz="2300" b="0" i="0" u="none">
                <a:solidFill>
                  <a:schemeClr val="dk1"/>
                </a:solidFill>
                <a:latin typeface="Arial"/>
                <a:ea typeface="Arial"/>
                <a:cs typeface="Arial"/>
                <a:sym typeface="Arial"/>
              </a:rPr>
              <a:t>”.</a:t>
            </a:r>
            <a:endParaRPr sz="27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0"/>
          <p:cNvSpPr txBox="1">
            <a:spLocks noGrp="1"/>
          </p:cNvSpPr>
          <p:nvPr>
            <p:ph type="title"/>
          </p:nvPr>
        </p:nvSpPr>
        <p:spPr>
          <a:xfrm>
            <a:off x="914400" y="156269"/>
            <a:ext cx="7772400" cy="642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200"/>
              <a:buFont typeface="Times New Roman"/>
              <a:buNone/>
            </a:pPr>
            <a:r>
              <a:rPr lang="en" sz="4200" b="0" i="0" u="none">
                <a:solidFill>
                  <a:schemeClr val="dk2"/>
                </a:solidFill>
                <a:latin typeface="Times New Roman"/>
                <a:ea typeface="Times New Roman"/>
                <a:cs typeface="Times New Roman"/>
                <a:sym typeface="Times New Roman"/>
              </a:rPr>
              <a:t>ERP Booklets and Campaigns</a:t>
            </a:r>
            <a:endParaRPr/>
          </a:p>
        </p:txBody>
      </p:sp>
      <p:pic>
        <p:nvPicPr>
          <p:cNvPr id="278" name="Google Shape;278;p4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828800" y="1028700"/>
            <a:ext cx="4629148" cy="3471861"/>
          </a:xfrm>
          <a:prstGeom prst="rect">
            <a:avLst/>
          </a:prstGeom>
          <a:noFill/>
          <a:ln>
            <a:noFill/>
          </a:ln>
        </p:spPr>
      </p:pic>
      <p:sp>
        <p:nvSpPr>
          <p:cNvPr id="279" name="Google Shape;279;p40"/>
          <p:cNvSpPr txBox="1">
            <a:spLocks noGrp="1"/>
          </p:cNvSpPr>
          <p:nvPr>
            <p:ph type="body" idx="1"/>
          </p:nvPr>
        </p:nvSpPr>
        <p:spPr>
          <a:xfrm>
            <a:off x="685800" y="1065609"/>
            <a:ext cx="8001000" cy="3532500"/>
          </a:xfrm>
          <a:prstGeom prst="rect">
            <a:avLst/>
          </a:prstGeom>
          <a:noFill/>
          <a:ln>
            <a:noFill/>
          </a:ln>
        </p:spPr>
        <p:txBody>
          <a:bodyPr spcFirstLastPara="1" wrap="square" lIns="91425" tIns="45700" rIns="91425" bIns="45700" anchor="t" anchorCtr="0">
            <a:noAutofit/>
          </a:bodyPr>
          <a:lstStyle/>
          <a:p>
            <a:pPr marL="342900" marR="0" lvl="0" indent="-182880" algn="l" rtl="0">
              <a:spcBef>
                <a:spcPts val="0"/>
              </a:spcBef>
              <a:spcAft>
                <a:spcPts val="0"/>
              </a:spcAft>
              <a:buClr>
                <a:schemeClr val="folHlink"/>
              </a:buClr>
              <a:buSzPts val="2520"/>
              <a:buFont typeface="Noto Sans Symbols"/>
              <a:buNone/>
            </a:pPr>
            <a:endParaRPr sz="28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1"/>
          <p:cNvSpPr txBox="1">
            <a:spLocks noGrp="1"/>
          </p:cNvSpPr>
          <p:nvPr>
            <p:ph type="title"/>
          </p:nvPr>
        </p:nvSpPr>
        <p:spPr>
          <a:xfrm>
            <a:off x="914400" y="156269"/>
            <a:ext cx="7772400" cy="642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4200">
              <a:solidFill>
                <a:schemeClr val="dk2"/>
              </a:solidFill>
              <a:latin typeface="Times New Roman"/>
              <a:ea typeface="Times New Roman"/>
              <a:cs typeface="Times New Roman"/>
              <a:sym typeface="Times New Roman"/>
            </a:endParaRPr>
          </a:p>
        </p:txBody>
      </p:sp>
      <p:pic>
        <p:nvPicPr>
          <p:cNvPr id="285" name="Google Shape;285;p41"/>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rot="5400000">
            <a:off x="5724274" y="51497"/>
            <a:ext cx="3397800" cy="3397200"/>
          </a:xfrm>
          <a:prstGeom prst="rect">
            <a:avLst/>
          </a:prstGeom>
          <a:noFill/>
          <a:ln>
            <a:noFill/>
          </a:ln>
        </p:spPr>
      </p:pic>
      <p:pic>
        <p:nvPicPr>
          <p:cNvPr id="286" name="Google Shape;286;p4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787" y="0"/>
            <a:ext cx="4480321" cy="3165871"/>
          </a:xfrm>
          <a:prstGeom prst="rect">
            <a:avLst/>
          </a:prstGeom>
          <a:noFill/>
          <a:ln>
            <a:noFill/>
          </a:ln>
        </p:spPr>
      </p:pic>
      <p:pic>
        <p:nvPicPr>
          <p:cNvPr id="287" name="Google Shape;287;p41"/>
          <p:cNvPicPr preferRelativeResize="0"/>
          <p:nvPr/>
        </p:nvPicPr>
        <p:blipFill rotWithShape="1">
          <a:blip r:embed="rId5">
            <a:alphaModFix/>
          </a:blip>
          <a:srcRect/>
          <a:stretch/>
        </p:blipFill>
        <p:spPr>
          <a:xfrm>
            <a:off x="17462" y="2596753"/>
            <a:ext cx="2286000" cy="3048000"/>
          </a:xfrm>
          <a:prstGeom prst="rect">
            <a:avLst/>
          </a:prstGeom>
          <a:noFill/>
          <a:ln>
            <a:noFill/>
          </a:ln>
        </p:spPr>
      </p:pic>
      <p:pic>
        <p:nvPicPr>
          <p:cNvPr id="288" name="Google Shape;288;p41"/>
          <p:cNvPicPr preferRelativeResize="0"/>
          <p:nvPr/>
        </p:nvPicPr>
        <p:blipFill>
          <a:blip r:embed="rId6">
            <a:alphaModFix/>
          </a:blip>
          <a:stretch>
            <a:fillRect/>
          </a:stretch>
        </p:blipFill>
        <p:spPr>
          <a:xfrm>
            <a:off x="3065451" y="2153850"/>
            <a:ext cx="2659075" cy="3150394"/>
          </a:xfrm>
          <a:prstGeom prst="rect">
            <a:avLst/>
          </a:prstGeom>
          <a:noFill/>
          <a:ln>
            <a:noFill/>
          </a:ln>
        </p:spPr>
      </p:pic>
      <p:pic>
        <p:nvPicPr>
          <p:cNvPr id="289" name="Google Shape;289;p41"/>
          <p:cNvPicPr preferRelativeResize="0"/>
          <p:nvPr/>
        </p:nvPicPr>
        <p:blipFill>
          <a:blip r:embed="rId7">
            <a:alphaModFix/>
          </a:blip>
          <a:stretch>
            <a:fillRect/>
          </a:stretch>
        </p:blipFill>
        <p:spPr>
          <a:xfrm>
            <a:off x="5724525" y="3096966"/>
            <a:ext cx="3200400" cy="204755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2"/>
          <p:cNvSpPr txBox="1">
            <a:spLocks noGrp="1"/>
          </p:cNvSpPr>
          <p:nvPr>
            <p:ph type="title"/>
          </p:nvPr>
        </p:nvSpPr>
        <p:spPr>
          <a:xfrm>
            <a:off x="914400" y="156269"/>
            <a:ext cx="7772400" cy="642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200"/>
              <a:buFont typeface="Times New Roman"/>
              <a:buNone/>
            </a:pPr>
            <a:r>
              <a:rPr lang="en" sz="4200" b="0" i="0" u="none">
                <a:solidFill>
                  <a:schemeClr val="dk2"/>
                </a:solidFill>
                <a:latin typeface="Times New Roman"/>
                <a:ea typeface="Times New Roman"/>
                <a:cs typeface="Times New Roman"/>
                <a:sym typeface="Times New Roman"/>
              </a:rPr>
              <a:t>Impact on policy: new school fee/ funding schemes</a:t>
            </a:r>
            <a:endParaRPr/>
          </a:p>
        </p:txBody>
      </p:sp>
      <p:sp>
        <p:nvSpPr>
          <p:cNvPr id="296" name="Google Shape;296;p42"/>
          <p:cNvSpPr txBox="1">
            <a:spLocks noGrp="1"/>
          </p:cNvSpPr>
          <p:nvPr>
            <p:ph type="body" idx="1"/>
          </p:nvPr>
        </p:nvSpPr>
        <p:spPr>
          <a:xfrm>
            <a:off x="603700" y="1200150"/>
            <a:ext cx="8451900" cy="36576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1800"/>
              <a:buNone/>
            </a:pPr>
            <a:r>
              <a:rPr lang="en" sz="1900" b="0" i="0" u="none">
                <a:solidFill>
                  <a:schemeClr val="dk1"/>
                </a:solidFill>
                <a:latin typeface="Arial"/>
                <a:ea typeface="Arial"/>
                <a:cs typeface="Arial"/>
                <a:sym typeface="Arial"/>
              </a:rPr>
              <a:t>Recommendations from the ERP to the Ministerial Review led to</a:t>
            </a:r>
            <a:endParaRPr sz="2700"/>
          </a:p>
          <a:p>
            <a:pPr marL="342900" lvl="0" indent="-342900" algn="l" rtl="0">
              <a:lnSpc>
                <a:spcPct val="80000"/>
              </a:lnSpc>
              <a:spcBef>
                <a:spcPts val="400"/>
              </a:spcBef>
              <a:spcAft>
                <a:spcPts val="0"/>
              </a:spcAft>
              <a:buSzPts val="1800"/>
              <a:buNone/>
            </a:pPr>
            <a:r>
              <a:rPr lang="en" sz="1900" b="0" i="0" u="none">
                <a:solidFill>
                  <a:schemeClr val="dk1"/>
                </a:solidFill>
                <a:latin typeface="Arial"/>
                <a:ea typeface="Arial"/>
                <a:cs typeface="Arial"/>
                <a:sym typeface="Arial"/>
              </a:rPr>
              <a:t>a ‘Plan of Action for Improving Access to Free and Quality Basic</a:t>
            </a:r>
            <a:endParaRPr sz="2700"/>
          </a:p>
          <a:p>
            <a:pPr marL="342900" lvl="0" indent="-342900" algn="l" rtl="0">
              <a:lnSpc>
                <a:spcPct val="80000"/>
              </a:lnSpc>
              <a:spcBef>
                <a:spcPts val="400"/>
              </a:spcBef>
              <a:spcAft>
                <a:spcPts val="0"/>
              </a:spcAft>
              <a:buSzPts val="1800"/>
              <a:buNone/>
            </a:pPr>
            <a:r>
              <a:rPr lang="en" sz="1900" b="0" i="0" u="none">
                <a:solidFill>
                  <a:schemeClr val="dk1"/>
                </a:solidFill>
                <a:latin typeface="Arial"/>
                <a:ea typeface="Arial"/>
                <a:cs typeface="Arial"/>
                <a:sym typeface="Arial"/>
              </a:rPr>
              <a:t>Education for All’. The plan included proposals to:</a:t>
            </a:r>
            <a:endParaRPr sz="1900" b="0" i="0" u="none">
              <a:solidFill>
                <a:schemeClr val="dk1"/>
              </a:solidFill>
              <a:latin typeface="Arial"/>
              <a:ea typeface="Arial"/>
              <a:cs typeface="Arial"/>
              <a:sym typeface="Arial"/>
            </a:endParaRPr>
          </a:p>
          <a:p>
            <a:pPr marL="342900" lvl="0" indent="-336550" algn="l" rtl="0">
              <a:lnSpc>
                <a:spcPct val="80000"/>
              </a:lnSpc>
              <a:spcBef>
                <a:spcPts val="400"/>
              </a:spcBef>
              <a:spcAft>
                <a:spcPts val="0"/>
              </a:spcAft>
              <a:buClr>
                <a:schemeClr val="folHlink"/>
              </a:buClr>
              <a:buSzPts val="1700"/>
              <a:buFont typeface="Noto Sans Symbols"/>
              <a:buChar char="■"/>
            </a:pPr>
            <a:r>
              <a:rPr lang="en" sz="1900" b="0" i="0" u="none">
                <a:solidFill>
                  <a:schemeClr val="dk1"/>
                </a:solidFill>
                <a:latin typeface="Arial"/>
                <a:ea typeface="Arial"/>
                <a:cs typeface="Arial"/>
                <a:sym typeface="Arial"/>
              </a:rPr>
              <a:t>Prohibit the poorest 40 percent of schools (schools in quintile 1 and 2) from charging fees;</a:t>
            </a:r>
            <a:endParaRPr sz="2700"/>
          </a:p>
          <a:p>
            <a:pPr marL="342900" lvl="0" indent="-336550" algn="l" rtl="0">
              <a:lnSpc>
                <a:spcPct val="80000"/>
              </a:lnSpc>
              <a:spcBef>
                <a:spcPts val="400"/>
              </a:spcBef>
              <a:spcAft>
                <a:spcPts val="0"/>
              </a:spcAft>
              <a:buClr>
                <a:schemeClr val="folHlink"/>
              </a:buClr>
              <a:buSzPts val="1700"/>
              <a:buFont typeface="Noto Sans Symbols"/>
              <a:buChar char="■"/>
            </a:pPr>
            <a:r>
              <a:rPr lang="en" sz="1900" b="0" i="0" u="none">
                <a:solidFill>
                  <a:schemeClr val="dk1"/>
                </a:solidFill>
                <a:latin typeface="Arial"/>
                <a:ea typeface="Arial"/>
                <a:cs typeface="Arial"/>
                <a:sym typeface="Arial"/>
              </a:rPr>
              <a:t>Revamp the exemption system, to include ‘hidden’ costs and uniforms and to make exemptions automatic where families qualify for welfare grants;</a:t>
            </a:r>
            <a:endParaRPr sz="2700"/>
          </a:p>
          <a:p>
            <a:pPr marL="342900" lvl="0" indent="-336550" algn="l" rtl="0">
              <a:lnSpc>
                <a:spcPct val="80000"/>
              </a:lnSpc>
              <a:spcBef>
                <a:spcPts val="400"/>
              </a:spcBef>
              <a:spcAft>
                <a:spcPts val="0"/>
              </a:spcAft>
              <a:buClr>
                <a:schemeClr val="folHlink"/>
              </a:buClr>
              <a:buSzPts val="1700"/>
              <a:buFont typeface="Noto Sans Symbols"/>
              <a:buChar char="■"/>
            </a:pPr>
            <a:r>
              <a:rPr lang="en" sz="1900" b="0" i="0" u="none">
                <a:solidFill>
                  <a:schemeClr val="dk1"/>
                </a:solidFill>
                <a:latin typeface="Arial"/>
                <a:ea typeface="Arial"/>
                <a:cs typeface="Arial"/>
                <a:sym typeface="Arial"/>
              </a:rPr>
              <a:t>Provide basic minimum package per average learner not to exceed a R500;</a:t>
            </a:r>
            <a:endParaRPr sz="2700"/>
          </a:p>
          <a:p>
            <a:pPr marL="342900" lvl="0" indent="-336550" algn="l" rtl="0">
              <a:lnSpc>
                <a:spcPct val="80000"/>
              </a:lnSpc>
              <a:spcBef>
                <a:spcPts val="400"/>
              </a:spcBef>
              <a:spcAft>
                <a:spcPts val="0"/>
              </a:spcAft>
              <a:buClr>
                <a:schemeClr val="folHlink"/>
              </a:buClr>
              <a:buSzPts val="1700"/>
              <a:buFont typeface="Noto Sans Symbols"/>
              <a:buChar char="■"/>
            </a:pPr>
            <a:r>
              <a:rPr lang="en" sz="1900" b="0" i="0" u="none">
                <a:solidFill>
                  <a:schemeClr val="dk1"/>
                </a:solidFill>
                <a:latin typeface="Arial"/>
                <a:ea typeface="Arial"/>
                <a:cs typeface="Arial"/>
                <a:sym typeface="Arial"/>
              </a:rPr>
              <a:t>Provide a basic minimum package for the poorest schools to provide for non-personnel, non-capital goods costing between R600 to R1000, </a:t>
            </a:r>
            <a:endParaRPr sz="2700"/>
          </a:p>
          <a:p>
            <a:pPr marL="342900" lvl="0" indent="-336550" algn="l" rtl="0">
              <a:lnSpc>
                <a:spcPct val="80000"/>
              </a:lnSpc>
              <a:spcBef>
                <a:spcPts val="400"/>
              </a:spcBef>
              <a:spcAft>
                <a:spcPts val="0"/>
              </a:spcAft>
              <a:buClr>
                <a:schemeClr val="folHlink"/>
              </a:buClr>
              <a:buSzPts val="1700"/>
              <a:buFont typeface="Noto Sans Symbols"/>
              <a:buChar char="■"/>
            </a:pPr>
            <a:r>
              <a:rPr lang="en" sz="1900" b="0" i="0" u="none">
                <a:solidFill>
                  <a:schemeClr val="dk1"/>
                </a:solidFill>
                <a:latin typeface="Arial"/>
                <a:ea typeface="Arial"/>
                <a:cs typeface="Arial"/>
                <a:sym typeface="Arial"/>
              </a:rPr>
              <a:t>Re-prioritize </a:t>
            </a:r>
            <a:r>
              <a:rPr lang="en" sz="1900" b="0" i="1" u="none">
                <a:solidFill>
                  <a:schemeClr val="dk1"/>
                </a:solidFill>
                <a:latin typeface="Arial"/>
                <a:ea typeface="Arial"/>
                <a:cs typeface="Arial"/>
                <a:sym typeface="Arial"/>
              </a:rPr>
              <a:t>existing</a:t>
            </a:r>
            <a:r>
              <a:rPr lang="en" sz="1900" b="0" i="0" u="none">
                <a:solidFill>
                  <a:schemeClr val="dk1"/>
                </a:solidFill>
                <a:latin typeface="Arial"/>
                <a:ea typeface="Arial"/>
                <a:cs typeface="Arial"/>
                <a:sym typeface="Arial"/>
              </a:rPr>
              <a:t> budgets to prevent provincial shortfalls in complying with the new national minimum norms and new resourcing targeting tables.  </a:t>
            </a:r>
            <a:endParaRPr sz="2700"/>
          </a:p>
          <a:p>
            <a:pPr marL="342900" lvl="0" indent="-228600" algn="l" rtl="0">
              <a:spcBef>
                <a:spcPts val="400"/>
              </a:spcBef>
              <a:spcAft>
                <a:spcPts val="0"/>
              </a:spcAft>
              <a:buSzPts val="1800"/>
              <a:buNone/>
            </a:pPr>
            <a:endParaRPr sz="1900" b="0" i="0" u="non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3"/>
          <p:cNvSpPr txBox="1">
            <a:spLocks noGrp="1"/>
          </p:cNvSpPr>
          <p:nvPr>
            <p:ph type="title"/>
          </p:nvPr>
        </p:nvSpPr>
        <p:spPr>
          <a:xfrm>
            <a:off x="914400" y="208359"/>
            <a:ext cx="7772400" cy="591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200"/>
              <a:buFont typeface="Times New Roman"/>
              <a:buNone/>
            </a:pPr>
            <a:r>
              <a:rPr lang="en" sz="4200" b="0" i="0" u="none">
                <a:solidFill>
                  <a:schemeClr val="dk2"/>
                </a:solidFill>
                <a:latin typeface="Times New Roman"/>
                <a:ea typeface="Times New Roman"/>
                <a:cs typeface="Times New Roman"/>
                <a:sym typeface="Times New Roman"/>
              </a:rPr>
              <a:t>Why/how is this different?</a:t>
            </a:r>
            <a:endParaRPr/>
          </a:p>
        </p:txBody>
      </p:sp>
      <p:sp>
        <p:nvSpPr>
          <p:cNvPr id="303" name="Google Shape;303;p43"/>
          <p:cNvSpPr txBox="1">
            <a:spLocks noGrp="1"/>
          </p:cNvSpPr>
          <p:nvPr>
            <p:ph type="body" idx="1"/>
          </p:nvPr>
        </p:nvSpPr>
        <p:spPr>
          <a:xfrm>
            <a:off x="531250" y="1086000"/>
            <a:ext cx="8415600" cy="4057500"/>
          </a:xfrm>
          <a:prstGeom prst="rect">
            <a:avLst/>
          </a:prstGeom>
          <a:noFill/>
          <a:ln>
            <a:noFill/>
          </a:ln>
        </p:spPr>
        <p:txBody>
          <a:bodyPr spcFirstLastPara="1" wrap="square" lIns="91425" tIns="45700" rIns="91425" bIns="45700" anchor="t" anchorCtr="0">
            <a:noAutofit/>
          </a:bodyPr>
          <a:lstStyle/>
          <a:p>
            <a:pPr marL="342900" lvl="0" indent="-323850" algn="l" rtl="0">
              <a:lnSpc>
                <a:spcPct val="80000"/>
              </a:lnSpc>
              <a:spcBef>
                <a:spcPts val="0"/>
              </a:spcBef>
              <a:spcAft>
                <a:spcPts val="0"/>
              </a:spcAft>
              <a:buClr>
                <a:schemeClr val="folHlink"/>
              </a:buClr>
              <a:buSzPts val="1860"/>
              <a:buFont typeface="Noto Sans Symbols"/>
              <a:buChar char="■"/>
            </a:pPr>
            <a:r>
              <a:rPr lang="en" sz="2100" b="0" i="0" u="none">
                <a:solidFill>
                  <a:schemeClr val="dk1"/>
                </a:solidFill>
                <a:latin typeface="Arial"/>
                <a:ea typeface="Arial"/>
                <a:cs typeface="Arial"/>
                <a:sym typeface="Arial"/>
              </a:rPr>
              <a:t>Participatory and community based research seeks to consciously transform the hierarchies of knowledge and power between the different groups present in spaces of formal education (theorists, researchers, policymakers, practitioners, students, parents, teachers, social movements and other forms of organized civil society.)   </a:t>
            </a:r>
            <a:endParaRPr sz="2500"/>
          </a:p>
          <a:p>
            <a:pPr marL="342900" lvl="0" indent="-323850" algn="l" rtl="0">
              <a:lnSpc>
                <a:spcPct val="80000"/>
              </a:lnSpc>
              <a:spcBef>
                <a:spcPts val="480"/>
              </a:spcBef>
              <a:spcAft>
                <a:spcPts val="0"/>
              </a:spcAft>
              <a:buClr>
                <a:schemeClr val="folHlink"/>
              </a:buClr>
              <a:buSzPts val="1860"/>
              <a:buFont typeface="Noto Sans Symbols"/>
              <a:buChar char="■"/>
            </a:pPr>
            <a:r>
              <a:rPr lang="en" sz="2100" b="0" i="0" u="none">
                <a:solidFill>
                  <a:schemeClr val="dk1"/>
                </a:solidFill>
                <a:latin typeface="Arial"/>
                <a:ea typeface="Arial"/>
                <a:cs typeface="Arial"/>
                <a:sym typeface="Arial"/>
              </a:rPr>
              <a:t>Interrogates commonly held ways of knowing by engaging with wider range of sources of knowledge/ (deep reservoirs of understanding, local ways of knowing/acting). </a:t>
            </a:r>
            <a:endParaRPr sz="2500"/>
          </a:p>
          <a:p>
            <a:pPr marL="342900" lvl="0" indent="-323850" algn="l" rtl="0">
              <a:lnSpc>
                <a:spcPct val="80000"/>
              </a:lnSpc>
              <a:spcBef>
                <a:spcPts val="480"/>
              </a:spcBef>
              <a:spcAft>
                <a:spcPts val="0"/>
              </a:spcAft>
              <a:buClr>
                <a:schemeClr val="folHlink"/>
              </a:buClr>
              <a:buSzPts val="1860"/>
              <a:buFont typeface="Noto Sans Symbols"/>
              <a:buChar char="■"/>
            </a:pPr>
            <a:r>
              <a:rPr lang="en" sz="2100" b="0" i="0" u="none">
                <a:solidFill>
                  <a:schemeClr val="dk1"/>
                </a:solidFill>
                <a:latin typeface="Arial"/>
                <a:ea typeface="Arial"/>
                <a:cs typeface="Arial"/>
                <a:sym typeface="Arial"/>
              </a:rPr>
              <a:t>The question about “who is the  community” raises fundamental questions and particular choices (which are not neutral) by CBR.  Think of multiple communities and multiple subjectivities/identities</a:t>
            </a:r>
            <a:endParaRPr sz="2500"/>
          </a:p>
          <a:p>
            <a:pPr marL="342900" lvl="0" indent="-323850" algn="l" rtl="0">
              <a:lnSpc>
                <a:spcPct val="80000"/>
              </a:lnSpc>
              <a:spcBef>
                <a:spcPts val="480"/>
              </a:spcBef>
              <a:spcAft>
                <a:spcPts val="0"/>
              </a:spcAft>
              <a:buClr>
                <a:schemeClr val="folHlink"/>
              </a:buClr>
              <a:buSzPts val="1860"/>
              <a:buFont typeface="Noto Sans Symbols"/>
              <a:buChar char="■"/>
            </a:pPr>
            <a:r>
              <a:rPr lang="en" sz="2100" b="0" i="0" u="none">
                <a:solidFill>
                  <a:schemeClr val="dk1"/>
                </a:solidFill>
                <a:latin typeface="Arial"/>
                <a:ea typeface="Arial"/>
                <a:cs typeface="Arial"/>
                <a:sym typeface="Arial"/>
              </a:rPr>
              <a:t>Consider “invited” vs “created” spaces – remove boundaries</a:t>
            </a:r>
            <a:endParaRPr sz="2500"/>
          </a:p>
          <a:p>
            <a:pPr marL="342900" lvl="0" indent="-323850" algn="l" rtl="0">
              <a:lnSpc>
                <a:spcPct val="80000"/>
              </a:lnSpc>
              <a:spcBef>
                <a:spcPts val="480"/>
              </a:spcBef>
              <a:spcAft>
                <a:spcPts val="0"/>
              </a:spcAft>
              <a:buClr>
                <a:schemeClr val="folHlink"/>
              </a:buClr>
              <a:buSzPts val="1860"/>
              <a:buFont typeface="Noto Sans Symbols"/>
              <a:buChar char="■"/>
            </a:pPr>
            <a:r>
              <a:rPr lang="en" sz="2100" b="0" i="0" u="none">
                <a:solidFill>
                  <a:schemeClr val="dk1"/>
                </a:solidFill>
                <a:latin typeface="Arial"/>
                <a:ea typeface="Arial"/>
                <a:cs typeface="Arial"/>
                <a:sym typeface="Arial"/>
              </a:rPr>
              <a:t>Consider research/knowledge as a two way process</a:t>
            </a:r>
            <a:endParaRPr sz="25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309" name="Google Shape;309;p4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71301"/>
            <a:ext cx="9143999" cy="5225476"/>
          </a:xfrm>
          <a:prstGeom prst="rect">
            <a:avLst/>
          </a:prstGeom>
          <a:noFill/>
          <a:ln>
            <a:noFill/>
          </a:ln>
        </p:spPr>
      </p:pic>
      <p:sp>
        <p:nvSpPr>
          <p:cNvPr id="310" name="Google Shape;310;p44"/>
          <p:cNvSpPr txBox="1"/>
          <p:nvPr/>
        </p:nvSpPr>
        <p:spPr>
          <a:xfrm>
            <a:off x="930875" y="152400"/>
            <a:ext cx="7011000" cy="1098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600" b="1">
                <a:solidFill>
                  <a:schemeClr val="dk1"/>
                </a:solidFill>
                <a:highlight>
                  <a:srgbClr val="FFFFFF"/>
                </a:highlight>
                <a:latin typeface="Cambria"/>
                <a:ea typeface="Cambria"/>
                <a:cs typeface="Cambria"/>
                <a:sym typeface="Cambria"/>
              </a:rPr>
              <a:t>"Community, Data and Advocacy </a:t>
            </a:r>
            <a:br>
              <a:rPr lang="en" sz="3600" b="1">
                <a:solidFill>
                  <a:schemeClr val="dk1"/>
                </a:solidFill>
                <a:highlight>
                  <a:srgbClr val="FFFFFF"/>
                </a:highlight>
                <a:latin typeface="Cambria"/>
                <a:ea typeface="Cambria"/>
                <a:cs typeface="Cambria"/>
                <a:sym typeface="Cambria"/>
              </a:rPr>
            </a:br>
            <a:r>
              <a:rPr lang="en" sz="3600" b="1">
                <a:solidFill>
                  <a:schemeClr val="dk1"/>
                </a:solidFill>
                <a:highlight>
                  <a:srgbClr val="FFFFFF"/>
                </a:highlight>
                <a:latin typeface="Cambria"/>
                <a:ea typeface="Cambria"/>
                <a:cs typeface="Cambria"/>
                <a:sym typeface="Cambria"/>
              </a:rPr>
              <a:t>Walk into a Bank" </a:t>
            </a:r>
            <a:endParaRPr sz="3600">
              <a:latin typeface="Cambria"/>
              <a:ea typeface="Cambria"/>
              <a:cs typeface="Cambria"/>
              <a:sym typeface="Cambria"/>
            </a:endParaRPr>
          </a:p>
        </p:txBody>
      </p:sp>
      <p:sp>
        <p:nvSpPr>
          <p:cNvPr id="311" name="Google Shape;311;p44"/>
          <p:cNvSpPr txBox="1"/>
          <p:nvPr/>
        </p:nvSpPr>
        <p:spPr>
          <a:xfrm>
            <a:off x="3684400" y="3955975"/>
            <a:ext cx="4785600" cy="6129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2400" b="1">
                <a:solidFill>
                  <a:schemeClr val="dk1"/>
                </a:solidFill>
                <a:highlight>
                  <a:schemeClr val="lt1"/>
                </a:highlight>
                <a:latin typeface="Cambria"/>
                <a:ea typeface="Cambria"/>
                <a:cs typeface="Cambria"/>
                <a:sym typeface="Cambria"/>
              </a:rPr>
              <a:t>by Tom Weerachat </a:t>
            </a:r>
            <a:endParaRPr sz="2400"/>
          </a:p>
        </p:txBody>
      </p:sp>
      <p:pic>
        <p:nvPicPr>
          <p:cNvPr id="312" name="Google Shape;312;p4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644499" y="4632274"/>
            <a:ext cx="1763900" cy="191275"/>
          </a:xfrm>
          <a:prstGeom prst="rect">
            <a:avLst/>
          </a:prstGeom>
          <a:noFill/>
          <a:ln>
            <a:noFill/>
          </a:ln>
        </p:spPr>
      </p:pic>
      <p:pic>
        <p:nvPicPr>
          <p:cNvPr id="313" name="Google Shape;313;p44"/>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780475" y="4548826"/>
            <a:ext cx="802409" cy="3581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45"/>
          <p:cNvPicPr preferRelativeResize="0"/>
          <p:nvPr/>
        </p:nvPicPr>
        <p:blipFill>
          <a:blip r:embed="rId3">
            <a:alphaModFix/>
          </a:blip>
          <a:stretch>
            <a:fillRect/>
          </a:stretch>
        </p:blipFill>
        <p:spPr>
          <a:xfrm>
            <a:off x="-139395" y="-1622350"/>
            <a:ext cx="9283399" cy="7248375"/>
          </a:xfrm>
          <a:prstGeom prst="rect">
            <a:avLst/>
          </a:prstGeom>
          <a:noFill/>
          <a:ln>
            <a:noFill/>
          </a:ln>
        </p:spPr>
      </p:pic>
      <p:sp>
        <p:nvSpPr>
          <p:cNvPr id="319" name="Google Shape;319;p45"/>
          <p:cNvSpPr txBox="1"/>
          <p:nvPr/>
        </p:nvSpPr>
        <p:spPr>
          <a:xfrm>
            <a:off x="135100" y="4709250"/>
            <a:ext cx="6456000" cy="20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FFFFFF"/>
                </a:solidFill>
                <a:latin typeface="Cambria"/>
                <a:ea typeface="Cambria"/>
                <a:cs typeface="Cambria"/>
                <a:sym typeface="Cambria"/>
              </a:rPr>
              <a:t>Ref: https://www.adb.org/sites/default/files/project-documents/49325/49325-001-tacr-02.pdf</a:t>
            </a:r>
            <a:endParaRPr sz="1000">
              <a:solidFill>
                <a:srgbClr val="FFFFFF"/>
              </a:solidFill>
              <a:latin typeface="Cambria"/>
              <a:ea typeface="Cambria"/>
              <a:cs typeface="Cambria"/>
              <a:sym typeface="Cambria"/>
            </a:endParaRPr>
          </a:p>
        </p:txBody>
      </p:sp>
      <p:sp>
        <p:nvSpPr>
          <p:cNvPr id="320" name="Google Shape;320;p45"/>
          <p:cNvSpPr txBox="1"/>
          <p:nvPr/>
        </p:nvSpPr>
        <p:spPr>
          <a:xfrm>
            <a:off x="241250" y="588650"/>
            <a:ext cx="35898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292929"/>
                </a:solidFill>
                <a:highlight>
                  <a:srgbClr val="FFFFFF"/>
                </a:highlight>
                <a:latin typeface="Georgia"/>
                <a:ea typeface="Georgia"/>
                <a:cs typeface="Georgia"/>
                <a:sym typeface="Georgia"/>
              </a:rPr>
              <a:t>“We heard from the government that there will be development on fisheries and harbors in the area but they said the details will come later. After we learned from the </a:t>
            </a:r>
            <a:r>
              <a:rPr lang="en" sz="1600" u="sng">
                <a:solidFill>
                  <a:schemeClr val="hlink"/>
                </a:solidFill>
                <a:highlight>
                  <a:srgbClr val="FFFFFF"/>
                </a:highlight>
                <a:latin typeface="Georgia"/>
                <a:ea typeface="Georgia"/>
                <a:cs typeface="Georgia"/>
                <a:sym typeface="Georgia"/>
                <a:hlinkClick r:id="rId4"/>
              </a:rPr>
              <a:t>Early Warning System</a:t>
            </a:r>
            <a:r>
              <a:rPr lang="en" sz="1600">
                <a:solidFill>
                  <a:srgbClr val="292929"/>
                </a:solidFill>
                <a:highlight>
                  <a:srgbClr val="FFFFFF"/>
                </a:highlight>
                <a:latin typeface="Georgia"/>
                <a:ea typeface="Georgia"/>
                <a:cs typeface="Georgia"/>
                <a:sym typeface="Georgia"/>
              </a:rPr>
              <a:t> that the Asian Development Bank would be involved in this project, we contacted communities and informed them about the plans.” </a:t>
            </a:r>
            <a:br>
              <a:rPr lang="en" sz="1600">
                <a:solidFill>
                  <a:srgbClr val="292929"/>
                </a:solidFill>
                <a:highlight>
                  <a:srgbClr val="FFFFFF"/>
                </a:highlight>
                <a:latin typeface="Georgia"/>
                <a:ea typeface="Georgia"/>
                <a:cs typeface="Georgia"/>
                <a:sym typeface="Georgia"/>
              </a:rPr>
            </a:br>
            <a:br>
              <a:rPr lang="en" sz="1600">
                <a:solidFill>
                  <a:srgbClr val="292929"/>
                </a:solidFill>
                <a:highlight>
                  <a:srgbClr val="FFFFFF"/>
                </a:highlight>
                <a:latin typeface="Georgia"/>
                <a:ea typeface="Georgia"/>
                <a:cs typeface="Georgia"/>
                <a:sym typeface="Georgia"/>
              </a:rPr>
            </a:br>
            <a:r>
              <a:rPr lang="en" sz="1600">
                <a:solidFill>
                  <a:srgbClr val="292929"/>
                </a:solidFill>
                <a:highlight>
                  <a:srgbClr val="FFFFFF"/>
                </a:highlight>
                <a:latin typeface="Georgia"/>
                <a:ea typeface="Georgia"/>
                <a:cs typeface="Georgia"/>
                <a:sym typeface="Georgia"/>
              </a:rPr>
              <a:t>Thilak Kariyawasam, Sri Lanka Nature Group</a:t>
            </a:r>
            <a:endParaRPr/>
          </a:p>
        </p:txBody>
      </p:sp>
      <p:pic>
        <p:nvPicPr>
          <p:cNvPr id="321" name="Google Shape;321;p45"/>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701725" y="202706"/>
            <a:ext cx="3099475" cy="2070444"/>
          </a:xfrm>
          <a:prstGeom prst="rect">
            <a:avLst/>
          </a:prstGeom>
          <a:noFill/>
          <a:ln>
            <a:noFill/>
          </a:ln>
        </p:spPr>
      </p:pic>
      <p:pic>
        <p:nvPicPr>
          <p:cNvPr id="322" name="Google Shape;322;p45"/>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5718308" y="2571750"/>
            <a:ext cx="3066317" cy="20483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animEffect transition="in" filter="fade">
                                      <p:cBhvr>
                                        <p:cTn id="7" dur="1000"/>
                                        <p:tgtEl>
                                          <p:spTgt spid="3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1"/>
                                        </p:tgtEl>
                                        <p:attrNameLst>
                                          <p:attrName>style.visibility</p:attrName>
                                        </p:attrNameLst>
                                      </p:cBhvr>
                                      <p:to>
                                        <p:strVal val="visible"/>
                                      </p:to>
                                    </p:set>
                                    <p:animEffect transition="in" filter="fade">
                                      <p:cBhvr>
                                        <p:cTn id="12" dur="1000"/>
                                        <p:tgtEl>
                                          <p:spTgt spid="3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2"/>
                                        </p:tgtEl>
                                        <p:attrNameLst>
                                          <p:attrName>style.visibility</p:attrName>
                                        </p:attrNameLst>
                                      </p:cBhvr>
                                      <p:to>
                                        <p:strVal val="visible"/>
                                      </p:to>
                                    </p:set>
                                    <p:animEffect transition="in" filter="fade">
                                      <p:cBhvr>
                                        <p:cTn id="17" dur="1000"/>
                                        <p:tgtEl>
                                          <p:spTgt spid="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46"/>
          <p:cNvPicPr preferRelativeResize="0"/>
          <p:nvPr/>
        </p:nvPicPr>
        <p:blipFill>
          <a:blip r:embed="rId3">
            <a:alphaModFix/>
          </a:blip>
          <a:stretch>
            <a:fillRect/>
          </a:stretch>
        </p:blipFill>
        <p:spPr>
          <a:xfrm>
            <a:off x="0" y="0"/>
            <a:ext cx="6371798" cy="5143500"/>
          </a:xfrm>
          <a:prstGeom prst="rect">
            <a:avLst/>
          </a:prstGeom>
          <a:noFill/>
          <a:ln>
            <a:noFill/>
          </a:ln>
        </p:spPr>
      </p:pic>
      <p:pic>
        <p:nvPicPr>
          <p:cNvPr id="328" name="Google Shape;328;p4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528726" y="0"/>
            <a:ext cx="3615274" cy="5143500"/>
          </a:xfrm>
          <a:prstGeom prst="rect">
            <a:avLst/>
          </a:prstGeom>
          <a:noFill/>
          <a:ln>
            <a:noFill/>
          </a:ln>
        </p:spPr>
      </p:pic>
      <p:sp>
        <p:nvSpPr>
          <p:cNvPr id="329" name="Google Shape;329;p46"/>
          <p:cNvSpPr txBox="1"/>
          <p:nvPr/>
        </p:nvSpPr>
        <p:spPr>
          <a:xfrm>
            <a:off x="5765225" y="49500"/>
            <a:ext cx="2833500" cy="57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FFFFF"/>
                </a:solidFill>
                <a:latin typeface="Cambria"/>
                <a:ea typeface="Cambria"/>
                <a:cs typeface="Cambria"/>
                <a:sym typeface="Cambria"/>
              </a:rPr>
              <a:t>Tools</a:t>
            </a:r>
            <a:endParaRPr sz="3600" b="1">
              <a:solidFill>
                <a:srgbClr val="FFFFFF"/>
              </a:solidFill>
              <a:latin typeface="Cambria"/>
              <a:ea typeface="Cambria"/>
              <a:cs typeface="Cambria"/>
              <a:sym typeface="Cambria"/>
            </a:endParaRPr>
          </a:p>
        </p:txBody>
      </p:sp>
      <p:sp>
        <p:nvSpPr>
          <p:cNvPr id="330" name="Google Shape;330;p46"/>
          <p:cNvSpPr txBox="1"/>
          <p:nvPr/>
        </p:nvSpPr>
        <p:spPr>
          <a:xfrm>
            <a:off x="61025" y="49500"/>
            <a:ext cx="5091300" cy="2106300"/>
          </a:xfrm>
          <a:prstGeom prst="rect">
            <a:avLst/>
          </a:prstGeom>
          <a:noFill/>
          <a:ln>
            <a:noFill/>
          </a:ln>
        </p:spPr>
        <p:txBody>
          <a:bodyPr spcFirstLastPara="1" wrap="square" lIns="91425" tIns="0" rIns="91425" bIns="0" anchor="t" anchorCtr="0">
            <a:noAutofit/>
          </a:bodyPr>
          <a:lstStyle/>
          <a:p>
            <a:pPr marL="0" lvl="0" indent="0" algn="l" rtl="0">
              <a:lnSpc>
                <a:spcPct val="90000"/>
              </a:lnSpc>
              <a:spcBef>
                <a:spcPts val="1800"/>
              </a:spcBef>
              <a:spcAft>
                <a:spcPts val="0"/>
              </a:spcAft>
              <a:buNone/>
            </a:pPr>
            <a:r>
              <a:rPr lang="en" sz="1800" b="1">
                <a:highlight>
                  <a:srgbClr val="FFFFFF"/>
                </a:highlight>
                <a:latin typeface="Cambria"/>
                <a:ea typeface="Cambria"/>
                <a:cs typeface="Cambria"/>
                <a:sym typeface="Cambria"/>
              </a:rPr>
              <a:t>Objectives: </a:t>
            </a:r>
            <a:r>
              <a:rPr lang="en">
                <a:latin typeface="Cambria"/>
                <a:ea typeface="Cambria"/>
                <a:cs typeface="Cambria"/>
                <a:sym typeface="Cambria"/>
              </a:rPr>
              <a:t>t</a:t>
            </a:r>
            <a:r>
              <a:rPr lang="en" sz="1500">
                <a:latin typeface="Cambria"/>
                <a:ea typeface="Cambria"/>
                <a:cs typeface="Cambria"/>
                <a:sym typeface="Cambria"/>
              </a:rPr>
              <a:t>o assess community members level of awareness about the</a:t>
            </a:r>
            <a:r>
              <a:rPr lang="en" sz="1500">
                <a:solidFill>
                  <a:srgbClr val="FFFFFF"/>
                </a:solidFill>
                <a:latin typeface="Cambria"/>
                <a:ea typeface="Cambria"/>
                <a:cs typeface="Cambria"/>
                <a:sym typeface="Cambria"/>
              </a:rPr>
              <a:t> </a:t>
            </a:r>
            <a:r>
              <a:rPr lang="en" sz="1500" u="sng">
                <a:solidFill>
                  <a:srgbClr val="FFFFFF"/>
                </a:solidFill>
                <a:latin typeface="Cambria"/>
                <a:ea typeface="Cambria"/>
                <a:cs typeface="Cambria"/>
                <a:sym typeface="Cambria"/>
                <a:hlinkClick r:id="rId5">
                  <a:extLst>
                    <a:ext uri="{A12FA001-AC4F-418D-AE19-62706E023703}">
                      <ahyp:hlinkClr xmlns:ahyp="http://schemas.microsoft.com/office/drawing/2018/hyperlinkcolor" val="tx"/>
                    </a:ext>
                  </a:extLst>
                </a:hlinkClick>
              </a:rPr>
              <a:t>Northern Province Sustainable Fisheries Development </a:t>
            </a:r>
            <a:r>
              <a:rPr lang="en" sz="1500" u="sng">
                <a:solidFill>
                  <a:srgbClr val="FFFFFF"/>
                </a:solidFill>
                <a:latin typeface="Cambria"/>
                <a:ea typeface="Cambria"/>
                <a:cs typeface="Cambria"/>
                <a:sym typeface="Cambria"/>
                <a:hlinkClick r:id="rId5">
                  <a:extLst>
                    <a:ext uri="{A12FA001-AC4F-418D-AE19-62706E023703}">
                      <ahyp:hlinkClr xmlns:ahyp="http://schemas.microsoft.com/office/drawing/2018/hyperlinkcolor" val="tx"/>
                    </a:ext>
                  </a:extLst>
                </a:hlinkClick>
              </a:rPr>
              <a:t>Project</a:t>
            </a:r>
            <a:r>
              <a:rPr lang="en" sz="1500">
                <a:latin typeface="Cambria"/>
                <a:ea typeface="Cambria"/>
                <a:cs typeface="Cambria"/>
                <a:sym typeface="Cambria"/>
              </a:rPr>
              <a:t>; access to information; opportunities for public participation and consultation; the perceived human rights and environmental risks associated with the project; the degree to which the project incorporated any community-led development priorities </a:t>
            </a:r>
            <a:endParaRPr sz="1500">
              <a:latin typeface="Cambria"/>
              <a:ea typeface="Cambria"/>
              <a:cs typeface="Cambria"/>
              <a:sym typeface="Cambria"/>
            </a:endParaRPr>
          </a:p>
        </p:txBody>
      </p:sp>
      <p:sp>
        <p:nvSpPr>
          <p:cNvPr id="331" name="Google Shape;331;p46"/>
          <p:cNvSpPr txBox="1"/>
          <p:nvPr/>
        </p:nvSpPr>
        <p:spPr>
          <a:xfrm>
            <a:off x="5704325" y="669113"/>
            <a:ext cx="2955300" cy="24585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Font typeface="Cambria"/>
              <a:buChar char="●"/>
            </a:pPr>
            <a:r>
              <a:rPr lang="en" sz="1800">
                <a:solidFill>
                  <a:srgbClr val="FFFFFF"/>
                </a:solidFill>
                <a:latin typeface="Cambria"/>
                <a:ea typeface="Cambria"/>
                <a:cs typeface="Cambria"/>
                <a:sym typeface="Cambria"/>
              </a:rPr>
              <a:t>Community Mapping</a:t>
            </a:r>
            <a:endParaRPr sz="1800">
              <a:solidFill>
                <a:srgbClr val="FFFFFF"/>
              </a:solidFill>
              <a:latin typeface="Cambria"/>
              <a:ea typeface="Cambria"/>
              <a:cs typeface="Cambria"/>
              <a:sym typeface="Cambria"/>
            </a:endParaRPr>
          </a:p>
          <a:p>
            <a:pPr marL="457200" lvl="0" indent="-342900" algn="l" rtl="0">
              <a:spcBef>
                <a:spcPts val="0"/>
              </a:spcBef>
              <a:spcAft>
                <a:spcPts val="0"/>
              </a:spcAft>
              <a:buClr>
                <a:srgbClr val="FFFFFF"/>
              </a:buClr>
              <a:buSzPts val="1800"/>
              <a:buFont typeface="Cambria"/>
              <a:buChar char="●"/>
            </a:pPr>
            <a:r>
              <a:rPr lang="en" sz="1800">
                <a:solidFill>
                  <a:srgbClr val="FFFFFF"/>
                </a:solidFill>
                <a:latin typeface="Cambria"/>
                <a:ea typeface="Cambria"/>
                <a:cs typeface="Cambria"/>
                <a:sym typeface="Cambria"/>
              </a:rPr>
              <a:t>Community Discussion</a:t>
            </a:r>
            <a:endParaRPr sz="1800">
              <a:solidFill>
                <a:srgbClr val="FFFFFF"/>
              </a:solidFill>
              <a:latin typeface="Cambria"/>
              <a:ea typeface="Cambria"/>
              <a:cs typeface="Cambria"/>
              <a:sym typeface="Cambria"/>
            </a:endParaRPr>
          </a:p>
          <a:p>
            <a:pPr marL="457200" lvl="0" indent="-342900" algn="l" rtl="0">
              <a:spcBef>
                <a:spcPts val="0"/>
              </a:spcBef>
              <a:spcAft>
                <a:spcPts val="0"/>
              </a:spcAft>
              <a:buClr>
                <a:srgbClr val="FFFFFF"/>
              </a:buClr>
              <a:buSzPts val="1800"/>
              <a:buFont typeface="Cambria"/>
              <a:buChar char="●"/>
            </a:pPr>
            <a:r>
              <a:rPr lang="en" sz="1800">
                <a:solidFill>
                  <a:srgbClr val="FFFFFF"/>
                </a:solidFill>
                <a:latin typeface="Cambria"/>
                <a:ea typeface="Cambria"/>
                <a:cs typeface="Cambria"/>
                <a:sym typeface="Cambria"/>
              </a:rPr>
              <a:t>Community-led Survey</a:t>
            </a:r>
            <a:endParaRPr sz="1800">
              <a:solidFill>
                <a:srgbClr val="FFFFFF"/>
              </a:solidFill>
              <a:latin typeface="Cambria"/>
              <a:ea typeface="Cambria"/>
              <a:cs typeface="Cambria"/>
              <a:sym typeface="Cambria"/>
            </a:endParaRPr>
          </a:p>
          <a:p>
            <a:pPr marL="457200" lvl="0" indent="-342900" algn="l" rtl="0">
              <a:spcBef>
                <a:spcPts val="0"/>
              </a:spcBef>
              <a:spcAft>
                <a:spcPts val="0"/>
              </a:spcAft>
              <a:buClr>
                <a:srgbClr val="FFFFFF"/>
              </a:buClr>
              <a:buSzPts val="1800"/>
              <a:buFont typeface="Cambria"/>
              <a:buChar char="●"/>
            </a:pPr>
            <a:r>
              <a:rPr lang="en" sz="1800">
                <a:solidFill>
                  <a:srgbClr val="FFFFFF"/>
                </a:solidFill>
                <a:latin typeface="Cambria"/>
                <a:ea typeface="Cambria"/>
                <a:cs typeface="Cambria"/>
                <a:sym typeface="Cambria"/>
              </a:rPr>
              <a:t>Focus Group Discussion</a:t>
            </a:r>
            <a:endParaRPr sz="1800">
              <a:solidFill>
                <a:srgbClr val="FFFFFF"/>
              </a:solidFill>
              <a:latin typeface="Cambria"/>
              <a:ea typeface="Cambria"/>
              <a:cs typeface="Cambria"/>
              <a:sym typeface="Cambria"/>
            </a:endParaRPr>
          </a:p>
          <a:p>
            <a:pPr marL="457200" lvl="0" indent="-342900" algn="l" rtl="0">
              <a:spcBef>
                <a:spcPts val="0"/>
              </a:spcBef>
              <a:spcAft>
                <a:spcPts val="0"/>
              </a:spcAft>
              <a:buClr>
                <a:srgbClr val="FFFFFF"/>
              </a:buClr>
              <a:buSzPts val="1800"/>
              <a:buFont typeface="Cambria"/>
              <a:buChar char="●"/>
            </a:pPr>
            <a:r>
              <a:rPr lang="en" sz="1800">
                <a:solidFill>
                  <a:srgbClr val="FFFFFF"/>
                </a:solidFill>
                <a:latin typeface="Cambria"/>
                <a:ea typeface="Cambria"/>
                <a:cs typeface="Cambria"/>
                <a:sym typeface="Cambria"/>
              </a:rPr>
              <a:t>Identify Targets &amp; Influencers </a:t>
            </a:r>
            <a:endParaRPr sz="1800">
              <a:solidFill>
                <a:srgbClr val="FFFFFF"/>
              </a:solidFill>
              <a:latin typeface="Cambria"/>
              <a:ea typeface="Cambria"/>
              <a:cs typeface="Cambria"/>
              <a:sym typeface="Cambria"/>
            </a:endParaRPr>
          </a:p>
        </p:txBody>
      </p:sp>
      <p:pic>
        <p:nvPicPr>
          <p:cNvPr id="332" name="Google Shape;332;p46"/>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4764800" y="3567200"/>
            <a:ext cx="2187244" cy="1464201"/>
          </a:xfrm>
          <a:prstGeom prst="rect">
            <a:avLst/>
          </a:prstGeom>
          <a:noFill/>
          <a:ln>
            <a:noFill/>
          </a:ln>
        </p:spPr>
      </p:pic>
      <p:pic>
        <p:nvPicPr>
          <p:cNvPr id="333" name="Google Shape;333;p46"/>
          <p:cNvPicPr preferRelativeResize="0"/>
          <p:nvPr/>
        </p:nvPicPr>
        <p:blipFill>
          <a:blip r:embed="rId7" cstate="email">
            <a:alphaModFix amt="83000"/>
            <a:extLst>
              <a:ext uri="{28A0092B-C50C-407E-A947-70E740481C1C}">
                <a14:useLocalDpi xmlns:a14="http://schemas.microsoft.com/office/drawing/2010/main"/>
              </a:ext>
            </a:extLst>
          </a:blip>
          <a:stretch>
            <a:fillRect/>
          </a:stretch>
        </p:blipFill>
        <p:spPr>
          <a:xfrm>
            <a:off x="6952050" y="3565625"/>
            <a:ext cx="2191949" cy="1467351"/>
          </a:xfrm>
          <a:prstGeom prst="rect">
            <a:avLst/>
          </a:prstGeom>
          <a:noFill/>
          <a:ln>
            <a:noFill/>
          </a:ln>
        </p:spPr>
      </p:pic>
      <p:pic>
        <p:nvPicPr>
          <p:cNvPr id="334" name="Google Shape;334;p46"/>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31350" y="2987825"/>
            <a:ext cx="5065400" cy="577800"/>
          </a:xfrm>
          <a:prstGeom prst="rect">
            <a:avLst/>
          </a:prstGeom>
          <a:noFill/>
          <a:ln>
            <a:noFill/>
          </a:ln>
        </p:spPr>
      </p:pic>
      <p:sp>
        <p:nvSpPr>
          <p:cNvPr id="335" name="Google Shape;335;p46"/>
          <p:cNvSpPr txBox="1"/>
          <p:nvPr/>
        </p:nvSpPr>
        <p:spPr>
          <a:xfrm>
            <a:off x="122075" y="2155800"/>
            <a:ext cx="4969200" cy="6450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FFFFFF"/>
                </a:solidFill>
                <a:latin typeface="Cambria"/>
                <a:ea typeface="Cambria"/>
                <a:cs typeface="Cambria"/>
                <a:sym typeface="Cambria"/>
              </a:rPr>
              <a:t>The</a:t>
            </a:r>
            <a:r>
              <a:rPr lang="en" b="1">
                <a:solidFill>
                  <a:srgbClr val="FFFFFF"/>
                </a:solidFill>
                <a:latin typeface="Cambria"/>
                <a:ea typeface="Cambria"/>
                <a:cs typeface="Cambria"/>
                <a:sym typeface="Cambria"/>
              </a:rPr>
              <a:t> </a:t>
            </a:r>
            <a:r>
              <a:rPr lang="en" b="1">
                <a:solidFill>
                  <a:srgbClr val="00FFFF"/>
                </a:solidFill>
                <a:latin typeface="Cambria"/>
                <a:ea typeface="Cambria"/>
                <a:cs typeface="Cambria"/>
                <a:sym typeface="Cambria"/>
              </a:rPr>
              <a:t>Research Team</a:t>
            </a:r>
            <a:r>
              <a:rPr lang="en" b="1">
                <a:solidFill>
                  <a:srgbClr val="FFFFFF"/>
                </a:solidFill>
                <a:latin typeface="Cambria"/>
                <a:ea typeface="Cambria"/>
                <a:cs typeface="Cambria"/>
                <a:sym typeface="Cambria"/>
              </a:rPr>
              <a:t> </a:t>
            </a:r>
            <a:r>
              <a:rPr lang="en">
                <a:solidFill>
                  <a:srgbClr val="FFFFFF"/>
                </a:solidFill>
                <a:latin typeface="Cambria"/>
                <a:ea typeface="Cambria"/>
                <a:cs typeface="Cambria"/>
                <a:sym typeface="Cambria"/>
              </a:rPr>
              <a:t>comprised of community members and a staff of Sri Lanka Nature Group as an advisor </a:t>
            </a:r>
            <a:endParaRPr>
              <a:solidFill>
                <a:srgbClr val="FFFFFF"/>
              </a:solidFill>
            </a:endParaRPr>
          </a:p>
        </p:txBody>
      </p:sp>
      <p:sp>
        <p:nvSpPr>
          <p:cNvPr id="336" name="Google Shape;336;p46"/>
          <p:cNvSpPr txBox="1"/>
          <p:nvPr/>
        </p:nvSpPr>
        <p:spPr>
          <a:xfrm>
            <a:off x="5701213" y="2631800"/>
            <a:ext cx="3270300" cy="86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i="1">
                <a:solidFill>
                  <a:srgbClr val="FFFFFF"/>
                </a:solidFill>
                <a:latin typeface="Cambria"/>
                <a:ea typeface="Cambria"/>
                <a:cs typeface="Cambria"/>
                <a:sym typeface="Cambria"/>
              </a:rPr>
              <a:t>The community-led research involved </a:t>
            </a:r>
            <a:br>
              <a:rPr lang="en" sz="1200" i="1">
                <a:solidFill>
                  <a:srgbClr val="FFFFFF"/>
                </a:solidFill>
                <a:latin typeface="Cambria"/>
                <a:ea typeface="Cambria"/>
                <a:cs typeface="Cambria"/>
                <a:sym typeface="Cambria"/>
              </a:rPr>
            </a:br>
            <a:r>
              <a:rPr lang="en" sz="1200" i="1">
                <a:solidFill>
                  <a:srgbClr val="00FFFF"/>
                </a:solidFill>
                <a:latin typeface="Cambria"/>
                <a:ea typeface="Cambria"/>
                <a:cs typeface="Cambria"/>
                <a:sym typeface="Cambria"/>
              </a:rPr>
              <a:t>400 </a:t>
            </a:r>
            <a:r>
              <a:rPr lang="en" sz="1200" i="1">
                <a:solidFill>
                  <a:srgbClr val="FFFFFF"/>
                </a:solidFill>
                <a:latin typeface="Cambria"/>
                <a:ea typeface="Cambria"/>
                <a:cs typeface="Cambria"/>
                <a:sym typeface="Cambria"/>
              </a:rPr>
              <a:t>affected community members from Mannar district including </a:t>
            </a:r>
            <a:r>
              <a:rPr lang="en" sz="1200" i="1">
                <a:solidFill>
                  <a:srgbClr val="00FFFF"/>
                </a:solidFill>
                <a:latin typeface="Cambria"/>
                <a:ea typeface="Cambria"/>
                <a:cs typeface="Cambria"/>
                <a:sym typeface="Cambria"/>
              </a:rPr>
              <a:t>16</a:t>
            </a:r>
            <a:r>
              <a:rPr lang="en" sz="1200" i="1">
                <a:solidFill>
                  <a:srgbClr val="FFFFFF"/>
                </a:solidFill>
                <a:latin typeface="Cambria"/>
                <a:ea typeface="Cambria"/>
                <a:cs typeface="Cambria"/>
                <a:sym typeface="Cambria"/>
              </a:rPr>
              <a:t> fisheries villages in</a:t>
            </a:r>
            <a:endParaRPr sz="1200" i="1">
              <a:solidFill>
                <a:srgbClr val="FFFFFF"/>
              </a:solidFill>
              <a:latin typeface="Cambria"/>
              <a:ea typeface="Cambria"/>
              <a:cs typeface="Cambria"/>
              <a:sym typeface="Cambria"/>
            </a:endParaRPr>
          </a:p>
          <a:p>
            <a:pPr marL="0" lvl="0" indent="0" algn="ctr" rtl="0">
              <a:lnSpc>
                <a:spcPct val="115000"/>
              </a:lnSpc>
              <a:spcBef>
                <a:spcPts val="0"/>
              </a:spcBef>
              <a:spcAft>
                <a:spcPts val="0"/>
              </a:spcAft>
              <a:buNone/>
            </a:pPr>
            <a:r>
              <a:rPr lang="en" sz="1200" i="1">
                <a:solidFill>
                  <a:srgbClr val="00FFFF"/>
                </a:solidFill>
                <a:latin typeface="Cambria"/>
                <a:ea typeface="Cambria"/>
                <a:cs typeface="Cambria"/>
                <a:sym typeface="Cambria"/>
              </a:rPr>
              <a:t>4 </a:t>
            </a:r>
            <a:r>
              <a:rPr lang="en" sz="1200" i="1">
                <a:solidFill>
                  <a:srgbClr val="FFFFFF"/>
                </a:solidFill>
                <a:latin typeface="Cambria"/>
                <a:ea typeface="Cambria"/>
                <a:cs typeface="Cambria"/>
                <a:sym typeface="Cambria"/>
              </a:rPr>
              <a:t>Divisional Secretariats </a:t>
            </a:r>
            <a:endParaRPr sz="1200" i="1">
              <a:solidFill>
                <a:srgbClr val="FFFFFF"/>
              </a:solidFill>
              <a:latin typeface="Cambria"/>
              <a:ea typeface="Cambria"/>
              <a:cs typeface="Cambria"/>
              <a:sym typeface="Camb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0"/>
                                        </p:tgtEl>
                                        <p:attrNameLst>
                                          <p:attrName>style.visibility</p:attrName>
                                        </p:attrNameLst>
                                      </p:cBhvr>
                                      <p:to>
                                        <p:strVal val="visible"/>
                                      </p:to>
                                    </p:set>
                                    <p:animEffect transition="in" filter="fade">
                                      <p:cBhvr>
                                        <p:cTn id="7" dur="1000"/>
                                        <p:tgtEl>
                                          <p:spTgt spid="3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5"/>
                                        </p:tgtEl>
                                        <p:attrNameLst>
                                          <p:attrName>style.visibility</p:attrName>
                                        </p:attrNameLst>
                                      </p:cBhvr>
                                      <p:to>
                                        <p:strVal val="visible"/>
                                      </p:to>
                                    </p:set>
                                    <p:animEffect transition="in" filter="fade">
                                      <p:cBhvr>
                                        <p:cTn id="12" dur="1000"/>
                                        <p:tgtEl>
                                          <p:spTgt spid="335"/>
                                        </p:tgtEl>
                                      </p:cBhvr>
                                    </p:animEffect>
                                  </p:childTnLst>
                                </p:cTn>
                              </p:par>
                              <p:par>
                                <p:cTn id="13" presetID="10" presetClass="entr" presetSubtype="0" fill="hold" nodeType="withEffect">
                                  <p:stCondLst>
                                    <p:cond delay="0"/>
                                  </p:stCondLst>
                                  <p:childTnLst>
                                    <p:set>
                                      <p:cBhvr>
                                        <p:cTn id="14" dur="1" fill="hold">
                                          <p:stCondLst>
                                            <p:cond delay="0"/>
                                          </p:stCondLst>
                                        </p:cTn>
                                        <p:tgtEl>
                                          <p:spTgt spid="334"/>
                                        </p:tgtEl>
                                        <p:attrNameLst>
                                          <p:attrName>style.visibility</p:attrName>
                                        </p:attrNameLst>
                                      </p:cBhvr>
                                      <p:to>
                                        <p:strVal val="visible"/>
                                      </p:to>
                                    </p:set>
                                    <p:animEffect transition="in" filter="fade">
                                      <p:cBhvr>
                                        <p:cTn id="15" dur="1000"/>
                                        <p:tgtEl>
                                          <p:spTgt spid="33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29"/>
                                        </p:tgtEl>
                                        <p:attrNameLst>
                                          <p:attrName>style.visibility</p:attrName>
                                        </p:attrNameLst>
                                      </p:cBhvr>
                                      <p:to>
                                        <p:strVal val="visible"/>
                                      </p:to>
                                    </p:set>
                                    <p:animEffect transition="in" filter="fade">
                                      <p:cBhvr>
                                        <p:cTn id="20" dur="1000"/>
                                        <p:tgtEl>
                                          <p:spTgt spid="329"/>
                                        </p:tgtEl>
                                      </p:cBhvr>
                                    </p:animEffect>
                                  </p:childTnLst>
                                </p:cTn>
                              </p:par>
                              <p:par>
                                <p:cTn id="21" presetID="10" presetClass="entr" presetSubtype="0" fill="hold" nodeType="withEffect">
                                  <p:stCondLst>
                                    <p:cond delay="0"/>
                                  </p:stCondLst>
                                  <p:childTnLst>
                                    <p:set>
                                      <p:cBhvr>
                                        <p:cTn id="22" dur="1" fill="hold">
                                          <p:stCondLst>
                                            <p:cond delay="0"/>
                                          </p:stCondLst>
                                        </p:cTn>
                                        <p:tgtEl>
                                          <p:spTgt spid="331"/>
                                        </p:tgtEl>
                                        <p:attrNameLst>
                                          <p:attrName>style.visibility</p:attrName>
                                        </p:attrNameLst>
                                      </p:cBhvr>
                                      <p:to>
                                        <p:strVal val="visible"/>
                                      </p:to>
                                    </p:set>
                                    <p:animEffect transition="in" filter="fade">
                                      <p:cBhvr>
                                        <p:cTn id="23" dur="1000"/>
                                        <p:tgtEl>
                                          <p:spTgt spid="331"/>
                                        </p:tgtEl>
                                      </p:cBhvr>
                                    </p:animEffect>
                                  </p:childTnLst>
                                </p:cTn>
                              </p:par>
                              <p:par>
                                <p:cTn id="24" presetID="10" presetClass="entr" presetSubtype="0" fill="hold" nodeType="withEffect">
                                  <p:stCondLst>
                                    <p:cond delay="0"/>
                                  </p:stCondLst>
                                  <p:childTnLst>
                                    <p:set>
                                      <p:cBhvr>
                                        <p:cTn id="25" dur="1" fill="hold">
                                          <p:stCondLst>
                                            <p:cond delay="0"/>
                                          </p:stCondLst>
                                        </p:cTn>
                                        <p:tgtEl>
                                          <p:spTgt spid="332"/>
                                        </p:tgtEl>
                                        <p:attrNameLst>
                                          <p:attrName>style.visibility</p:attrName>
                                        </p:attrNameLst>
                                      </p:cBhvr>
                                      <p:to>
                                        <p:strVal val="visible"/>
                                      </p:to>
                                    </p:set>
                                    <p:animEffect transition="in" filter="fade">
                                      <p:cBhvr>
                                        <p:cTn id="26" dur="1000"/>
                                        <p:tgtEl>
                                          <p:spTgt spid="332"/>
                                        </p:tgtEl>
                                      </p:cBhvr>
                                    </p:animEffect>
                                  </p:childTnLst>
                                </p:cTn>
                              </p:par>
                              <p:par>
                                <p:cTn id="27" presetID="10" presetClass="entr" presetSubtype="0" fill="hold" nodeType="withEffect">
                                  <p:stCondLst>
                                    <p:cond delay="0"/>
                                  </p:stCondLst>
                                  <p:childTnLst>
                                    <p:set>
                                      <p:cBhvr>
                                        <p:cTn id="28" dur="1" fill="hold">
                                          <p:stCondLst>
                                            <p:cond delay="0"/>
                                          </p:stCondLst>
                                        </p:cTn>
                                        <p:tgtEl>
                                          <p:spTgt spid="333"/>
                                        </p:tgtEl>
                                        <p:attrNameLst>
                                          <p:attrName>style.visibility</p:attrName>
                                        </p:attrNameLst>
                                      </p:cBhvr>
                                      <p:to>
                                        <p:strVal val="visible"/>
                                      </p:to>
                                    </p:set>
                                    <p:animEffect transition="in" filter="fade">
                                      <p:cBhvr>
                                        <p:cTn id="29" dur="1000"/>
                                        <p:tgtEl>
                                          <p:spTgt spid="33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36"/>
                                        </p:tgtEl>
                                        <p:attrNameLst>
                                          <p:attrName>style.visibility</p:attrName>
                                        </p:attrNameLst>
                                      </p:cBhvr>
                                      <p:to>
                                        <p:strVal val="visible"/>
                                      </p:to>
                                    </p:set>
                                    <p:animEffect transition="in" filter="fade">
                                      <p:cBhvr>
                                        <p:cTn id="34" dur="10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2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8512" y="0"/>
            <a:ext cx="7890842" cy="5143499"/>
          </a:xfrm>
          <a:prstGeom prst="rect">
            <a:avLst/>
          </a:prstGeom>
          <a:noFill/>
          <a:ln>
            <a:noFill/>
          </a:ln>
        </p:spPr>
      </p:pic>
      <p:sp>
        <p:nvSpPr>
          <p:cNvPr id="167" name="Google Shape;167;p29"/>
          <p:cNvSpPr txBox="1">
            <a:spLocks noGrp="1"/>
          </p:cNvSpPr>
          <p:nvPr>
            <p:ph type="title"/>
          </p:nvPr>
        </p:nvSpPr>
        <p:spPr>
          <a:xfrm>
            <a:off x="1374975" y="819475"/>
            <a:ext cx="1675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434343"/>
                </a:solidFill>
                <a:latin typeface="Cambria"/>
                <a:ea typeface="Cambria"/>
                <a:cs typeface="Cambria"/>
                <a:sym typeface="Cambria"/>
              </a:rPr>
              <a:t>Agenda</a:t>
            </a:r>
            <a:endParaRPr b="1">
              <a:solidFill>
                <a:srgbClr val="434343"/>
              </a:solidFill>
              <a:latin typeface="Cambria"/>
              <a:ea typeface="Cambria"/>
              <a:cs typeface="Cambria"/>
              <a:sym typeface="Cambria"/>
            </a:endParaRPr>
          </a:p>
        </p:txBody>
      </p:sp>
      <p:sp>
        <p:nvSpPr>
          <p:cNvPr id="168" name="Google Shape;168;p29"/>
          <p:cNvSpPr txBox="1">
            <a:spLocks noGrp="1"/>
          </p:cNvSpPr>
          <p:nvPr>
            <p:ph type="body" idx="1"/>
          </p:nvPr>
        </p:nvSpPr>
        <p:spPr>
          <a:xfrm>
            <a:off x="871125" y="1321375"/>
            <a:ext cx="2460300" cy="34164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SzPts val="1900"/>
              <a:buChar char="●"/>
            </a:pPr>
            <a:r>
              <a:rPr lang="en" sz="1900" b="1">
                <a:solidFill>
                  <a:srgbClr val="454545"/>
                </a:solidFill>
                <a:latin typeface="Cambria"/>
                <a:ea typeface="Cambria"/>
                <a:cs typeface="Cambria"/>
                <a:sym typeface="Cambria"/>
              </a:rPr>
              <a:t>Virtual Reflection </a:t>
            </a:r>
            <a:endParaRPr sz="1900" b="1">
              <a:solidFill>
                <a:srgbClr val="454545"/>
              </a:solidFill>
              <a:latin typeface="Cambria"/>
              <a:ea typeface="Cambria"/>
              <a:cs typeface="Cambria"/>
              <a:sym typeface="Cambria"/>
            </a:endParaRPr>
          </a:p>
          <a:p>
            <a:pPr marL="457200" lvl="0" indent="-349250" algn="l" rtl="0">
              <a:spcBef>
                <a:spcPts val="0"/>
              </a:spcBef>
              <a:spcAft>
                <a:spcPts val="0"/>
              </a:spcAft>
              <a:buClr>
                <a:srgbClr val="454545"/>
              </a:buClr>
              <a:buSzPts val="1900"/>
              <a:buFont typeface="Cambria"/>
              <a:buChar char="●"/>
            </a:pPr>
            <a:r>
              <a:rPr lang="en" sz="1900" b="1">
                <a:solidFill>
                  <a:srgbClr val="454545"/>
                </a:solidFill>
                <a:latin typeface="Cambria"/>
                <a:ea typeface="Cambria"/>
                <a:cs typeface="Cambria"/>
                <a:sym typeface="Cambria"/>
              </a:rPr>
              <a:t>Carol Anne’s Presentation</a:t>
            </a:r>
            <a:endParaRPr sz="1900" b="1">
              <a:solidFill>
                <a:srgbClr val="454545"/>
              </a:solidFill>
              <a:latin typeface="Cambria"/>
              <a:ea typeface="Cambria"/>
              <a:cs typeface="Cambria"/>
              <a:sym typeface="Cambria"/>
            </a:endParaRPr>
          </a:p>
          <a:p>
            <a:pPr marL="457200" lvl="0" indent="-349250" algn="l" rtl="0">
              <a:spcBef>
                <a:spcPts val="0"/>
              </a:spcBef>
              <a:spcAft>
                <a:spcPts val="0"/>
              </a:spcAft>
              <a:buClr>
                <a:srgbClr val="454545"/>
              </a:buClr>
              <a:buSzPts val="1900"/>
              <a:buFont typeface="Cambria"/>
              <a:buChar char="●"/>
            </a:pPr>
            <a:r>
              <a:rPr lang="en" sz="1900" b="1">
                <a:solidFill>
                  <a:srgbClr val="454545"/>
                </a:solidFill>
                <a:latin typeface="Cambria"/>
                <a:ea typeface="Cambria"/>
                <a:cs typeface="Cambria"/>
                <a:sym typeface="Cambria"/>
              </a:rPr>
              <a:t>Tom’s Presentation</a:t>
            </a:r>
            <a:endParaRPr sz="1900" b="1">
              <a:solidFill>
                <a:srgbClr val="454545"/>
              </a:solidFill>
              <a:latin typeface="Cambria"/>
              <a:ea typeface="Cambria"/>
              <a:cs typeface="Cambria"/>
              <a:sym typeface="Cambria"/>
            </a:endParaRPr>
          </a:p>
          <a:p>
            <a:pPr marL="457200" lvl="0" indent="-349250" algn="l" rtl="0">
              <a:spcBef>
                <a:spcPts val="0"/>
              </a:spcBef>
              <a:spcAft>
                <a:spcPts val="0"/>
              </a:spcAft>
              <a:buClr>
                <a:srgbClr val="454545"/>
              </a:buClr>
              <a:buSzPts val="1900"/>
              <a:buFont typeface="Cambria"/>
              <a:buChar char="●"/>
            </a:pPr>
            <a:r>
              <a:rPr lang="en" sz="1900" b="1">
                <a:solidFill>
                  <a:srgbClr val="454545"/>
                </a:solidFill>
                <a:latin typeface="Cambria"/>
                <a:ea typeface="Cambria"/>
                <a:cs typeface="Cambria"/>
                <a:sym typeface="Cambria"/>
              </a:rPr>
              <a:t>Break</a:t>
            </a:r>
            <a:endParaRPr sz="1900" b="1">
              <a:solidFill>
                <a:srgbClr val="454545"/>
              </a:solidFill>
              <a:latin typeface="Cambria"/>
              <a:ea typeface="Cambria"/>
              <a:cs typeface="Cambria"/>
              <a:sym typeface="Cambria"/>
            </a:endParaRPr>
          </a:p>
        </p:txBody>
      </p:sp>
      <p:sp>
        <p:nvSpPr>
          <p:cNvPr id="169" name="Google Shape;169;p29"/>
          <p:cNvSpPr txBox="1"/>
          <p:nvPr/>
        </p:nvSpPr>
        <p:spPr>
          <a:xfrm>
            <a:off x="5501775" y="915375"/>
            <a:ext cx="2572200" cy="3000000"/>
          </a:xfrm>
          <a:prstGeom prst="rect">
            <a:avLst/>
          </a:prstGeom>
          <a:noFill/>
          <a:ln>
            <a:noFill/>
          </a:ln>
        </p:spPr>
        <p:txBody>
          <a:bodyPr spcFirstLastPara="1" wrap="square" lIns="91425" tIns="91425" rIns="91425" bIns="91425" anchor="t" anchorCtr="0">
            <a:noAutofit/>
          </a:bodyPr>
          <a:lstStyle/>
          <a:p>
            <a:pPr marL="457200" lvl="0" indent="-349250" algn="l" rtl="0">
              <a:lnSpc>
                <a:spcPct val="115000"/>
              </a:lnSpc>
              <a:spcBef>
                <a:spcPts val="0"/>
              </a:spcBef>
              <a:spcAft>
                <a:spcPts val="0"/>
              </a:spcAft>
              <a:buClr>
                <a:srgbClr val="454545"/>
              </a:buClr>
              <a:buSzPts val="1900"/>
              <a:buFont typeface="Cambria"/>
              <a:buChar char="●"/>
            </a:pPr>
            <a:r>
              <a:rPr lang="en" sz="1900" b="1">
                <a:solidFill>
                  <a:srgbClr val="454545"/>
                </a:solidFill>
                <a:latin typeface="Cambria"/>
                <a:ea typeface="Cambria"/>
                <a:cs typeface="Cambria"/>
                <a:sym typeface="Cambria"/>
              </a:rPr>
              <a:t>Community-led Research Puzzles (Breakout Group Discussion)</a:t>
            </a:r>
            <a:endParaRPr sz="1900" b="1">
              <a:solidFill>
                <a:srgbClr val="454545"/>
              </a:solidFill>
              <a:latin typeface="Cambria"/>
              <a:ea typeface="Cambria"/>
              <a:cs typeface="Cambria"/>
              <a:sym typeface="Cambria"/>
            </a:endParaRPr>
          </a:p>
          <a:p>
            <a:pPr marL="457200" lvl="0" indent="-349250" algn="l" rtl="0">
              <a:lnSpc>
                <a:spcPct val="115000"/>
              </a:lnSpc>
              <a:spcBef>
                <a:spcPts val="0"/>
              </a:spcBef>
              <a:spcAft>
                <a:spcPts val="0"/>
              </a:spcAft>
              <a:buClr>
                <a:srgbClr val="454545"/>
              </a:buClr>
              <a:buSzPts val="1900"/>
              <a:buFont typeface="Cambria"/>
              <a:buChar char="●"/>
            </a:pPr>
            <a:r>
              <a:rPr lang="en" sz="1900" b="1">
                <a:solidFill>
                  <a:srgbClr val="454545"/>
                </a:solidFill>
                <a:latin typeface="Cambria"/>
                <a:ea typeface="Cambria"/>
                <a:cs typeface="Cambria"/>
                <a:sym typeface="Cambria"/>
              </a:rPr>
              <a:t>Reflections in Plenary session</a:t>
            </a:r>
            <a:endParaRPr sz="1900" b="1">
              <a:solidFill>
                <a:srgbClr val="454545"/>
              </a:solidFill>
              <a:latin typeface="Cambria"/>
              <a:ea typeface="Cambria"/>
              <a:cs typeface="Cambria"/>
              <a:sym typeface="Cambri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4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2400" y="152400"/>
            <a:ext cx="1323425" cy="1868975"/>
          </a:xfrm>
          <a:prstGeom prst="rect">
            <a:avLst/>
          </a:prstGeom>
          <a:noFill/>
          <a:ln>
            <a:noFill/>
          </a:ln>
        </p:spPr>
      </p:pic>
      <p:sp>
        <p:nvSpPr>
          <p:cNvPr id="342" name="Google Shape;342;p47"/>
          <p:cNvSpPr txBox="1"/>
          <p:nvPr/>
        </p:nvSpPr>
        <p:spPr>
          <a:xfrm>
            <a:off x="239200" y="2222250"/>
            <a:ext cx="11637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Raleway"/>
                <a:ea typeface="Raleway"/>
                <a:cs typeface="Raleway"/>
                <a:sym typeface="Raleway"/>
              </a:rPr>
              <a:t>Read more </a:t>
            </a:r>
            <a:r>
              <a:rPr lang="en" sz="1100" u="sng">
                <a:solidFill>
                  <a:srgbClr val="1155CC"/>
                </a:solidFill>
                <a:highlight>
                  <a:srgbClr val="FFFFFF"/>
                </a:highlight>
                <a:latin typeface="Raleway"/>
                <a:ea typeface="Raleway"/>
                <a:cs typeface="Raleway"/>
                <a:sym typeface="Raleway"/>
                <a:hlinkClick r:id="rId4">
                  <a:extLst>
                    <a:ext uri="{A12FA001-AC4F-418D-AE19-62706E023703}">
                      <ahyp:hlinkClr xmlns:ahyp="http://schemas.microsoft.com/office/drawing/2018/hyperlinkcolor" val="tx"/>
                    </a:ext>
                  </a:extLst>
                </a:hlinkClick>
              </a:rPr>
              <a:t>http://bit.ly/SriLankaInformationDelayed</a:t>
            </a:r>
            <a:br>
              <a:rPr lang="en">
                <a:latin typeface="Raleway"/>
                <a:ea typeface="Raleway"/>
                <a:cs typeface="Raleway"/>
                <a:sym typeface="Raleway"/>
              </a:rPr>
            </a:br>
            <a:br>
              <a:rPr lang="en">
                <a:latin typeface="Raleway"/>
                <a:ea typeface="Raleway"/>
                <a:cs typeface="Raleway"/>
                <a:sym typeface="Raleway"/>
              </a:rPr>
            </a:br>
            <a:r>
              <a:rPr lang="en">
                <a:latin typeface="Raleway"/>
                <a:ea typeface="Raleway"/>
                <a:cs typeface="Raleway"/>
                <a:sym typeface="Raleway"/>
              </a:rPr>
              <a:t>See full infographic</a:t>
            </a:r>
            <a:br>
              <a:rPr lang="en">
                <a:latin typeface="Raleway"/>
                <a:ea typeface="Raleway"/>
                <a:cs typeface="Raleway"/>
                <a:sym typeface="Raleway"/>
              </a:rPr>
            </a:br>
            <a:r>
              <a:rPr lang="en" u="sng">
                <a:solidFill>
                  <a:schemeClr val="hlink"/>
                </a:solidFill>
                <a:latin typeface="Raleway"/>
                <a:ea typeface="Raleway"/>
                <a:cs typeface="Raleway"/>
                <a:sym typeface="Raleway"/>
                <a:hlinkClick r:id="rId5"/>
              </a:rPr>
              <a:t>click here</a:t>
            </a:r>
            <a:r>
              <a:rPr lang="en">
                <a:latin typeface="Raleway"/>
                <a:ea typeface="Raleway"/>
                <a:cs typeface="Raleway"/>
                <a:sym typeface="Raleway"/>
              </a:rPr>
              <a:t>.</a:t>
            </a:r>
            <a:endParaRPr>
              <a:latin typeface="Raleway"/>
              <a:ea typeface="Raleway"/>
              <a:cs typeface="Raleway"/>
              <a:sym typeface="Raleway"/>
            </a:endParaRPr>
          </a:p>
        </p:txBody>
      </p:sp>
      <p:pic>
        <p:nvPicPr>
          <p:cNvPr id="343" name="Google Shape;343;p4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489053" y="0"/>
            <a:ext cx="7654945" cy="51434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p4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272830" y="1246550"/>
            <a:ext cx="4653396" cy="3179400"/>
          </a:xfrm>
          <a:prstGeom prst="rect">
            <a:avLst/>
          </a:prstGeom>
          <a:noFill/>
          <a:ln>
            <a:noFill/>
          </a:ln>
        </p:spPr>
      </p:pic>
      <p:sp>
        <p:nvSpPr>
          <p:cNvPr id="349" name="Google Shape;349;p48"/>
          <p:cNvSpPr txBox="1">
            <a:spLocks noGrp="1"/>
          </p:cNvSpPr>
          <p:nvPr>
            <p:ph type="title"/>
          </p:nvPr>
        </p:nvSpPr>
        <p:spPr>
          <a:xfrm>
            <a:off x="299600" y="132000"/>
            <a:ext cx="54975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45818E"/>
                </a:solidFill>
                <a:latin typeface="Cambria"/>
                <a:ea typeface="Cambria"/>
                <a:cs typeface="Cambria"/>
                <a:sym typeface="Cambria"/>
              </a:rPr>
              <a:t>Community-led Research + Advocacy</a:t>
            </a:r>
            <a:endParaRPr b="1">
              <a:solidFill>
                <a:srgbClr val="45818E"/>
              </a:solidFill>
              <a:latin typeface="Cambria"/>
              <a:ea typeface="Cambria"/>
              <a:cs typeface="Cambria"/>
              <a:sym typeface="Cambria"/>
            </a:endParaRPr>
          </a:p>
        </p:txBody>
      </p:sp>
      <p:sp>
        <p:nvSpPr>
          <p:cNvPr id="350" name="Google Shape;350;p48"/>
          <p:cNvSpPr txBox="1">
            <a:spLocks noGrp="1"/>
          </p:cNvSpPr>
          <p:nvPr>
            <p:ph type="body" idx="1"/>
          </p:nvPr>
        </p:nvSpPr>
        <p:spPr>
          <a:xfrm>
            <a:off x="239100" y="982050"/>
            <a:ext cx="3851400" cy="317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Cambria"/>
              <a:buChar char="●"/>
            </a:pPr>
            <a:r>
              <a:rPr lang="en" sz="1800">
                <a:solidFill>
                  <a:srgbClr val="000000"/>
                </a:solidFill>
                <a:latin typeface="Cambria"/>
                <a:ea typeface="Cambria"/>
                <a:cs typeface="Cambria"/>
                <a:sym typeface="Cambria"/>
              </a:rPr>
              <a:t>Organize the people (Fisherfolks federations, Churches)</a:t>
            </a:r>
            <a:endParaRPr sz="1800">
              <a:solidFill>
                <a:srgbClr val="000000"/>
              </a:solidFill>
              <a:latin typeface="Cambria"/>
              <a:ea typeface="Cambria"/>
              <a:cs typeface="Cambria"/>
              <a:sym typeface="Cambria"/>
            </a:endParaRPr>
          </a:p>
          <a:p>
            <a:pPr marL="457200" lvl="0" indent="-342900" algn="l" rtl="0">
              <a:spcBef>
                <a:spcPts val="0"/>
              </a:spcBef>
              <a:spcAft>
                <a:spcPts val="0"/>
              </a:spcAft>
              <a:buClr>
                <a:srgbClr val="000000"/>
              </a:buClr>
              <a:buSzPts val="1800"/>
              <a:buFont typeface="Cambria"/>
              <a:buChar char="●"/>
            </a:pPr>
            <a:r>
              <a:rPr lang="en" sz="1800">
                <a:solidFill>
                  <a:srgbClr val="000000"/>
                </a:solidFill>
                <a:latin typeface="Cambria"/>
                <a:ea typeface="Cambria"/>
                <a:cs typeface="Cambria"/>
                <a:sym typeface="Cambria"/>
              </a:rPr>
              <a:t>Request in-person meetings with the government</a:t>
            </a:r>
            <a:endParaRPr sz="1800">
              <a:solidFill>
                <a:srgbClr val="000000"/>
              </a:solidFill>
              <a:latin typeface="Cambria"/>
              <a:ea typeface="Cambria"/>
              <a:cs typeface="Cambria"/>
              <a:sym typeface="Cambria"/>
            </a:endParaRPr>
          </a:p>
          <a:p>
            <a:pPr marL="457200" lvl="0" indent="-342900" algn="l" rtl="0">
              <a:spcBef>
                <a:spcPts val="0"/>
              </a:spcBef>
              <a:spcAft>
                <a:spcPts val="0"/>
              </a:spcAft>
              <a:buClr>
                <a:srgbClr val="000000"/>
              </a:buClr>
              <a:buSzPts val="1800"/>
              <a:buFont typeface="Cambria"/>
              <a:buChar char="●"/>
            </a:pPr>
            <a:r>
              <a:rPr lang="en" sz="1800">
                <a:solidFill>
                  <a:srgbClr val="000000"/>
                </a:solidFill>
                <a:latin typeface="Cambria"/>
                <a:ea typeface="Cambria"/>
                <a:cs typeface="Cambria"/>
                <a:sym typeface="Cambria"/>
              </a:rPr>
              <a:t>Write letters to the government</a:t>
            </a:r>
            <a:endParaRPr sz="1800">
              <a:solidFill>
                <a:srgbClr val="000000"/>
              </a:solidFill>
              <a:latin typeface="Cambria"/>
              <a:ea typeface="Cambria"/>
              <a:cs typeface="Cambria"/>
              <a:sym typeface="Cambria"/>
            </a:endParaRPr>
          </a:p>
          <a:p>
            <a:pPr marL="457200" lvl="0" indent="-342900" algn="l" rtl="0">
              <a:spcBef>
                <a:spcPts val="0"/>
              </a:spcBef>
              <a:spcAft>
                <a:spcPts val="0"/>
              </a:spcAft>
              <a:buClr>
                <a:srgbClr val="000000"/>
              </a:buClr>
              <a:buSzPts val="1800"/>
              <a:buFont typeface="Cambria"/>
              <a:buChar char="●"/>
            </a:pPr>
            <a:r>
              <a:rPr lang="en" sz="1800">
                <a:solidFill>
                  <a:srgbClr val="000000"/>
                </a:solidFill>
                <a:latin typeface="Cambria"/>
                <a:ea typeface="Cambria"/>
                <a:cs typeface="Cambria"/>
                <a:sym typeface="Cambria"/>
              </a:rPr>
              <a:t>Share </a:t>
            </a:r>
            <a:r>
              <a:rPr lang="en" sz="1800" u="sng">
                <a:solidFill>
                  <a:srgbClr val="000000"/>
                </a:solidFill>
                <a:latin typeface="Cambria"/>
                <a:ea typeface="Cambria"/>
                <a:cs typeface="Cambria"/>
                <a:sym typeface="Cambria"/>
                <a:hlinkClick r:id="rId4">
                  <a:extLst>
                    <a:ext uri="{A12FA001-AC4F-418D-AE19-62706E023703}">
                      <ahyp:hlinkClr xmlns:ahyp="http://schemas.microsoft.com/office/drawing/2018/hyperlinkcolor" val="tx"/>
                    </a:ext>
                  </a:extLst>
                </a:hlinkClick>
              </a:rPr>
              <a:t>research findings</a:t>
            </a:r>
            <a:r>
              <a:rPr lang="en" sz="1800">
                <a:solidFill>
                  <a:srgbClr val="000000"/>
                </a:solidFill>
                <a:latin typeface="Cambria"/>
                <a:ea typeface="Cambria"/>
                <a:cs typeface="Cambria"/>
                <a:sym typeface="Cambria"/>
              </a:rPr>
              <a:t> with the Asian Development Bank’s Board of Directors together with demands before the project’s approval date</a:t>
            </a:r>
            <a:endParaRPr sz="1800">
              <a:solidFill>
                <a:srgbClr val="000000"/>
              </a:solidFill>
              <a:latin typeface="Cambria"/>
              <a:ea typeface="Cambria"/>
              <a:cs typeface="Cambria"/>
              <a:sym typeface="Cambria"/>
            </a:endParaRPr>
          </a:p>
          <a:p>
            <a:pPr marL="457200" lvl="0" indent="-342900" algn="l" rtl="0">
              <a:spcBef>
                <a:spcPts val="0"/>
              </a:spcBef>
              <a:spcAft>
                <a:spcPts val="0"/>
              </a:spcAft>
              <a:buClr>
                <a:srgbClr val="000000"/>
              </a:buClr>
              <a:buSzPts val="1800"/>
              <a:buFont typeface="Cambria"/>
              <a:buChar char="●"/>
            </a:pPr>
            <a:r>
              <a:rPr lang="en" sz="1800">
                <a:solidFill>
                  <a:srgbClr val="000000"/>
                </a:solidFill>
                <a:latin typeface="Cambria"/>
                <a:ea typeface="Cambria"/>
                <a:cs typeface="Cambria"/>
                <a:sym typeface="Cambria"/>
              </a:rPr>
              <a:t>File complaint with the ADB’s Accountability Mechanisms </a:t>
            </a:r>
            <a:endParaRPr sz="1800">
              <a:solidFill>
                <a:srgbClr val="000000"/>
              </a:solidFill>
              <a:latin typeface="Cambria"/>
              <a:ea typeface="Cambria"/>
              <a:cs typeface="Cambria"/>
              <a:sym typeface="Cambri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54"/>
        <p:cNvGrpSpPr/>
        <p:nvPr/>
      </p:nvGrpSpPr>
      <p:grpSpPr>
        <a:xfrm>
          <a:off x="0" y="0"/>
          <a:ext cx="0" cy="0"/>
          <a:chOff x="0" y="0"/>
          <a:chExt cx="0" cy="0"/>
        </a:xfrm>
      </p:grpSpPr>
      <p:pic>
        <p:nvPicPr>
          <p:cNvPr id="355" name="Google Shape;355;p4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491000" y="325650"/>
            <a:ext cx="4407099" cy="1373300"/>
          </a:xfrm>
          <a:prstGeom prst="rect">
            <a:avLst/>
          </a:prstGeom>
          <a:noFill/>
          <a:ln>
            <a:noFill/>
          </a:ln>
        </p:spPr>
      </p:pic>
      <p:sp>
        <p:nvSpPr>
          <p:cNvPr id="356" name="Google Shape;356;p49"/>
          <p:cNvSpPr/>
          <p:nvPr/>
        </p:nvSpPr>
        <p:spPr>
          <a:xfrm>
            <a:off x="7715250" y="1219250"/>
            <a:ext cx="1182900" cy="219900"/>
          </a:xfrm>
          <a:prstGeom prst="rect">
            <a:avLst/>
          </a:prstGeom>
          <a:noFill/>
          <a:ln w="19050" cap="flat" cmpd="sng">
            <a:solidFill>
              <a:srgbClr val="FF000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9"/>
          <p:cNvSpPr txBox="1"/>
          <p:nvPr/>
        </p:nvSpPr>
        <p:spPr>
          <a:xfrm>
            <a:off x="306475" y="397950"/>
            <a:ext cx="3411300" cy="412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a:solidFill>
                  <a:srgbClr val="6FA8DC"/>
                </a:solidFill>
                <a:latin typeface="Cambria"/>
                <a:ea typeface="Cambria"/>
                <a:cs typeface="Cambria"/>
                <a:sym typeface="Cambria"/>
              </a:rPr>
              <a:t>“In the past 30 years of war, we lost all our infrastructure facilities for fishing. We really need some facilities such as cooling facilities, fuel stations, training centers, small scale fishing harbors and anchorages. But, before starting any fisheries project, the project developers should discuss with relevant society members”</a:t>
            </a:r>
            <a:br>
              <a:rPr lang="en" sz="1900">
                <a:solidFill>
                  <a:srgbClr val="6FA8DC"/>
                </a:solidFill>
                <a:latin typeface="Cambria"/>
                <a:ea typeface="Cambria"/>
                <a:cs typeface="Cambria"/>
                <a:sym typeface="Cambria"/>
              </a:rPr>
            </a:br>
            <a:r>
              <a:rPr lang="en" sz="1900" i="1">
                <a:solidFill>
                  <a:srgbClr val="6FA8DC"/>
                </a:solidFill>
                <a:latin typeface="Cambria"/>
                <a:ea typeface="Cambria"/>
                <a:cs typeface="Cambria"/>
                <a:sym typeface="Cambria"/>
              </a:rPr>
              <a:t>- Community Member</a:t>
            </a:r>
            <a:endParaRPr sz="1900" i="1">
              <a:solidFill>
                <a:srgbClr val="6FA8DC"/>
              </a:solidFill>
              <a:latin typeface="Cambria"/>
              <a:ea typeface="Cambria"/>
              <a:cs typeface="Cambria"/>
              <a:sym typeface="Cambria"/>
            </a:endParaRPr>
          </a:p>
        </p:txBody>
      </p:sp>
      <p:sp>
        <p:nvSpPr>
          <p:cNvPr id="358" name="Google Shape;358;p49"/>
          <p:cNvSpPr txBox="1"/>
          <p:nvPr/>
        </p:nvSpPr>
        <p:spPr>
          <a:xfrm>
            <a:off x="4383950" y="2005425"/>
            <a:ext cx="4543800" cy="239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92929"/>
                </a:solidFill>
                <a:highlight>
                  <a:srgbClr val="EFEFEF"/>
                </a:highlight>
                <a:latin typeface="Cambria"/>
                <a:ea typeface="Cambria"/>
                <a:cs typeface="Cambria"/>
                <a:sym typeface="Cambria"/>
              </a:rPr>
              <a:t>“The communities’ intentions were never to stop the project but to request transparency and accountability and to offer their expertise in the design and implementation of the project to serve the people’s needs. Their wishes and demands have not been met. </a:t>
            </a:r>
            <a:br>
              <a:rPr lang="en">
                <a:solidFill>
                  <a:srgbClr val="292929"/>
                </a:solidFill>
                <a:highlight>
                  <a:srgbClr val="EFEFEF"/>
                </a:highlight>
                <a:latin typeface="Cambria"/>
                <a:ea typeface="Cambria"/>
                <a:cs typeface="Cambria"/>
                <a:sym typeface="Cambria"/>
              </a:rPr>
            </a:br>
            <a:r>
              <a:rPr lang="en">
                <a:solidFill>
                  <a:srgbClr val="292929"/>
                </a:solidFill>
                <a:highlight>
                  <a:srgbClr val="EFEFEF"/>
                </a:highlight>
                <a:latin typeface="Cambria"/>
                <a:ea typeface="Cambria"/>
                <a:cs typeface="Cambria"/>
                <a:sym typeface="Cambria"/>
              </a:rPr>
              <a:t>The adverse impacts of the project may have been averted now that the project has been dropped but the needs of the local fishing communities remain unmet.”</a:t>
            </a:r>
            <a:br>
              <a:rPr lang="en">
                <a:solidFill>
                  <a:srgbClr val="292929"/>
                </a:solidFill>
                <a:highlight>
                  <a:srgbClr val="EFEFEF"/>
                </a:highlight>
                <a:latin typeface="Cambria"/>
                <a:ea typeface="Cambria"/>
                <a:cs typeface="Cambria"/>
                <a:sym typeface="Cambria"/>
              </a:rPr>
            </a:br>
            <a:br>
              <a:rPr lang="en">
                <a:solidFill>
                  <a:srgbClr val="292929"/>
                </a:solidFill>
                <a:highlight>
                  <a:srgbClr val="EFEFEF"/>
                </a:highlight>
                <a:latin typeface="Cambria"/>
                <a:ea typeface="Cambria"/>
                <a:cs typeface="Cambria"/>
                <a:sym typeface="Cambria"/>
              </a:rPr>
            </a:br>
            <a:r>
              <a:rPr lang="en" sz="1200" i="1">
                <a:solidFill>
                  <a:srgbClr val="FFFFFF"/>
                </a:solidFill>
                <a:latin typeface="Cambria"/>
                <a:ea typeface="Cambria"/>
                <a:cs typeface="Cambria"/>
                <a:sym typeface="Cambria"/>
              </a:rPr>
              <a:t>More about the community-led advocacy: </a:t>
            </a:r>
            <a:r>
              <a:rPr lang="en" sz="1200" u="sng">
                <a:solidFill>
                  <a:schemeClr val="accent5"/>
                </a:solidFill>
                <a:latin typeface="Cambria"/>
                <a:ea typeface="Cambria"/>
                <a:cs typeface="Cambria"/>
                <a:sym typeface="Cambria"/>
                <a:hlinkClick r:id="rId4">
                  <a:extLst>
                    <a:ext uri="{A12FA001-AC4F-418D-AE19-62706E023703}">
                      <ahyp:hlinkClr xmlns:ahyp="http://schemas.microsoft.com/office/drawing/2018/hyperlinkcolor" val="tx"/>
                    </a:ext>
                  </a:extLst>
                </a:hlinkClick>
              </a:rPr>
              <a:t>https://accountability.medium.com/plan-and-design-the-project-with-us-advice-from-sri-lankas-northern-province-fisherfolk-cdade9349efe</a:t>
            </a:r>
            <a:endParaRPr>
              <a:highlight>
                <a:srgbClr val="EFEFEF"/>
              </a:highlight>
              <a:latin typeface="Cambria"/>
              <a:ea typeface="Cambria"/>
              <a:cs typeface="Cambria"/>
              <a:sym typeface="Cambri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50"/>
          <p:cNvPicPr preferRelativeResize="0"/>
          <p:nvPr/>
        </p:nvPicPr>
        <p:blipFill rotWithShape="1">
          <a:blip r:embed="rId3" cstate="email">
            <a:alphaModFix amt="58000"/>
            <a:extLst>
              <a:ext uri="{28A0092B-C50C-407E-A947-70E740481C1C}">
                <a14:useLocalDpi xmlns:a14="http://schemas.microsoft.com/office/drawing/2010/main"/>
              </a:ext>
            </a:extLst>
          </a:blip>
          <a:srcRect/>
          <a:stretch/>
        </p:blipFill>
        <p:spPr>
          <a:xfrm>
            <a:off x="0" y="0"/>
            <a:ext cx="9143999" cy="5143500"/>
          </a:xfrm>
          <a:prstGeom prst="rect">
            <a:avLst/>
          </a:prstGeom>
          <a:noFill/>
          <a:ln>
            <a:noFill/>
          </a:ln>
        </p:spPr>
      </p:pic>
      <p:sp>
        <p:nvSpPr>
          <p:cNvPr id="364" name="Google Shape;364;p50"/>
          <p:cNvSpPr txBox="1"/>
          <p:nvPr/>
        </p:nvSpPr>
        <p:spPr>
          <a:xfrm>
            <a:off x="519675" y="173225"/>
            <a:ext cx="3158100" cy="497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p50"/>
          <p:cNvSpPr txBox="1"/>
          <p:nvPr/>
        </p:nvSpPr>
        <p:spPr>
          <a:xfrm>
            <a:off x="229225" y="173225"/>
            <a:ext cx="5943000" cy="7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latin typeface="Cambria"/>
                <a:ea typeface="Cambria"/>
                <a:cs typeface="Cambria"/>
                <a:sym typeface="Cambria"/>
              </a:rPr>
              <a:t>Challenges and Threats</a:t>
            </a:r>
            <a:endParaRPr sz="3600" b="1">
              <a:latin typeface="Cambria"/>
              <a:ea typeface="Cambria"/>
              <a:cs typeface="Cambria"/>
              <a:sym typeface="Cambria"/>
            </a:endParaRPr>
          </a:p>
        </p:txBody>
      </p:sp>
      <p:sp>
        <p:nvSpPr>
          <p:cNvPr id="366" name="Google Shape;366;p50"/>
          <p:cNvSpPr txBox="1"/>
          <p:nvPr/>
        </p:nvSpPr>
        <p:spPr>
          <a:xfrm>
            <a:off x="186525" y="970975"/>
            <a:ext cx="3824400" cy="372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292929"/>
                </a:solidFill>
                <a:highlight>
                  <a:srgbClr val="FFFFFF"/>
                </a:highlight>
                <a:latin typeface="Georgia"/>
                <a:ea typeface="Georgia"/>
                <a:cs typeface="Georgia"/>
                <a:sym typeface="Georgia"/>
              </a:rPr>
              <a:t>“local communities have reported instances of intimidation by project management, government officials and ADB consultants. </a:t>
            </a:r>
            <a:br>
              <a:rPr lang="en" sz="1800">
                <a:solidFill>
                  <a:srgbClr val="292929"/>
                </a:solidFill>
                <a:highlight>
                  <a:srgbClr val="FFFFFF"/>
                </a:highlight>
                <a:latin typeface="Georgia"/>
                <a:ea typeface="Georgia"/>
                <a:cs typeface="Georgia"/>
                <a:sym typeface="Georgia"/>
              </a:rPr>
            </a:br>
            <a:r>
              <a:rPr lang="en" sz="1800">
                <a:solidFill>
                  <a:srgbClr val="292929"/>
                </a:solidFill>
                <a:highlight>
                  <a:srgbClr val="FFFFFF"/>
                </a:highlight>
                <a:latin typeface="Georgia"/>
                <a:ea typeface="Georgia"/>
                <a:cs typeface="Georgia"/>
                <a:sym typeface="Georgia"/>
              </a:rPr>
              <a:t>Community members report feeling pressured not criticize the project, with the implication that the government may stop providing support to fisherfolks if they continue to voice their concerns.”</a:t>
            </a:r>
            <a:br>
              <a:rPr lang="en" sz="1800">
                <a:solidFill>
                  <a:srgbClr val="292929"/>
                </a:solidFill>
                <a:highlight>
                  <a:srgbClr val="FFFFFF"/>
                </a:highlight>
                <a:latin typeface="Georgia"/>
                <a:ea typeface="Georgia"/>
                <a:cs typeface="Georgia"/>
                <a:sym typeface="Georgia"/>
              </a:rPr>
            </a:br>
            <a:r>
              <a:rPr lang="en" sz="1800" u="sng">
                <a:solidFill>
                  <a:srgbClr val="1155CC"/>
                </a:solidFill>
                <a:highlight>
                  <a:srgbClr val="FFFFFF"/>
                </a:highlight>
                <a:latin typeface="Cambria"/>
                <a:ea typeface="Cambria"/>
                <a:cs typeface="Cambria"/>
                <a:sym typeface="Cambria"/>
                <a:hlinkClick r:id="rId4">
                  <a:extLst>
                    <a:ext uri="{A12FA001-AC4F-418D-AE19-62706E023703}">
                      <ahyp:hlinkClr xmlns:ahyp="http://schemas.microsoft.com/office/drawing/2018/hyperlinkcolor" val="tx"/>
                    </a:ext>
                  </a:extLst>
                </a:hlinkClick>
              </a:rPr>
              <a:t>bit.ly/SriLankaInformationDelayed</a:t>
            </a:r>
            <a:r>
              <a:rPr lang="en" sz="1800">
                <a:latin typeface="Cambria"/>
                <a:ea typeface="Cambria"/>
                <a:cs typeface="Cambria"/>
                <a:sym typeface="Cambria"/>
              </a:rPr>
              <a:t> </a:t>
            </a:r>
            <a:endParaRPr sz="1800">
              <a:latin typeface="Cambria"/>
              <a:ea typeface="Cambria"/>
              <a:cs typeface="Cambria"/>
              <a:sym typeface="Cambria"/>
            </a:endParaRPr>
          </a:p>
        </p:txBody>
      </p:sp>
      <p:sp>
        <p:nvSpPr>
          <p:cNvPr id="367" name="Google Shape;367;p50"/>
          <p:cNvSpPr txBox="1"/>
          <p:nvPr/>
        </p:nvSpPr>
        <p:spPr>
          <a:xfrm>
            <a:off x="4379400" y="988475"/>
            <a:ext cx="4400700" cy="3560700"/>
          </a:xfrm>
          <a:prstGeom prst="rect">
            <a:avLst/>
          </a:prstGeom>
          <a:noFill/>
          <a:ln w="19050" cap="flat" cmpd="sng">
            <a:solidFill>
              <a:srgbClr val="CC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t>“</a:t>
            </a:r>
            <a:r>
              <a:rPr lang="en" sz="1500"/>
              <a:t>Please clarify if the enumerators had prior experience in administering similar surveys….</a:t>
            </a:r>
            <a:br>
              <a:rPr lang="en" sz="1500"/>
            </a:br>
            <a:r>
              <a:rPr lang="en" sz="1500"/>
              <a:t>As you are aware poor methodology (questionnaire, sample selection etc.,) and planning leads to poor data and analysis and also the outcome presents a distorted view of the community. A robust methodology is required for results that are reliable. Without reliable results, it is not possible to be conclusive on what issues need to be addressed…”</a:t>
            </a:r>
            <a:endParaRPr sz="1500"/>
          </a:p>
          <a:p>
            <a:pPr marL="0" lvl="0" indent="0" algn="l" rtl="0">
              <a:lnSpc>
                <a:spcPct val="115000"/>
              </a:lnSpc>
              <a:spcBef>
                <a:spcPts val="0"/>
              </a:spcBef>
              <a:spcAft>
                <a:spcPts val="0"/>
              </a:spcAft>
              <a:buNone/>
            </a:pPr>
            <a:r>
              <a:rPr lang="en" sz="1300" i="1">
                <a:solidFill>
                  <a:srgbClr val="F3F3F3"/>
                </a:solidFill>
              </a:rPr>
              <a:t>A response from the Project Director </a:t>
            </a:r>
            <a:br>
              <a:rPr lang="en" sz="1300" i="1">
                <a:solidFill>
                  <a:srgbClr val="F3F3F3"/>
                </a:solidFill>
              </a:rPr>
            </a:br>
            <a:r>
              <a:rPr lang="en" sz="1300" i="1">
                <a:solidFill>
                  <a:srgbClr val="F3F3F3"/>
                </a:solidFill>
              </a:rPr>
              <a:t>re: Community-led Research Data </a:t>
            </a:r>
            <a:endParaRPr sz="1300" i="1">
              <a:solidFill>
                <a:srgbClr val="F3F3F3"/>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1"/>
          <p:cNvSpPr txBox="1"/>
          <p:nvPr/>
        </p:nvSpPr>
        <p:spPr>
          <a:xfrm>
            <a:off x="382375" y="1076275"/>
            <a:ext cx="3999900" cy="334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a:solidFill>
                <a:srgbClr val="666666"/>
              </a:solidFill>
              <a:latin typeface="Source Code Pro"/>
              <a:ea typeface="Source Code Pro"/>
              <a:cs typeface="Source Code Pro"/>
              <a:sym typeface="Source Code Pro"/>
            </a:endParaRPr>
          </a:p>
        </p:txBody>
      </p:sp>
      <p:sp>
        <p:nvSpPr>
          <p:cNvPr id="373" name="Google Shape;373;p51"/>
          <p:cNvSpPr txBox="1"/>
          <p:nvPr/>
        </p:nvSpPr>
        <p:spPr>
          <a:xfrm>
            <a:off x="4832400" y="1076275"/>
            <a:ext cx="3999900" cy="334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a:solidFill>
                <a:srgbClr val="666666"/>
              </a:solidFill>
              <a:latin typeface="Source Code Pro"/>
              <a:ea typeface="Source Code Pro"/>
              <a:cs typeface="Source Code Pro"/>
              <a:sym typeface="Source Code Pro"/>
            </a:endParaRPr>
          </a:p>
        </p:txBody>
      </p:sp>
      <p:sp>
        <p:nvSpPr>
          <p:cNvPr id="374" name="Google Shape;374;p51"/>
          <p:cNvSpPr txBox="1"/>
          <p:nvPr/>
        </p:nvSpPr>
        <p:spPr>
          <a:xfrm>
            <a:off x="1282400" y="4140825"/>
            <a:ext cx="6230700" cy="64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Source Code Pro"/>
                <a:ea typeface="Source Code Pro"/>
                <a:cs typeface="Source Code Pro"/>
                <a:sym typeface="Source Code Pro"/>
              </a:rPr>
              <a:t>Read more and download the booklets&gt;&gt; </a:t>
            </a:r>
            <a:br>
              <a:rPr lang="en">
                <a:solidFill>
                  <a:srgbClr val="FFFFFF"/>
                </a:solidFill>
                <a:latin typeface="Source Code Pro"/>
                <a:ea typeface="Source Code Pro"/>
                <a:cs typeface="Source Code Pro"/>
                <a:sym typeface="Source Code Pro"/>
              </a:rPr>
            </a:br>
            <a:r>
              <a:rPr lang="en">
                <a:solidFill>
                  <a:srgbClr val="FFFFFF"/>
                </a:solidFill>
                <a:latin typeface="Source Code Pro"/>
                <a:ea typeface="Source Code Pro"/>
                <a:cs typeface="Source Code Pro"/>
                <a:sym typeface="Source Code Pro"/>
              </a:rPr>
              <a:t>En: </a:t>
            </a:r>
            <a:r>
              <a:rPr lang="en" u="sng">
                <a:solidFill>
                  <a:srgbClr val="FFFFFF"/>
                </a:solidFill>
                <a:latin typeface="Source Code Pro"/>
                <a:ea typeface="Source Code Pro"/>
                <a:cs typeface="Source Code Pro"/>
                <a:sym typeface="Source Code Pro"/>
                <a:hlinkClick r:id="rId3">
                  <a:extLst>
                    <a:ext uri="{A12FA001-AC4F-418D-AE19-62706E023703}">
                      <ahyp:hlinkClr xmlns:ahyp="http://schemas.microsoft.com/office/drawing/2018/hyperlinkcolor" val="tx"/>
                    </a:ext>
                  </a:extLst>
                </a:hlinkClick>
              </a:rPr>
              <a:t>bit.ly/WhatTodayDevelopmentNeeds</a:t>
            </a:r>
            <a:endParaRPr>
              <a:solidFill>
                <a:srgbClr val="FFFFFF"/>
              </a:solidFill>
              <a:latin typeface="Source Code Pro"/>
              <a:ea typeface="Source Code Pro"/>
              <a:cs typeface="Source Code Pro"/>
              <a:sym typeface="Source Code Pro"/>
            </a:endParaRPr>
          </a:p>
          <a:p>
            <a:pPr marL="0" lvl="0" indent="0" algn="l" rtl="0">
              <a:spcBef>
                <a:spcPts val="0"/>
              </a:spcBef>
              <a:spcAft>
                <a:spcPts val="0"/>
              </a:spcAft>
              <a:buNone/>
            </a:pPr>
            <a:r>
              <a:rPr lang="en">
                <a:solidFill>
                  <a:srgbClr val="FFFFFF"/>
                </a:solidFill>
                <a:latin typeface="Source Code Pro"/>
                <a:ea typeface="Source Code Pro"/>
                <a:cs typeface="Source Code Pro"/>
                <a:sym typeface="Source Code Pro"/>
              </a:rPr>
              <a:t>Es: </a:t>
            </a:r>
            <a:r>
              <a:rPr lang="en" u="sng">
                <a:solidFill>
                  <a:srgbClr val="FFFFFF"/>
                </a:solidFill>
                <a:latin typeface="Source Code Pro"/>
                <a:ea typeface="Source Code Pro"/>
                <a:cs typeface="Source Code Pro"/>
                <a:sym typeface="Source Code Pro"/>
                <a:hlinkClick r:id="rId4">
                  <a:extLst>
                    <a:ext uri="{A12FA001-AC4F-418D-AE19-62706E023703}">
                      <ahyp:hlinkClr xmlns:ahyp="http://schemas.microsoft.com/office/drawing/2018/hyperlinkcolor" val="tx"/>
                    </a:ext>
                  </a:extLst>
                </a:hlinkClick>
              </a:rPr>
              <a:t>bit.ly/desarrollodehoy</a:t>
            </a:r>
            <a:r>
              <a:rPr lang="en">
                <a:solidFill>
                  <a:srgbClr val="222222"/>
                </a:solidFill>
                <a:highlight>
                  <a:srgbClr val="FFFFFF"/>
                </a:highlight>
                <a:latin typeface="Source Code Pro"/>
                <a:ea typeface="Source Code Pro"/>
                <a:cs typeface="Source Code Pro"/>
                <a:sym typeface="Source Code Pro"/>
              </a:rPr>
              <a:t> </a:t>
            </a:r>
            <a:r>
              <a:rPr lang="en">
                <a:solidFill>
                  <a:srgbClr val="FFFFFF"/>
                </a:solidFill>
                <a:latin typeface="Source Code Pro"/>
                <a:ea typeface="Source Code Pro"/>
                <a:cs typeface="Source Code Pro"/>
                <a:sym typeface="Source Code Pro"/>
              </a:rPr>
              <a:t> </a:t>
            </a:r>
            <a:endParaRPr>
              <a:solidFill>
                <a:srgbClr val="FFFFFF"/>
              </a:solidFill>
              <a:latin typeface="Source Code Pro"/>
              <a:ea typeface="Source Code Pro"/>
              <a:cs typeface="Source Code Pro"/>
              <a:sym typeface="Source Code Pro"/>
            </a:endParaRPr>
          </a:p>
        </p:txBody>
      </p:sp>
      <p:sp>
        <p:nvSpPr>
          <p:cNvPr id="375" name="Google Shape;375;p51"/>
          <p:cNvSpPr txBox="1"/>
          <p:nvPr/>
        </p:nvSpPr>
        <p:spPr>
          <a:xfrm>
            <a:off x="1312050" y="-258000"/>
            <a:ext cx="6519900" cy="33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FFFFFF"/>
                </a:solidFill>
                <a:latin typeface="Amatic SC"/>
                <a:ea typeface="Amatic SC"/>
                <a:cs typeface="Amatic SC"/>
                <a:sym typeface="Amatic SC"/>
              </a:rPr>
              <a:t>Community Action Guide on</a:t>
            </a:r>
            <a:br>
              <a:rPr lang="en" sz="4200" b="1">
                <a:solidFill>
                  <a:srgbClr val="FFFFFF"/>
                </a:solidFill>
                <a:latin typeface="Amatic SC"/>
                <a:ea typeface="Amatic SC"/>
                <a:cs typeface="Amatic SC"/>
                <a:sym typeface="Amatic SC"/>
              </a:rPr>
            </a:br>
            <a:r>
              <a:rPr lang="en" sz="4200" b="1">
                <a:solidFill>
                  <a:srgbClr val="FFFFFF"/>
                </a:solidFill>
                <a:latin typeface="Amatic SC"/>
                <a:ea typeface="Amatic SC"/>
                <a:cs typeface="Amatic SC"/>
                <a:sym typeface="Amatic SC"/>
              </a:rPr>
              <a:t> Community-led Research</a:t>
            </a:r>
            <a:endParaRPr sz="4200" b="1">
              <a:solidFill>
                <a:srgbClr val="FFFFFF"/>
              </a:solidFill>
              <a:latin typeface="Amatic SC"/>
              <a:ea typeface="Amatic SC"/>
              <a:cs typeface="Amatic SC"/>
              <a:sym typeface="Amatic SC"/>
            </a:endParaRPr>
          </a:p>
        </p:txBody>
      </p:sp>
      <p:sp>
        <p:nvSpPr>
          <p:cNvPr id="376" name="Google Shape;376;p51"/>
          <p:cNvSpPr txBox="1"/>
          <p:nvPr/>
        </p:nvSpPr>
        <p:spPr>
          <a:xfrm>
            <a:off x="4984800" y="1228675"/>
            <a:ext cx="3999900" cy="334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a:solidFill>
                <a:srgbClr val="666666"/>
              </a:solidFill>
              <a:latin typeface="Source Code Pro"/>
              <a:ea typeface="Source Code Pro"/>
              <a:cs typeface="Source Code Pro"/>
              <a:sym typeface="Source Code Pro"/>
            </a:endParaRPr>
          </a:p>
        </p:txBody>
      </p:sp>
      <p:pic>
        <p:nvPicPr>
          <p:cNvPr id="377" name="Google Shape;377;p5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152400"/>
            <a:ext cx="9143997" cy="5464128"/>
          </a:xfrm>
          <a:prstGeom prst="rect">
            <a:avLst/>
          </a:prstGeom>
          <a:noFill/>
          <a:ln>
            <a:noFill/>
          </a:ln>
        </p:spPr>
      </p:pic>
      <p:sp>
        <p:nvSpPr>
          <p:cNvPr id="378" name="Google Shape;378;p51"/>
          <p:cNvSpPr txBox="1"/>
          <p:nvPr/>
        </p:nvSpPr>
        <p:spPr>
          <a:xfrm>
            <a:off x="1456650" y="4140825"/>
            <a:ext cx="6230700" cy="64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FFFFFF"/>
                </a:solidFill>
                <a:latin typeface="Cambria"/>
                <a:ea typeface="Cambria"/>
                <a:cs typeface="Cambria"/>
                <a:sym typeface="Cambria"/>
              </a:rPr>
              <a:t>Download the booklets &gt;&gt; </a:t>
            </a:r>
            <a:r>
              <a:rPr lang="en" sz="1500" u="sng">
                <a:solidFill>
                  <a:srgbClr val="9FC5E8"/>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bit.ly/WhatTodayDevelopmentNeeds</a:t>
            </a:r>
            <a:r>
              <a:rPr lang="en" sz="1500">
                <a:solidFill>
                  <a:srgbClr val="9FC5E8"/>
                </a:solidFill>
                <a:latin typeface="Cambria"/>
                <a:ea typeface="Cambria"/>
                <a:cs typeface="Cambria"/>
                <a:sym typeface="Cambria"/>
              </a:rPr>
              <a:t> </a:t>
            </a:r>
            <a:br>
              <a:rPr lang="en" sz="1500">
                <a:solidFill>
                  <a:srgbClr val="9FC5E8"/>
                </a:solidFill>
                <a:latin typeface="Cambria"/>
                <a:ea typeface="Cambria"/>
                <a:cs typeface="Cambria"/>
                <a:sym typeface="Cambria"/>
              </a:rPr>
            </a:br>
            <a:r>
              <a:rPr lang="en" sz="1500">
                <a:solidFill>
                  <a:srgbClr val="9FC5E8"/>
                </a:solidFill>
                <a:latin typeface="Cambria"/>
                <a:ea typeface="Cambria"/>
                <a:cs typeface="Cambria"/>
                <a:sym typeface="Cambria"/>
              </a:rPr>
              <a:t>(Spanish: </a:t>
            </a:r>
            <a:r>
              <a:rPr lang="en" sz="1500" u="sng">
                <a:solidFill>
                  <a:srgbClr val="9FC5E8"/>
                </a:solidFill>
                <a:latin typeface="Cambria"/>
                <a:ea typeface="Cambria"/>
                <a:cs typeface="Cambria"/>
                <a:sym typeface="Cambria"/>
                <a:hlinkClick r:id="rId4">
                  <a:extLst>
                    <a:ext uri="{A12FA001-AC4F-418D-AE19-62706E023703}">
                      <ahyp:hlinkClr xmlns:ahyp="http://schemas.microsoft.com/office/drawing/2018/hyperlinkcolor" val="tx"/>
                    </a:ext>
                  </a:extLst>
                </a:hlinkClick>
              </a:rPr>
              <a:t>bit.ly/desarrollodehoy</a:t>
            </a:r>
            <a:r>
              <a:rPr lang="en" sz="1500">
                <a:solidFill>
                  <a:srgbClr val="9FC5E8"/>
                </a:solidFill>
                <a:latin typeface="Cambria"/>
                <a:ea typeface="Cambria"/>
                <a:cs typeface="Cambria"/>
                <a:sym typeface="Cambria"/>
              </a:rPr>
              <a:t>) </a:t>
            </a:r>
            <a:endParaRPr sz="1500">
              <a:solidFill>
                <a:srgbClr val="9FC5E8"/>
              </a:solidFill>
              <a:latin typeface="Cambria"/>
              <a:ea typeface="Cambria"/>
              <a:cs typeface="Cambria"/>
              <a:sym typeface="Cambria"/>
            </a:endParaRPr>
          </a:p>
          <a:p>
            <a:pPr marL="0" lvl="0" indent="0" algn="l" rtl="0">
              <a:spcBef>
                <a:spcPts val="0"/>
              </a:spcBef>
              <a:spcAft>
                <a:spcPts val="0"/>
              </a:spcAft>
              <a:buNone/>
            </a:pPr>
            <a:r>
              <a:rPr lang="en" sz="1500">
                <a:solidFill>
                  <a:srgbClr val="FFFFFF"/>
                </a:solidFill>
                <a:latin typeface="Cambria"/>
                <a:ea typeface="Cambria"/>
                <a:cs typeface="Cambria"/>
                <a:sym typeface="Cambria"/>
              </a:rPr>
              <a:t>More materials </a:t>
            </a:r>
            <a:r>
              <a:rPr lang="en" sz="1500" u="sng">
                <a:solidFill>
                  <a:srgbClr val="9FC5E8"/>
                </a:solidFill>
                <a:latin typeface="Cambria"/>
                <a:ea typeface="Cambria"/>
                <a:cs typeface="Cambria"/>
                <a:sym typeface="Cambria"/>
                <a:hlinkClick r:id="rId6">
                  <a:extLst>
                    <a:ext uri="{A12FA001-AC4F-418D-AE19-62706E023703}">
                      <ahyp:hlinkClr xmlns:ahyp="http://schemas.microsoft.com/office/drawing/2018/hyperlinkcolor" val="tx"/>
                    </a:ext>
                  </a:extLst>
                </a:hlinkClick>
              </a:rPr>
              <a:t>bit.ly/iapcagweb</a:t>
            </a:r>
            <a:r>
              <a:rPr lang="en" sz="1500">
                <a:solidFill>
                  <a:srgbClr val="9FC5E8"/>
                </a:solidFill>
                <a:latin typeface="Cambria"/>
                <a:ea typeface="Cambria"/>
                <a:cs typeface="Cambria"/>
                <a:sym typeface="Cambria"/>
              </a:rPr>
              <a:t> </a:t>
            </a:r>
            <a:endParaRPr sz="1500">
              <a:solidFill>
                <a:srgbClr val="9FC5E8"/>
              </a:solidFill>
              <a:latin typeface="Cambria"/>
              <a:ea typeface="Cambria"/>
              <a:cs typeface="Cambria"/>
              <a:sym typeface="Cambria"/>
            </a:endParaRPr>
          </a:p>
        </p:txBody>
      </p:sp>
      <p:sp>
        <p:nvSpPr>
          <p:cNvPr id="379" name="Google Shape;379;p51"/>
          <p:cNvSpPr txBox="1"/>
          <p:nvPr/>
        </p:nvSpPr>
        <p:spPr>
          <a:xfrm>
            <a:off x="811800" y="0"/>
            <a:ext cx="7520400" cy="59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solidFill>
                  <a:srgbClr val="FFFFFF"/>
                </a:solidFill>
                <a:latin typeface="Cambria"/>
                <a:ea typeface="Cambria"/>
                <a:cs typeface="Cambria"/>
                <a:sym typeface="Cambria"/>
              </a:rPr>
              <a:t>Community Action Guide on</a:t>
            </a:r>
            <a:br>
              <a:rPr lang="en" sz="3800" b="1">
                <a:solidFill>
                  <a:srgbClr val="FFFFFF"/>
                </a:solidFill>
                <a:latin typeface="Cambria"/>
                <a:ea typeface="Cambria"/>
                <a:cs typeface="Cambria"/>
                <a:sym typeface="Cambria"/>
              </a:rPr>
            </a:br>
            <a:r>
              <a:rPr lang="en" sz="3800" b="1">
                <a:solidFill>
                  <a:srgbClr val="FFFFFF"/>
                </a:solidFill>
                <a:latin typeface="Cambria"/>
                <a:ea typeface="Cambria"/>
                <a:cs typeface="Cambria"/>
                <a:sym typeface="Cambria"/>
              </a:rPr>
              <a:t> Community-led Research</a:t>
            </a:r>
            <a:endParaRPr sz="3800" b="1">
              <a:solidFill>
                <a:srgbClr val="FFFFFF"/>
              </a:solidFill>
              <a:latin typeface="Cambria"/>
              <a:ea typeface="Cambria"/>
              <a:cs typeface="Cambria"/>
              <a:sym typeface="Cambri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p5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2400" y="152400"/>
            <a:ext cx="2811825" cy="4478075"/>
          </a:xfrm>
          <a:prstGeom prst="rect">
            <a:avLst/>
          </a:prstGeom>
          <a:noFill/>
          <a:ln>
            <a:noFill/>
          </a:ln>
        </p:spPr>
      </p:pic>
      <p:pic>
        <p:nvPicPr>
          <p:cNvPr id="385" name="Google Shape;385;p5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037425" y="38725"/>
            <a:ext cx="2974500" cy="4551776"/>
          </a:xfrm>
          <a:prstGeom prst="rect">
            <a:avLst/>
          </a:prstGeom>
          <a:noFill/>
          <a:ln>
            <a:noFill/>
          </a:ln>
        </p:spPr>
      </p:pic>
      <p:pic>
        <p:nvPicPr>
          <p:cNvPr id="386" name="Google Shape;386;p52"/>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085124" y="365600"/>
            <a:ext cx="2721999" cy="3385426"/>
          </a:xfrm>
          <a:prstGeom prst="rect">
            <a:avLst/>
          </a:prstGeom>
          <a:noFill/>
          <a:ln>
            <a:noFill/>
          </a:ln>
        </p:spPr>
      </p:pic>
      <p:pic>
        <p:nvPicPr>
          <p:cNvPr id="387" name="Google Shape;387;p52"/>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869304" y="3751029"/>
            <a:ext cx="1312350" cy="11992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5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854013" y="419175"/>
            <a:ext cx="4447775" cy="4447775"/>
          </a:xfrm>
          <a:prstGeom prst="rect">
            <a:avLst/>
          </a:prstGeom>
          <a:noFill/>
          <a:ln>
            <a:noFill/>
          </a:ln>
        </p:spPr>
      </p:pic>
      <p:pic>
        <p:nvPicPr>
          <p:cNvPr id="393" name="Google Shape;393;p53"/>
          <p:cNvPicPr preferRelativeResize="0"/>
          <p:nvPr/>
        </p:nvPicPr>
        <p:blipFill>
          <a:blip r:embed="rId4">
            <a:alphaModFix/>
          </a:blip>
          <a:stretch>
            <a:fillRect/>
          </a:stretch>
        </p:blipFill>
        <p:spPr>
          <a:xfrm>
            <a:off x="496775" y="357075"/>
            <a:ext cx="2802200" cy="28022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398" name="Google Shape;398;p54"/>
          <p:cNvPicPr preferRelativeResize="0"/>
          <p:nvPr/>
        </p:nvPicPr>
        <p:blipFill>
          <a:blip r:embed="rId3" cstate="email">
            <a:alphaModFix amt="90000"/>
            <a:extLst>
              <a:ext uri="{28A0092B-C50C-407E-A947-70E740481C1C}">
                <a14:useLocalDpi xmlns:a14="http://schemas.microsoft.com/office/drawing/2010/main"/>
              </a:ext>
            </a:extLst>
          </a:blip>
          <a:stretch>
            <a:fillRect/>
          </a:stretch>
        </p:blipFill>
        <p:spPr>
          <a:xfrm flipH="1">
            <a:off x="5155601" y="2119900"/>
            <a:ext cx="4010649" cy="3099800"/>
          </a:xfrm>
          <a:prstGeom prst="rect">
            <a:avLst/>
          </a:prstGeom>
          <a:noFill/>
          <a:ln>
            <a:noFill/>
          </a:ln>
        </p:spPr>
      </p:pic>
      <p:sp>
        <p:nvSpPr>
          <p:cNvPr id="399" name="Google Shape;399;p54"/>
          <p:cNvSpPr txBox="1">
            <a:spLocks noGrp="1"/>
          </p:cNvSpPr>
          <p:nvPr>
            <p:ph type="title"/>
          </p:nvPr>
        </p:nvSpPr>
        <p:spPr>
          <a:xfrm>
            <a:off x="311700" y="324000"/>
            <a:ext cx="8520600" cy="572700"/>
          </a:xfrm>
          <a:prstGeom prst="rect">
            <a:avLst/>
          </a:prstGeom>
          <a:solidFill>
            <a:srgbClr val="0B5394"/>
          </a:solidFill>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FFFFFF"/>
                </a:solidFill>
                <a:latin typeface="Cambria"/>
                <a:ea typeface="Cambria"/>
                <a:cs typeface="Cambria"/>
                <a:sym typeface="Cambria"/>
              </a:rPr>
              <a:t>Community-led Research Puzzles </a:t>
            </a:r>
            <a:endParaRPr sz="3000" b="1">
              <a:solidFill>
                <a:srgbClr val="FFFFFF"/>
              </a:solidFill>
            </a:endParaRPr>
          </a:p>
        </p:txBody>
      </p:sp>
      <p:sp>
        <p:nvSpPr>
          <p:cNvPr id="400" name="Google Shape;400;p54"/>
          <p:cNvSpPr txBox="1">
            <a:spLocks noGrp="1"/>
          </p:cNvSpPr>
          <p:nvPr>
            <p:ph type="body" idx="1"/>
          </p:nvPr>
        </p:nvSpPr>
        <p:spPr>
          <a:xfrm>
            <a:off x="311700" y="1017725"/>
            <a:ext cx="8520600" cy="1545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ambria"/>
              <a:buChar char="●"/>
            </a:pPr>
            <a:r>
              <a:rPr lang="en">
                <a:latin typeface="Cambria"/>
                <a:ea typeface="Cambria"/>
                <a:cs typeface="Cambria"/>
                <a:sym typeface="Cambria"/>
              </a:rPr>
              <a:t>Please go to slides for your group</a:t>
            </a:r>
            <a:br>
              <a:rPr lang="en">
                <a:latin typeface="Cambria"/>
                <a:ea typeface="Cambria"/>
                <a:cs typeface="Cambria"/>
                <a:sym typeface="Cambria"/>
              </a:rPr>
            </a:br>
            <a:r>
              <a:rPr lang="en">
                <a:solidFill>
                  <a:srgbClr val="454545"/>
                </a:solidFill>
                <a:highlight>
                  <a:srgbClr val="93C47D"/>
                </a:highlight>
                <a:latin typeface="Cambria"/>
                <a:ea typeface="Cambria"/>
                <a:cs typeface="Cambria"/>
                <a:sym typeface="Cambria"/>
              </a:rPr>
              <a:t>1.Meg (#28)</a:t>
            </a:r>
            <a:r>
              <a:rPr lang="en">
                <a:solidFill>
                  <a:srgbClr val="454545"/>
                </a:solidFill>
                <a:latin typeface="Cambria"/>
                <a:ea typeface="Cambria"/>
                <a:cs typeface="Cambria"/>
                <a:sym typeface="Cambria"/>
              </a:rPr>
              <a:t> </a:t>
            </a:r>
            <a:r>
              <a:rPr lang="en">
                <a:solidFill>
                  <a:srgbClr val="454545"/>
                </a:solidFill>
                <a:highlight>
                  <a:srgbClr val="FFE599"/>
                </a:highlight>
                <a:latin typeface="Cambria"/>
                <a:ea typeface="Cambria"/>
                <a:cs typeface="Cambria"/>
                <a:sym typeface="Cambria"/>
              </a:rPr>
              <a:t>2.Sukti (#32) </a:t>
            </a:r>
            <a:r>
              <a:rPr lang="en">
                <a:solidFill>
                  <a:srgbClr val="454545"/>
                </a:solidFill>
                <a:latin typeface="Cambria"/>
                <a:ea typeface="Cambria"/>
                <a:cs typeface="Cambria"/>
                <a:sym typeface="Cambria"/>
              </a:rPr>
              <a:t> </a:t>
            </a:r>
            <a:r>
              <a:rPr lang="en">
                <a:solidFill>
                  <a:srgbClr val="454545"/>
                </a:solidFill>
                <a:highlight>
                  <a:srgbClr val="D5A6BD"/>
                </a:highlight>
                <a:latin typeface="Cambria"/>
                <a:ea typeface="Cambria"/>
                <a:cs typeface="Cambria"/>
                <a:sym typeface="Cambria"/>
              </a:rPr>
              <a:t>3.Tyler (#36) </a:t>
            </a:r>
            <a:r>
              <a:rPr lang="en">
                <a:solidFill>
                  <a:srgbClr val="454545"/>
                </a:solidFill>
                <a:latin typeface="Cambria"/>
                <a:ea typeface="Cambria"/>
                <a:cs typeface="Cambria"/>
                <a:sym typeface="Cambria"/>
              </a:rPr>
              <a:t> </a:t>
            </a:r>
            <a:r>
              <a:rPr lang="en">
                <a:solidFill>
                  <a:srgbClr val="454545"/>
                </a:solidFill>
                <a:highlight>
                  <a:srgbClr val="B7B7B7"/>
                </a:highlight>
                <a:latin typeface="Cambria"/>
                <a:ea typeface="Cambria"/>
                <a:cs typeface="Cambria"/>
                <a:sym typeface="Cambria"/>
              </a:rPr>
              <a:t>4.Tom (#40) </a:t>
            </a:r>
            <a:r>
              <a:rPr lang="en">
                <a:solidFill>
                  <a:srgbClr val="454545"/>
                </a:solidFill>
                <a:latin typeface="Cambria"/>
                <a:ea typeface="Cambria"/>
                <a:cs typeface="Cambria"/>
                <a:sym typeface="Cambria"/>
              </a:rPr>
              <a:t> </a:t>
            </a:r>
            <a:r>
              <a:rPr lang="en">
                <a:solidFill>
                  <a:srgbClr val="454545"/>
                </a:solidFill>
                <a:highlight>
                  <a:srgbClr val="6FA8DC"/>
                </a:highlight>
                <a:latin typeface="Cambria"/>
                <a:ea typeface="Cambria"/>
                <a:cs typeface="Cambria"/>
                <a:sym typeface="Cambria"/>
              </a:rPr>
              <a:t>5.Carol Anne (#44) </a:t>
            </a:r>
            <a:br>
              <a:rPr lang="en">
                <a:solidFill>
                  <a:srgbClr val="454545"/>
                </a:solidFill>
                <a:highlight>
                  <a:srgbClr val="6FA8DC"/>
                </a:highlight>
                <a:latin typeface="Cambria"/>
                <a:ea typeface="Cambria"/>
                <a:cs typeface="Cambria"/>
                <a:sym typeface="Cambria"/>
              </a:rPr>
            </a:br>
            <a:r>
              <a:rPr lang="en">
                <a:latin typeface="Cambria"/>
                <a:ea typeface="Cambria"/>
                <a:cs typeface="Cambria"/>
                <a:sym typeface="Cambria"/>
              </a:rPr>
              <a:t>Each group will have </a:t>
            </a:r>
            <a:r>
              <a:rPr lang="en">
                <a:solidFill>
                  <a:srgbClr val="1155CC"/>
                </a:solidFill>
                <a:latin typeface="Cambria"/>
                <a:ea typeface="Cambria"/>
                <a:cs typeface="Cambria"/>
                <a:sym typeface="Cambria"/>
              </a:rPr>
              <a:t>5 minutes</a:t>
            </a:r>
            <a:r>
              <a:rPr lang="en">
                <a:latin typeface="Cambria"/>
                <a:ea typeface="Cambria"/>
                <a:cs typeface="Cambria"/>
                <a:sym typeface="Cambria"/>
              </a:rPr>
              <a:t> </a:t>
            </a:r>
            <a:r>
              <a:rPr lang="en">
                <a:solidFill>
                  <a:srgbClr val="454545"/>
                </a:solidFill>
                <a:latin typeface="Cambria"/>
                <a:ea typeface="Cambria"/>
                <a:cs typeface="Cambria"/>
                <a:sym typeface="Cambria"/>
              </a:rPr>
              <a:t>to complete the puzzles by arranging all pieces in any order that make sense to the group. </a:t>
            </a:r>
            <a:br>
              <a:rPr lang="en">
                <a:solidFill>
                  <a:srgbClr val="454545"/>
                </a:solidFill>
                <a:latin typeface="Cambria"/>
                <a:ea typeface="Cambria"/>
                <a:cs typeface="Cambria"/>
                <a:sym typeface="Cambria"/>
              </a:rPr>
            </a:br>
            <a:endParaRPr>
              <a:solidFill>
                <a:srgbClr val="454545"/>
              </a:solidFill>
              <a:latin typeface="Cambria"/>
              <a:ea typeface="Cambria"/>
              <a:cs typeface="Cambria"/>
              <a:sym typeface="Cambria"/>
            </a:endParaRPr>
          </a:p>
          <a:p>
            <a:pPr marL="457200" lvl="0" indent="0" algn="l" rtl="0">
              <a:spcBef>
                <a:spcPts val="1600"/>
              </a:spcBef>
              <a:spcAft>
                <a:spcPts val="1600"/>
              </a:spcAft>
              <a:buNone/>
            </a:pPr>
            <a:endParaRPr>
              <a:solidFill>
                <a:srgbClr val="454545"/>
              </a:solidFill>
              <a:latin typeface="Cambria"/>
              <a:ea typeface="Cambria"/>
              <a:cs typeface="Cambria"/>
              <a:sym typeface="Cambria"/>
            </a:endParaRPr>
          </a:p>
        </p:txBody>
      </p:sp>
      <p:sp>
        <p:nvSpPr>
          <p:cNvPr id="401" name="Google Shape;401;p54"/>
          <p:cNvSpPr txBox="1"/>
          <p:nvPr/>
        </p:nvSpPr>
        <p:spPr>
          <a:xfrm>
            <a:off x="311700" y="2425675"/>
            <a:ext cx="5325300" cy="24273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454545"/>
              </a:buClr>
              <a:buSzPts val="1800"/>
              <a:buFont typeface="Cambria"/>
              <a:buChar char="●"/>
            </a:pPr>
            <a:r>
              <a:rPr lang="en" sz="1800">
                <a:solidFill>
                  <a:srgbClr val="454545"/>
                </a:solidFill>
                <a:latin typeface="Cambria"/>
                <a:ea typeface="Cambria"/>
                <a:cs typeface="Cambria"/>
                <a:sym typeface="Cambria"/>
              </a:rPr>
              <a:t>Please discuss in your group while arranging the puzzles what each piece means and why they are in an order the group arrange. </a:t>
            </a:r>
            <a:endParaRPr sz="1800">
              <a:solidFill>
                <a:srgbClr val="454545"/>
              </a:solidFill>
              <a:latin typeface="Cambria"/>
              <a:ea typeface="Cambria"/>
              <a:cs typeface="Cambria"/>
              <a:sym typeface="Cambria"/>
            </a:endParaRPr>
          </a:p>
          <a:p>
            <a:pPr marL="457200" lvl="0" indent="-342900" algn="l" rtl="0">
              <a:lnSpc>
                <a:spcPct val="115000"/>
              </a:lnSpc>
              <a:spcBef>
                <a:spcPts val="0"/>
              </a:spcBef>
              <a:spcAft>
                <a:spcPts val="0"/>
              </a:spcAft>
              <a:buClr>
                <a:srgbClr val="454545"/>
              </a:buClr>
              <a:buSzPts val="1800"/>
              <a:buFont typeface="Cambria"/>
              <a:buChar char="●"/>
            </a:pPr>
            <a:r>
              <a:rPr lang="en" sz="1800">
                <a:solidFill>
                  <a:srgbClr val="454545"/>
                </a:solidFill>
                <a:latin typeface="Cambria"/>
                <a:ea typeface="Cambria"/>
                <a:cs typeface="Cambria"/>
                <a:sym typeface="Cambria"/>
              </a:rPr>
              <a:t>Choose at least 3 suggested questions to discuss in your group in 15 minutes. Please take notes of key points into the slide of your group. </a:t>
            </a:r>
            <a:endParaRPr sz="1800">
              <a:solidFill>
                <a:srgbClr val="454545"/>
              </a:solidFill>
              <a:latin typeface="Cambria"/>
              <a:ea typeface="Cambria"/>
              <a:cs typeface="Cambria"/>
              <a:sym typeface="Cambri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405"/>
        <p:cNvGrpSpPr/>
        <p:nvPr/>
      </p:nvGrpSpPr>
      <p:grpSpPr>
        <a:xfrm>
          <a:off x="0" y="0"/>
          <a:ext cx="0" cy="0"/>
          <a:chOff x="0" y="0"/>
          <a:chExt cx="0" cy="0"/>
        </a:xfrm>
      </p:grpSpPr>
      <p:sp>
        <p:nvSpPr>
          <p:cNvPr id="406" name="Google Shape;406;p55"/>
          <p:cNvSpPr/>
          <p:nvPr/>
        </p:nvSpPr>
        <p:spPr>
          <a:xfrm>
            <a:off x="152925" y="92150"/>
            <a:ext cx="592800" cy="4938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Times New Roman"/>
                <a:ea typeface="Times New Roman"/>
                <a:cs typeface="Times New Roman"/>
                <a:sym typeface="Times New Roman"/>
              </a:rPr>
              <a:t>1</a:t>
            </a:r>
            <a:endParaRPr sz="2400">
              <a:latin typeface="Times New Roman"/>
              <a:ea typeface="Times New Roman"/>
              <a:cs typeface="Times New Roman"/>
              <a:sym typeface="Times New Roman"/>
            </a:endParaRPr>
          </a:p>
        </p:txBody>
      </p:sp>
      <p:pic>
        <p:nvPicPr>
          <p:cNvPr id="407" name="Google Shape;407;p5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2400" y="950811"/>
            <a:ext cx="3332700" cy="607845"/>
          </a:xfrm>
          <a:prstGeom prst="rect">
            <a:avLst/>
          </a:prstGeom>
          <a:noFill/>
          <a:ln>
            <a:noFill/>
          </a:ln>
        </p:spPr>
      </p:pic>
      <p:pic>
        <p:nvPicPr>
          <p:cNvPr id="408" name="Google Shape;408;p5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48075" y="501475"/>
            <a:ext cx="2647492" cy="548875"/>
          </a:xfrm>
          <a:prstGeom prst="rect">
            <a:avLst/>
          </a:prstGeom>
          <a:noFill/>
          <a:ln>
            <a:noFill/>
          </a:ln>
        </p:spPr>
      </p:pic>
      <p:pic>
        <p:nvPicPr>
          <p:cNvPr id="409" name="Google Shape;409;p55"/>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75037" y="2340164"/>
            <a:ext cx="3193571" cy="524050"/>
          </a:xfrm>
          <a:prstGeom prst="rect">
            <a:avLst/>
          </a:prstGeom>
          <a:noFill/>
          <a:ln>
            <a:noFill/>
          </a:ln>
        </p:spPr>
      </p:pic>
      <p:pic>
        <p:nvPicPr>
          <p:cNvPr id="410" name="Google Shape;410;p55"/>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212338" y="-21900"/>
            <a:ext cx="2850557" cy="607850"/>
          </a:xfrm>
          <a:prstGeom prst="rect">
            <a:avLst/>
          </a:prstGeom>
          <a:noFill/>
          <a:ln>
            <a:noFill/>
          </a:ln>
        </p:spPr>
      </p:pic>
      <p:pic>
        <p:nvPicPr>
          <p:cNvPr id="411" name="Google Shape;411;p55"/>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333538" y="1414613"/>
            <a:ext cx="2970425" cy="548883"/>
          </a:xfrm>
          <a:prstGeom prst="rect">
            <a:avLst/>
          </a:prstGeom>
          <a:noFill/>
          <a:ln>
            <a:noFill/>
          </a:ln>
        </p:spPr>
      </p:pic>
      <p:pic>
        <p:nvPicPr>
          <p:cNvPr id="412" name="Google Shape;412;p55"/>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6201500" y="1489412"/>
            <a:ext cx="1194612" cy="548875"/>
          </a:xfrm>
          <a:prstGeom prst="rect">
            <a:avLst/>
          </a:prstGeom>
          <a:noFill/>
          <a:ln>
            <a:noFill/>
          </a:ln>
        </p:spPr>
      </p:pic>
      <p:pic>
        <p:nvPicPr>
          <p:cNvPr id="413" name="Google Shape;413;p55"/>
          <p:cNvPicPr preferRelativeResize="0"/>
          <p:nvPr/>
        </p:nvPicPr>
        <p:blipFill>
          <a:blip r:embed="rId9">
            <a:alphaModFix/>
          </a:blip>
          <a:stretch>
            <a:fillRect/>
          </a:stretch>
        </p:blipFill>
        <p:spPr>
          <a:xfrm>
            <a:off x="3920075" y="730597"/>
            <a:ext cx="5757450" cy="828066"/>
          </a:xfrm>
          <a:prstGeom prst="rect">
            <a:avLst/>
          </a:prstGeom>
          <a:noFill/>
          <a:ln>
            <a:noFill/>
          </a:ln>
        </p:spPr>
      </p:pic>
      <p:pic>
        <p:nvPicPr>
          <p:cNvPr id="414" name="Google Shape;414;p55"/>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401700" y="1834146"/>
            <a:ext cx="1794125" cy="524057"/>
          </a:xfrm>
          <a:prstGeom prst="rect">
            <a:avLst/>
          </a:prstGeom>
          <a:noFill/>
          <a:ln>
            <a:noFill/>
          </a:ln>
        </p:spPr>
      </p:pic>
      <p:pic>
        <p:nvPicPr>
          <p:cNvPr id="415" name="Google Shape;415;p55"/>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17488" y="2750875"/>
            <a:ext cx="4589495" cy="615825"/>
          </a:xfrm>
          <a:prstGeom prst="rect">
            <a:avLst/>
          </a:prstGeom>
          <a:noFill/>
          <a:ln>
            <a:noFill/>
          </a:ln>
        </p:spPr>
      </p:pic>
      <p:pic>
        <p:nvPicPr>
          <p:cNvPr id="416" name="Google Shape;416;p55"/>
          <p:cNvPicPr preferRelativeResize="0"/>
          <p:nvPr/>
        </p:nvPicPr>
        <p:blipFill>
          <a:blip r:embed="rId12" cstate="email">
            <a:alphaModFix/>
            <a:extLst>
              <a:ext uri="{28A0092B-C50C-407E-A947-70E740481C1C}">
                <a14:useLocalDpi xmlns:a14="http://schemas.microsoft.com/office/drawing/2010/main"/>
              </a:ext>
            </a:extLst>
          </a:blip>
          <a:stretch>
            <a:fillRect/>
          </a:stretch>
        </p:blipFill>
        <p:spPr>
          <a:xfrm>
            <a:off x="0" y="3343038"/>
            <a:ext cx="4087275" cy="607850"/>
          </a:xfrm>
          <a:prstGeom prst="rect">
            <a:avLst/>
          </a:prstGeom>
          <a:noFill/>
          <a:ln>
            <a:noFill/>
          </a:ln>
        </p:spPr>
      </p:pic>
      <p:pic>
        <p:nvPicPr>
          <p:cNvPr id="417" name="Google Shape;417;p55"/>
          <p:cNvPicPr preferRelativeResize="0"/>
          <p:nvPr/>
        </p:nvPicPr>
        <p:blipFill>
          <a:blip r:embed="rId13" cstate="email">
            <a:alphaModFix/>
            <a:extLst>
              <a:ext uri="{28A0092B-C50C-407E-A947-70E740481C1C}">
                <a14:useLocalDpi xmlns:a14="http://schemas.microsoft.com/office/drawing/2010/main"/>
              </a:ext>
            </a:extLst>
          </a:blip>
          <a:stretch>
            <a:fillRect/>
          </a:stretch>
        </p:blipFill>
        <p:spPr>
          <a:xfrm>
            <a:off x="-17500" y="3950912"/>
            <a:ext cx="5056087" cy="548875"/>
          </a:xfrm>
          <a:prstGeom prst="rect">
            <a:avLst/>
          </a:prstGeom>
          <a:noFill/>
          <a:ln>
            <a:noFill/>
          </a:ln>
        </p:spPr>
      </p:pic>
      <p:pic>
        <p:nvPicPr>
          <p:cNvPr id="418" name="Google Shape;418;p55"/>
          <p:cNvPicPr preferRelativeResize="0"/>
          <p:nvPr/>
        </p:nvPicPr>
        <p:blipFill>
          <a:blip r:embed="rId14" cstate="email">
            <a:alphaModFix/>
            <a:extLst>
              <a:ext uri="{28A0092B-C50C-407E-A947-70E740481C1C}">
                <a14:useLocalDpi xmlns:a14="http://schemas.microsoft.com/office/drawing/2010/main"/>
              </a:ext>
            </a:extLst>
          </a:blip>
          <a:stretch>
            <a:fillRect/>
          </a:stretch>
        </p:blipFill>
        <p:spPr>
          <a:xfrm>
            <a:off x="655725" y="4338100"/>
            <a:ext cx="2528573" cy="548875"/>
          </a:xfrm>
          <a:prstGeom prst="rect">
            <a:avLst/>
          </a:prstGeom>
          <a:noFill/>
          <a:ln>
            <a:noFill/>
          </a:ln>
        </p:spPr>
      </p:pic>
      <p:sp>
        <p:nvSpPr>
          <p:cNvPr id="419" name="Google Shape;419;p55"/>
          <p:cNvSpPr txBox="1"/>
          <p:nvPr/>
        </p:nvSpPr>
        <p:spPr>
          <a:xfrm>
            <a:off x="5735425" y="3526100"/>
            <a:ext cx="3037800" cy="424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 name="Google Shape;420;p55"/>
          <p:cNvSpPr txBox="1"/>
          <p:nvPr/>
        </p:nvSpPr>
        <p:spPr>
          <a:xfrm>
            <a:off x="6219050" y="4012938"/>
            <a:ext cx="3037800" cy="424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424"/>
        <p:cNvGrpSpPr/>
        <p:nvPr/>
      </p:nvGrpSpPr>
      <p:grpSpPr>
        <a:xfrm>
          <a:off x="0" y="0"/>
          <a:ext cx="0" cy="0"/>
          <a:chOff x="0" y="0"/>
          <a:chExt cx="0" cy="0"/>
        </a:xfrm>
      </p:grpSpPr>
      <p:sp>
        <p:nvSpPr>
          <p:cNvPr id="425" name="Google Shape;425;p56"/>
          <p:cNvSpPr txBox="1">
            <a:spLocks noGrp="1"/>
          </p:cNvSpPr>
          <p:nvPr>
            <p:ph type="title"/>
          </p:nvPr>
        </p:nvSpPr>
        <p:spPr>
          <a:xfrm>
            <a:off x="922800" y="445025"/>
            <a:ext cx="7909500" cy="572700"/>
          </a:xfrm>
          <a:prstGeom prst="rect">
            <a:avLst/>
          </a:prstGeom>
          <a:solidFill>
            <a:srgbClr val="1C4587"/>
          </a:solidFill>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latin typeface="Cambria"/>
                <a:ea typeface="Cambria"/>
                <a:cs typeface="Cambria"/>
                <a:sym typeface="Cambria"/>
              </a:rPr>
              <a:t>Group Discussion</a:t>
            </a:r>
            <a:endParaRPr b="1">
              <a:solidFill>
                <a:srgbClr val="FFFFFF"/>
              </a:solidFill>
              <a:latin typeface="Cambria"/>
              <a:ea typeface="Cambria"/>
              <a:cs typeface="Cambria"/>
              <a:sym typeface="Cambria"/>
            </a:endParaRPr>
          </a:p>
        </p:txBody>
      </p:sp>
      <p:sp>
        <p:nvSpPr>
          <p:cNvPr id="426" name="Google Shape;426;p56"/>
          <p:cNvSpPr txBox="1">
            <a:spLocks noGrp="1"/>
          </p:cNvSpPr>
          <p:nvPr>
            <p:ph type="body" idx="1"/>
          </p:nvPr>
        </p:nvSpPr>
        <p:spPr>
          <a:xfrm>
            <a:off x="152925" y="1152475"/>
            <a:ext cx="1953000" cy="34164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rgbClr val="454545"/>
              </a:buClr>
              <a:buSzPts val="1500"/>
              <a:buFont typeface="Cambria"/>
              <a:buAutoNum type="arabicPeriod"/>
            </a:pPr>
            <a:r>
              <a:rPr lang="en" sz="1500" b="1">
                <a:solidFill>
                  <a:srgbClr val="454545"/>
                </a:solidFill>
                <a:latin typeface="Cambria"/>
                <a:ea typeface="Cambria"/>
                <a:cs typeface="Cambria"/>
                <a:sym typeface="Cambria"/>
              </a:rPr>
              <a:t>What does the checklist of 12 steps in the puzzle bring up for you?</a:t>
            </a:r>
            <a:endParaRPr sz="1500" b="1">
              <a:solidFill>
                <a:srgbClr val="454545"/>
              </a:solidFill>
              <a:latin typeface="Cambria"/>
              <a:ea typeface="Cambria"/>
              <a:cs typeface="Cambria"/>
              <a:sym typeface="Cambria"/>
            </a:endParaRPr>
          </a:p>
          <a:p>
            <a:pPr marL="457200" lvl="0" indent="0" algn="l" rtl="0">
              <a:spcBef>
                <a:spcPts val="0"/>
              </a:spcBef>
              <a:spcAft>
                <a:spcPts val="0"/>
              </a:spcAft>
              <a:buNone/>
            </a:pPr>
            <a:endParaRPr sz="1500" b="1">
              <a:solidFill>
                <a:srgbClr val="454545"/>
              </a:solidFill>
              <a:latin typeface="Cambria"/>
              <a:ea typeface="Cambria"/>
              <a:cs typeface="Cambria"/>
              <a:sym typeface="Cambria"/>
            </a:endParaRPr>
          </a:p>
          <a:p>
            <a:pPr marL="457200" lvl="0" indent="0" algn="l" rtl="0">
              <a:spcBef>
                <a:spcPts val="0"/>
              </a:spcBef>
              <a:spcAft>
                <a:spcPts val="0"/>
              </a:spcAft>
              <a:buNone/>
            </a:pPr>
            <a:endParaRPr sz="1500" b="1">
              <a:solidFill>
                <a:srgbClr val="454545"/>
              </a:solidFill>
              <a:latin typeface="Cambria"/>
              <a:ea typeface="Cambria"/>
              <a:cs typeface="Cambria"/>
              <a:sym typeface="Cambria"/>
            </a:endParaRPr>
          </a:p>
          <a:p>
            <a:pPr marL="457200" lvl="0" indent="0" algn="l" rtl="0">
              <a:spcBef>
                <a:spcPts val="0"/>
              </a:spcBef>
              <a:spcAft>
                <a:spcPts val="0"/>
              </a:spcAft>
              <a:buNone/>
            </a:pPr>
            <a:endParaRPr sz="1500" b="1">
              <a:solidFill>
                <a:srgbClr val="454545"/>
              </a:solidFill>
              <a:latin typeface="Cambria"/>
              <a:ea typeface="Cambria"/>
              <a:cs typeface="Cambria"/>
              <a:sym typeface="Cambria"/>
            </a:endParaRPr>
          </a:p>
          <a:p>
            <a:pPr marL="457200" lvl="0" indent="-323850" algn="l" rtl="0">
              <a:spcBef>
                <a:spcPts val="0"/>
              </a:spcBef>
              <a:spcAft>
                <a:spcPts val="0"/>
              </a:spcAft>
              <a:buSzPts val="1500"/>
              <a:buFont typeface="Cambria"/>
              <a:buAutoNum type="arabicPeriod"/>
            </a:pPr>
            <a:r>
              <a:rPr lang="en" sz="1500" b="1">
                <a:solidFill>
                  <a:srgbClr val="454545"/>
                </a:solidFill>
                <a:latin typeface="Cambria"/>
                <a:ea typeface="Cambria"/>
                <a:cs typeface="Cambria"/>
                <a:sym typeface="Cambria"/>
              </a:rPr>
              <a:t>How do you ensure community-led approach  </a:t>
            </a:r>
            <a:r>
              <a:rPr lang="en" sz="1500" i="1">
                <a:solidFill>
                  <a:srgbClr val="454545"/>
                </a:solidFill>
                <a:latin typeface="Cambria"/>
                <a:ea typeface="Cambria"/>
                <a:cs typeface="Cambria"/>
                <a:sym typeface="Cambria"/>
              </a:rPr>
              <a:t>(e.g., inclusiveness, representation of various groups/voices/thoughts, what times/spaces are needed, </a:t>
            </a:r>
            <a:r>
              <a:rPr lang="en" sz="1500" i="1">
                <a:solidFill>
                  <a:schemeClr val="dk1"/>
                </a:solidFill>
                <a:latin typeface="Cambria"/>
                <a:ea typeface="Cambria"/>
                <a:cs typeface="Cambria"/>
                <a:sym typeface="Cambria"/>
              </a:rPr>
              <a:t>outsider v insider dynamic, intersectionality)</a:t>
            </a:r>
            <a:r>
              <a:rPr lang="en" sz="1500" b="1" i="1">
                <a:solidFill>
                  <a:srgbClr val="454545"/>
                </a:solidFill>
                <a:latin typeface="Cambria"/>
                <a:ea typeface="Cambria"/>
                <a:cs typeface="Cambria"/>
                <a:sym typeface="Cambria"/>
              </a:rPr>
              <a:t> </a:t>
            </a:r>
            <a:r>
              <a:rPr lang="en" sz="1500" b="1">
                <a:solidFill>
                  <a:srgbClr val="454545"/>
                </a:solidFill>
                <a:latin typeface="Cambria"/>
                <a:ea typeface="Cambria"/>
                <a:cs typeface="Cambria"/>
                <a:sym typeface="Cambria"/>
              </a:rPr>
              <a:t>in community-led research process?</a:t>
            </a:r>
            <a:endParaRPr sz="1500" b="1">
              <a:solidFill>
                <a:schemeClr val="dk1"/>
              </a:solidFill>
              <a:latin typeface="Cambria"/>
              <a:ea typeface="Cambria"/>
              <a:cs typeface="Cambria"/>
              <a:sym typeface="Cambria"/>
            </a:endParaRPr>
          </a:p>
          <a:p>
            <a:pPr marL="914400" lvl="0" indent="0" algn="l" rtl="0">
              <a:spcBef>
                <a:spcPts val="0"/>
              </a:spcBef>
              <a:spcAft>
                <a:spcPts val="0"/>
              </a:spcAft>
              <a:buNone/>
            </a:pPr>
            <a:endParaRPr sz="1500" b="1">
              <a:solidFill>
                <a:schemeClr val="dk1"/>
              </a:solidFill>
              <a:latin typeface="Cambria"/>
              <a:ea typeface="Cambria"/>
              <a:cs typeface="Cambria"/>
              <a:sym typeface="Cambria"/>
            </a:endParaRPr>
          </a:p>
          <a:p>
            <a:pPr marL="457200" lvl="0" indent="0" algn="l" rtl="0">
              <a:spcBef>
                <a:spcPts val="0"/>
              </a:spcBef>
              <a:spcAft>
                <a:spcPts val="0"/>
              </a:spcAft>
              <a:buNone/>
            </a:pPr>
            <a:endParaRPr sz="1500" b="1">
              <a:latin typeface="Cambria"/>
              <a:ea typeface="Cambria"/>
              <a:cs typeface="Cambria"/>
              <a:sym typeface="Cambria"/>
            </a:endParaRPr>
          </a:p>
        </p:txBody>
      </p:sp>
      <p:sp>
        <p:nvSpPr>
          <p:cNvPr id="427" name="Google Shape;427;p56"/>
          <p:cNvSpPr/>
          <p:nvPr/>
        </p:nvSpPr>
        <p:spPr>
          <a:xfrm>
            <a:off x="152925" y="92150"/>
            <a:ext cx="592800" cy="4938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Times New Roman"/>
                <a:ea typeface="Times New Roman"/>
                <a:cs typeface="Times New Roman"/>
                <a:sym typeface="Times New Roman"/>
              </a:rPr>
              <a:t>1</a:t>
            </a:r>
            <a:endParaRPr sz="2400">
              <a:latin typeface="Times New Roman"/>
              <a:ea typeface="Times New Roman"/>
              <a:cs typeface="Times New Roman"/>
              <a:sym typeface="Times New Roman"/>
            </a:endParaRPr>
          </a:p>
        </p:txBody>
      </p:sp>
      <p:sp>
        <p:nvSpPr>
          <p:cNvPr id="428" name="Google Shape;428;p56"/>
          <p:cNvSpPr txBox="1"/>
          <p:nvPr/>
        </p:nvSpPr>
        <p:spPr>
          <a:xfrm>
            <a:off x="2021200" y="1165150"/>
            <a:ext cx="6811200" cy="3909600"/>
          </a:xfrm>
          <a:prstGeom prst="rect">
            <a:avLst/>
          </a:prstGeom>
          <a:noFill/>
          <a:ln w="9525" cap="flat" cmpd="sng">
            <a:solidFill>
              <a:srgbClr val="1C4587"/>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a:ea typeface="Cambria"/>
                <a:cs typeface="Cambria"/>
                <a:sym typeface="Cambria"/>
              </a:rPr>
              <a:t>-- When to assemble the research team to ensure community-informed choice of topic</a:t>
            </a:r>
            <a:endParaRPr>
              <a:latin typeface="Cambria"/>
              <a:ea typeface="Cambria"/>
              <a:cs typeface="Cambria"/>
              <a:sym typeface="Cambria"/>
            </a:endParaRPr>
          </a:p>
          <a:p>
            <a:pPr marL="0" lvl="0" indent="0" algn="l" rtl="0">
              <a:spcBef>
                <a:spcPts val="0"/>
              </a:spcBef>
              <a:spcAft>
                <a:spcPts val="0"/>
              </a:spcAft>
              <a:buNone/>
            </a:pPr>
            <a:r>
              <a:rPr lang="en">
                <a:latin typeface="Cambria"/>
                <a:ea typeface="Cambria"/>
                <a:cs typeface="Cambria"/>
                <a:sym typeface="Cambria"/>
              </a:rPr>
              <a:t>-- Reflection and community engagement should be built into each step</a:t>
            </a:r>
            <a:endParaRPr>
              <a:latin typeface="Cambria"/>
              <a:ea typeface="Cambria"/>
              <a:cs typeface="Cambria"/>
              <a:sym typeface="Cambria"/>
            </a:endParaRPr>
          </a:p>
          <a:p>
            <a:pPr marL="0" lvl="0" indent="0" algn="l" rtl="0">
              <a:spcBef>
                <a:spcPts val="0"/>
              </a:spcBef>
              <a:spcAft>
                <a:spcPts val="0"/>
              </a:spcAft>
              <a:buNone/>
            </a:pPr>
            <a:r>
              <a:rPr lang="en">
                <a:latin typeface="Cambria"/>
                <a:ea typeface="Cambria"/>
                <a:cs typeface="Cambria"/>
                <a:sym typeface="Cambria"/>
              </a:rPr>
              <a:t>-- Building the resesarch team is something that is iterative and evolves over time to ensure inclusivity and responsiveness to exclusions, dynamics along lines of gender, age, etc.</a:t>
            </a:r>
            <a:endParaRPr>
              <a:latin typeface="Cambria"/>
              <a:ea typeface="Cambria"/>
              <a:cs typeface="Cambria"/>
              <a:sym typeface="Cambria"/>
            </a:endParaRPr>
          </a:p>
          <a:p>
            <a:pPr marL="0" lvl="0" indent="0" algn="l" rtl="0">
              <a:spcBef>
                <a:spcPts val="0"/>
              </a:spcBef>
              <a:spcAft>
                <a:spcPts val="0"/>
              </a:spcAft>
              <a:buNone/>
            </a:pPr>
            <a:r>
              <a:rPr lang="en">
                <a:latin typeface="Cambria"/>
                <a:ea typeface="Cambria"/>
                <a:cs typeface="Cambria"/>
                <a:sym typeface="Cambria"/>
              </a:rPr>
              <a:t>--Importance of being aware of the influence outside actors have</a:t>
            </a:r>
            <a:endParaRPr>
              <a:latin typeface="Cambria"/>
              <a:ea typeface="Cambria"/>
              <a:cs typeface="Cambria"/>
              <a:sym typeface="Cambria"/>
            </a:endParaRPr>
          </a:p>
          <a:p>
            <a:pPr marL="0" lvl="0" indent="0" algn="l" rtl="0">
              <a:spcBef>
                <a:spcPts val="0"/>
              </a:spcBef>
              <a:spcAft>
                <a:spcPts val="0"/>
              </a:spcAft>
              <a:buNone/>
            </a:pPr>
            <a:r>
              <a:rPr lang="en">
                <a:latin typeface="Cambria"/>
                <a:ea typeface="Cambria"/>
                <a:cs typeface="Cambria"/>
                <a:sym typeface="Cambria"/>
              </a:rPr>
              <a:t>-- How does it change the research if you are already engaged with the community along the way? If research is part of a longer organizing process, how do we think about these steps? These tiles assume that there is an outside entity coming in. What about when the community is the entity doing the research?</a:t>
            </a:r>
            <a:endParaRPr>
              <a:latin typeface="Cambria"/>
              <a:ea typeface="Cambria"/>
              <a:cs typeface="Cambria"/>
              <a:sym typeface="Cambria"/>
            </a:endParaRPr>
          </a:p>
          <a:p>
            <a:pPr marL="0" lvl="0" indent="0" algn="l" rtl="0">
              <a:spcBef>
                <a:spcPts val="0"/>
              </a:spcBef>
              <a:spcAft>
                <a:spcPts val="0"/>
              </a:spcAft>
              <a:buNone/>
            </a:pPr>
            <a:r>
              <a:rPr lang="en">
                <a:latin typeface="Cambria"/>
                <a:ea typeface="Cambria"/>
                <a:cs typeface="Cambria"/>
                <a:sym typeface="Cambria"/>
              </a:rPr>
              <a:t>-- The enormity of the research process is something that need to be dealt with</a:t>
            </a:r>
            <a:endParaRPr>
              <a:latin typeface="Cambria"/>
              <a:ea typeface="Cambria"/>
              <a:cs typeface="Cambria"/>
              <a:sym typeface="Cambria"/>
            </a:endParaRPr>
          </a:p>
          <a:p>
            <a:pPr marL="0" lvl="0" indent="0" algn="l" rtl="0">
              <a:spcBef>
                <a:spcPts val="0"/>
              </a:spcBef>
              <a:spcAft>
                <a:spcPts val="0"/>
              </a:spcAft>
              <a:buNone/>
            </a:pPr>
            <a:r>
              <a:rPr lang="en">
                <a:latin typeface="Cambria"/>
                <a:ea typeface="Cambria"/>
                <a:cs typeface="Cambria"/>
                <a:sym typeface="Cambria"/>
              </a:rPr>
              <a:t>-- How do you do justice to the principles within constraints (time, institutional, etc.)</a:t>
            </a:r>
            <a:endParaRPr>
              <a:latin typeface="Cambria"/>
              <a:ea typeface="Cambria"/>
              <a:cs typeface="Cambria"/>
              <a:sym typeface="Cambria"/>
            </a:endParaRPr>
          </a:p>
          <a:p>
            <a:pPr marL="0" lvl="0" indent="0" algn="l" rtl="0">
              <a:spcBef>
                <a:spcPts val="0"/>
              </a:spcBef>
              <a:spcAft>
                <a:spcPts val="0"/>
              </a:spcAft>
              <a:buNone/>
            </a:pPr>
            <a:r>
              <a:rPr lang="en">
                <a:latin typeface="Cambria"/>
                <a:ea typeface="Cambria"/>
                <a:cs typeface="Cambria"/>
                <a:sym typeface="Cambria"/>
              </a:rPr>
              <a:t>-- There are particular community members who have greater levels of consciousness about specific issues. How to bring those folks into the research team, facilitate conversations so that political development happens. Design the research so that it reflects the consciousness of those who have been most involved already in an ongoing campaign and reaches the desired goals, versus the results taking away from that goal</a:t>
            </a:r>
            <a:endParaRPr>
              <a:latin typeface="Cambria"/>
              <a:ea typeface="Cambria"/>
              <a:cs typeface="Cambria"/>
              <a:sym typeface="Cambr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0"/>
          <p:cNvSpPr txBox="1"/>
          <p:nvPr/>
        </p:nvSpPr>
        <p:spPr>
          <a:xfrm>
            <a:off x="2347650" y="4020225"/>
            <a:ext cx="4382400" cy="50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t>I have </a:t>
            </a:r>
            <a:r>
              <a:rPr lang="en" sz="1600" b="1">
                <a:solidFill>
                  <a:srgbClr val="0000FF"/>
                </a:solidFill>
              </a:rPr>
              <a:t>very limited</a:t>
            </a:r>
            <a:r>
              <a:rPr lang="en" sz="1600" b="1"/>
              <a:t> advocacy tools available to me</a:t>
            </a:r>
            <a:endParaRPr sz="1600" b="1"/>
          </a:p>
        </p:txBody>
      </p:sp>
      <p:grpSp>
        <p:nvGrpSpPr>
          <p:cNvPr id="175" name="Google Shape;175;p30"/>
          <p:cNvGrpSpPr/>
          <p:nvPr/>
        </p:nvGrpSpPr>
        <p:grpSpPr>
          <a:xfrm>
            <a:off x="7371898" y="1800641"/>
            <a:ext cx="1772146" cy="1395019"/>
            <a:chOff x="1264850" y="1443824"/>
            <a:chExt cx="1147986" cy="980268"/>
          </a:xfrm>
        </p:grpSpPr>
        <p:sp>
          <p:nvSpPr>
            <p:cNvPr id="176" name="Google Shape;176;p30"/>
            <p:cNvSpPr/>
            <p:nvPr/>
          </p:nvSpPr>
          <p:spPr>
            <a:xfrm>
              <a:off x="1368675" y="1485412"/>
              <a:ext cx="1044161" cy="938680"/>
            </a:xfrm>
            <a:custGeom>
              <a:avLst/>
              <a:gdLst/>
              <a:ahLst/>
              <a:cxnLst/>
              <a:rect l="l" t="t" r="r" b="b"/>
              <a:pathLst>
                <a:path w="14676" h="16379" extrusionOk="0">
                  <a:moveTo>
                    <a:pt x="7560" y="1"/>
                  </a:moveTo>
                  <a:cubicBezTo>
                    <a:pt x="3283" y="1"/>
                    <a:pt x="0" y="8178"/>
                    <a:pt x="2476" y="12988"/>
                  </a:cubicBezTo>
                  <a:cubicBezTo>
                    <a:pt x="3703" y="15375"/>
                    <a:pt x="6008" y="16379"/>
                    <a:pt x="8201" y="16379"/>
                  </a:cubicBezTo>
                  <a:cubicBezTo>
                    <a:pt x="10559" y="16379"/>
                    <a:pt x="12790" y="15223"/>
                    <a:pt x="13430" y="13366"/>
                  </a:cubicBezTo>
                  <a:cubicBezTo>
                    <a:pt x="14675" y="9777"/>
                    <a:pt x="13214" y="571"/>
                    <a:pt x="7908" y="20"/>
                  </a:cubicBezTo>
                  <a:cubicBezTo>
                    <a:pt x="7791" y="5"/>
                    <a:pt x="7677" y="1"/>
                    <a:pt x="75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0"/>
            <p:cNvSpPr/>
            <p:nvPr/>
          </p:nvSpPr>
          <p:spPr>
            <a:xfrm>
              <a:off x="1264850" y="1443824"/>
              <a:ext cx="1044161" cy="938680"/>
            </a:xfrm>
            <a:custGeom>
              <a:avLst/>
              <a:gdLst/>
              <a:ahLst/>
              <a:cxnLst/>
              <a:rect l="l" t="t" r="r" b="b"/>
              <a:pathLst>
                <a:path w="14676" h="16379" extrusionOk="0">
                  <a:moveTo>
                    <a:pt x="7560" y="1"/>
                  </a:moveTo>
                  <a:cubicBezTo>
                    <a:pt x="3283" y="1"/>
                    <a:pt x="0" y="8178"/>
                    <a:pt x="2476" y="12988"/>
                  </a:cubicBezTo>
                  <a:cubicBezTo>
                    <a:pt x="3703" y="15375"/>
                    <a:pt x="6008" y="16379"/>
                    <a:pt x="8201" y="16379"/>
                  </a:cubicBezTo>
                  <a:cubicBezTo>
                    <a:pt x="10559" y="16379"/>
                    <a:pt x="12790" y="15223"/>
                    <a:pt x="13430" y="13366"/>
                  </a:cubicBezTo>
                  <a:cubicBezTo>
                    <a:pt x="14675" y="9777"/>
                    <a:pt x="13214" y="571"/>
                    <a:pt x="7908" y="20"/>
                  </a:cubicBezTo>
                  <a:cubicBezTo>
                    <a:pt x="7791" y="5"/>
                    <a:pt x="7677" y="1"/>
                    <a:pt x="75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 name="Google Shape;178;p30"/>
          <p:cNvSpPr txBox="1">
            <a:spLocks noGrp="1"/>
          </p:cNvSpPr>
          <p:nvPr>
            <p:ph type="title" idx="4294967295"/>
          </p:nvPr>
        </p:nvSpPr>
        <p:spPr>
          <a:xfrm>
            <a:off x="7434850" y="1800575"/>
            <a:ext cx="16404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600" b="1">
                <a:solidFill>
                  <a:srgbClr val="000000"/>
                </a:solidFill>
              </a:rPr>
              <a:t>I am </a:t>
            </a:r>
            <a:r>
              <a:rPr lang="en" sz="1600" b="1" u="sng">
                <a:solidFill>
                  <a:srgbClr val="FF0000"/>
                </a:solidFill>
              </a:rPr>
              <a:t> uncomfortable </a:t>
            </a:r>
            <a:r>
              <a:rPr lang="en" sz="1600" b="1">
                <a:solidFill>
                  <a:srgbClr val="000000"/>
                </a:solidFill>
              </a:rPr>
              <a:t>with community-led research</a:t>
            </a:r>
            <a:r>
              <a:rPr lang="en" sz="1600" b="1"/>
              <a:t> </a:t>
            </a:r>
            <a:endParaRPr sz="1000">
              <a:solidFill>
                <a:srgbClr val="FFFFFF"/>
              </a:solidFill>
            </a:endParaRPr>
          </a:p>
        </p:txBody>
      </p:sp>
      <p:grpSp>
        <p:nvGrpSpPr>
          <p:cNvPr id="179" name="Google Shape;179;p30"/>
          <p:cNvGrpSpPr/>
          <p:nvPr/>
        </p:nvGrpSpPr>
        <p:grpSpPr>
          <a:xfrm>
            <a:off x="-78474" y="1800578"/>
            <a:ext cx="1730703" cy="1395019"/>
            <a:chOff x="1264850" y="1443824"/>
            <a:chExt cx="1147986" cy="980268"/>
          </a:xfrm>
        </p:grpSpPr>
        <p:sp>
          <p:nvSpPr>
            <p:cNvPr id="180" name="Google Shape;180;p30"/>
            <p:cNvSpPr/>
            <p:nvPr/>
          </p:nvSpPr>
          <p:spPr>
            <a:xfrm>
              <a:off x="1368675" y="1485412"/>
              <a:ext cx="1044161" cy="938680"/>
            </a:xfrm>
            <a:custGeom>
              <a:avLst/>
              <a:gdLst/>
              <a:ahLst/>
              <a:cxnLst/>
              <a:rect l="l" t="t" r="r" b="b"/>
              <a:pathLst>
                <a:path w="14676" h="16379" extrusionOk="0">
                  <a:moveTo>
                    <a:pt x="7560" y="1"/>
                  </a:moveTo>
                  <a:cubicBezTo>
                    <a:pt x="3283" y="1"/>
                    <a:pt x="0" y="8178"/>
                    <a:pt x="2476" y="12988"/>
                  </a:cubicBezTo>
                  <a:cubicBezTo>
                    <a:pt x="3703" y="15375"/>
                    <a:pt x="6008" y="16379"/>
                    <a:pt x="8201" y="16379"/>
                  </a:cubicBezTo>
                  <a:cubicBezTo>
                    <a:pt x="10559" y="16379"/>
                    <a:pt x="12790" y="15223"/>
                    <a:pt x="13430" y="13366"/>
                  </a:cubicBezTo>
                  <a:cubicBezTo>
                    <a:pt x="14675" y="9777"/>
                    <a:pt x="13214" y="571"/>
                    <a:pt x="7908" y="20"/>
                  </a:cubicBezTo>
                  <a:cubicBezTo>
                    <a:pt x="7791" y="5"/>
                    <a:pt x="7677" y="1"/>
                    <a:pt x="75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0"/>
            <p:cNvSpPr/>
            <p:nvPr/>
          </p:nvSpPr>
          <p:spPr>
            <a:xfrm>
              <a:off x="1264850" y="1443824"/>
              <a:ext cx="1044161" cy="938680"/>
            </a:xfrm>
            <a:custGeom>
              <a:avLst/>
              <a:gdLst/>
              <a:ahLst/>
              <a:cxnLst/>
              <a:rect l="l" t="t" r="r" b="b"/>
              <a:pathLst>
                <a:path w="14676" h="16379" extrusionOk="0">
                  <a:moveTo>
                    <a:pt x="7560" y="1"/>
                  </a:moveTo>
                  <a:cubicBezTo>
                    <a:pt x="3283" y="1"/>
                    <a:pt x="0" y="8178"/>
                    <a:pt x="2476" y="12988"/>
                  </a:cubicBezTo>
                  <a:cubicBezTo>
                    <a:pt x="3703" y="15375"/>
                    <a:pt x="6008" y="16379"/>
                    <a:pt x="8201" y="16379"/>
                  </a:cubicBezTo>
                  <a:cubicBezTo>
                    <a:pt x="10559" y="16379"/>
                    <a:pt x="12790" y="15223"/>
                    <a:pt x="13430" y="13366"/>
                  </a:cubicBezTo>
                  <a:cubicBezTo>
                    <a:pt x="14675" y="9777"/>
                    <a:pt x="13214" y="571"/>
                    <a:pt x="7908" y="20"/>
                  </a:cubicBezTo>
                  <a:cubicBezTo>
                    <a:pt x="7791" y="5"/>
                    <a:pt x="7677" y="1"/>
                    <a:pt x="75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 name="Google Shape;182;p30"/>
          <p:cNvSpPr txBox="1">
            <a:spLocks noGrp="1"/>
          </p:cNvSpPr>
          <p:nvPr>
            <p:ph type="title" idx="4294967295"/>
          </p:nvPr>
        </p:nvSpPr>
        <p:spPr>
          <a:xfrm>
            <a:off x="-18975" y="1917925"/>
            <a:ext cx="1690200" cy="12255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600" b="1">
                <a:solidFill>
                  <a:srgbClr val="000000"/>
                </a:solidFill>
              </a:rPr>
              <a:t>I am </a:t>
            </a:r>
            <a:br>
              <a:rPr lang="en" sz="1600" b="1">
                <a:solidFill>
                  <a:srgbClr val="000000"/>
                </a:solidFill>
              </a:rPr>
            </a:br>
            <a:r>
              <a:rPr lang="en" sz="1600" b="1" u="sng">
                <a:solidFill>
                  <a:srgbClr val="FF0000"/>
                </a:solidFill>
              </a:rPr>
              <a:t>very comfortable</a:t>
            </a:r>
            <a:r>
              <a:rPr lang="en" sz="1600" b="1">
                <a:solidFill>
                  <a:srgbClr val="1155CC"/>
                </a:solidFill>
              </a:rPr>
              <a:t> </a:t>
            </a:r>
            <a:r>
              <a:rPr lang="en" sz="1600" b="1">
                <a:solidFill>
                  <a:srgbClr val="000000"/>
                </a:solidFill>
              </a:rPr>
              <a:t>with community-led research </a:t>
            </a:r>
            <a:endParaRPr sz="1600" b="1">
              <a:solidFill>
                <a:srgbClr val="000000"/>
              </a:solidFill>
            </a:endParaRPr>
          </a:p>
        </p:txBody>
      </p:sp>
      <p:cxnSp>
        <p:nvCxnSpPr>
          <p:cNvPr id="183" name="Google Shape;183;p30"/>
          <p:cNvCxnSpPr/>
          <p:nvPr/>
        </p:nvCxnSpPr>
        <p:spPr>
          <a:xfrm>
            <a:off x="1698288" y="2378375"/>
            <a:ext cx="5753700" cy="0"/>
          </a:xfrm>
          <a:prstGeom prst="straightConnector1">
            <a:avLst/>
          </a:prstGeom>
          <a:noFill/>
          <a:ln w="38100" cap="flat" cmpd="sng">
            <a:solidFill>
              <a:schemeClr val="dk2"/>
            </a:solidFill>
            <a:prstDash val="dot"/>
            <a:round/>
            <a:headEnd type="none" w="med" len="med"/>
            <a:tailEnd type="none" w="med" len="med"/>
          </a:ln>
        </p:spPr>
      </p:cxnSp>
      <p:cxnSp>
        <p:nvCxnSpPr>
          <p:cNvPr id="184" name="Google Shape;184;p30"/>
          <p:cNvCxnSpPr>
            <a:endCxn id="174" idx="0"/>
          </p:cNvCxnSpPr>
          <p:nvPr/>
        </p:nvCxnSpPr>
        <p:spPr>
          <a:xfrm>
            <a:off x="4499250" y="841125"/>
            <a:ext cx="39600" cy="3179100"/>
          </a:xfrm>
          <a:prstGeom prst="straightConnector1">
            <a:avLst/>
          </a:prstGeom>
          <a:noFill/>
          <a:ln w="38100" cap="flat" cmpd="sng">
            <a:solidFill>
              <a:schemeClr val="dk2"/>
            </a:solidFill>
            <a:prstDash val="solid"/>
            <a:round/>
            <a:headEnd type="none" w="med" len="med"/>
            <a:tailEnd type="none" w="med" len="med"/>
          </a:ln>
          <a:effectLst>
            <a:outerShdw blurRad="57150" dist="19050" dir="5400000" algn="bl" rotWithShape="0">
              <a:srgbClr val="000000">
                <a:alpha val="50000"/>
              </a:srgbClr>
            </a:outerShdw>
          </a:effectLst>
        </p:spPr>
      </p:cxnSp>
      <p:sp>
        <p:nvSpPr>
          <p:cNvPr id="185" name="Google Shape;185;p30"/>
          <p:cNvSpPr/>
          <p:nvPr/>
        </p:nvSpPr>
        <p:spPr>
          <a:xfrm>
            <a:off x="3339613" y="1027378"/>
            <a:ext cx="991500" cy="229800"/>
          </a:xfrm>
          <a:prstGeom prst="roundRect">
            <a:avLst>
              <a:gd name="adj" fmla="val 16667"/>
            </a:avLst>
          </a:prstGeom>
          <a:solidFill>
            <a:srgbClr val="6FA8DC"/>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100" b="1"/>
              <a:t>Sabrina</a:t>
            </a:r>
            <a:endParaRPr sz="1100" b="1"/>
          </a:p>
        </p:txBody>
      </p:sp>
      <p:sp>
        <p:nvSpPr>
          <p:cNvPr id="186" name="Google Shape;186;p30"/>
          <p:cNvSpPr/>
          <p:nvPr/>
        </p:nvSpPr>
        <p:spPr>
          <a:xfrm>
            <a:off x="2516250" y="1570763"/>
            <a:ext cx="991500" cy="229800"/>
          </a:xfrm>
          <a:prstGeom prst="roundRect">
            <a:avLst>
              <a:gd name="adj" fmla="val 16667"/>
            </a:avLst>
          </a:prstGeom>
          <a:solidFill>
            <a:srgbClr val="6FA8DC"/>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100" b="1"/>
              <a:t>Sukti</a:t>
            </a:r>
            <a:endParaRPr sz="1100" b="1"/>
          </a:p>
        </p:txBody>
      </p:sp>
      <p:sp>
        <p:nvSpPr>
          <p:cNvPr id="187" name="Google Shape;187;p30"/>
          <p:cNvSpPr/>
          <p:nvPr/>
        </p:nvSpPr>
        <p:spPr>
          <a:xfrm>
            <a:off x="2107025" y="2033625"/>
            <a:ext cx="603000" cy="273300"/>
          </a:xfrm>
          <a:prstGeom prst="roundRect">
            <a:avLst>
              <a:gd name="adj" fmla="val 0"/>
            </a:avLst>
          </a:prstGeom>
          <a:solidFill>
            <a:srgbClr val="6FA8DC"/>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100" b="1"/>
              <a:t>Francesca</a:t>
            </a:r>
            <a:endParaRPr sz="1100" b="1"/>
          </a:p>
        </p:txBody>
      </p:sp>
      <p:sp>
        <p:nvSpPr>
          <p:cNvPr id="188" name="Google Shape;188;p30"/>
          <p:cNvSpPr/>
          <p:nvPr/>
        </p:nvSpPr>
        <p:spPr>
          <a:xfrm>
            <a:off x="5273625" y="1027375"/>
            <a:ext cx="991500" cy="229800"/>
          </a:xfrm>
          <a:prstGeom prst="roundRect">
            <a:avLst>
              <a:gd name="adj" fmla="val 16667"/>
            </a:avLst>
          </a:prstGeom>
          <a:solidFill>
            <a:srgbClr val="6FA8DC"/>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100" b="1"/>
              <a:t>Bethany</a:t>
            </a:r>
            <a:endParaRPr sz="1100" b="1"/>
          </a:p>
        </p:txBody>
      </p:sp>
      <p:sp>
        <p:nvSpPr>
          <p:cNvPr id="189" name="Google Shape;189;p30"/>
          <p:cNvSpPr/>
          <p:nvPr/>
        </p:nvSpPr>
        <p:spPr>
          <a:xfrm>
            <a:off x="1577550" y="1833551"/>
            <a:ext cx="770100" cy="273300"/>
          </a:xfrm>
          <a:prstGeom prst="roundRect">
            <a:avLst>
              <a:gd name="adj" fmla="val 16667"/>
            </a:avLst>
          </a:prstGeom>
          <a:solidFill>
            <a:srgbClr val="6FA8DC"/>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100" b="1"/>
              <a:t>Carol Anne </a:t>
            </a:r>
            <a:endParaRPr sz="1100" b="1"/>
          </a:p>
        </p:txBody>
      </p:sp>
      <p:sp>
        <p:nvSpPr>
          <p:cNvPr id="190" name="Google Shape;190;p30"/>
          <p:cNvSpPr/>
          <p:nvPr/>
        </p:nvSpPr>
        <p:spPr>
          <a:xfrm>
            <a:off x="3547350" y="2308525"/>
            <a:ext cx="991500" cy="229800"/>
          </a:xfrm>
          <a:prstGeom prst="roundRect">
            <a:avLst>
              <a:gd name="adj" fmla="val 16667"/>
            </a:avLst>
          </a:prstGeom>
          <a:solidFill>
            <a:srgbClr val="6FA8DC"/>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100" b="1"/>
              <a:t>Tom</a:t>
            </a:r>
            <a:endParaRPr sz="1100" b="1"/>
          </a:p>
        </p:txBody>
      </p:sp>
      <p:sp>
        <p:nvSpPr>
          <p:cNvPr id="191" name="Google Shape;191;p30"/>
          <p:cNvSpPr/>
          <p:nvPr/>
        </p:nvSpPr>
        <p:spPr>
          <a:xfrm>
            <a:off x="2555850" y="2204363"/>
            <a:ext cx="991500" cy="229800"/>
          </a:xfrm>
          <a:prstGeom prst="roundRect">
            <a:avLst>
              <a:gd name="adj" fmla="val 16667"/>
            </a:avLst>
          </a:prstGeom>
          <a:solidFill>
            <a:srgbClr val="6FA8DC"/>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1100" b="1"/>
              <a:t>michelle</a:t>
            </a:r>
            <a:endParaRPr sz="1100" b="1"/>
          </a:p>
        </p:txBody>
      </p:sp>
      <p:sp>
        <p:nvSpPr>
          <p:cNvPr id="192" name="Google Shape;192;p30"/>
          <p:cNvSpPr/>
          <p:nvPr/>
        </p:nvSpPr>
        <p:spPr>
          <a:xfrm>
            <a:off x="3339625" y="1803813"/>
            <a:ext cx="991500" cy="229800"/>
          </a:xfrm>
          <a:prstGeom prst="roundRect">
            <a:avLst>
              <a:gd name="adj" fmla="val 16667"/>
            </a:avLst>
          </a:prstGeom>
          <a:solidFill>
            <a:srgbClr val="6FA8DC"/>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100" b="1"/>
              <a:t>Felipe</a:t>
            </a:r>
            <a:endParaRPr sz="1100" b="1"/>
          </a:p>
        </p:txBody>
      </p:sp>
      <p:sp>
        <p:nvSpPr>
          <p:cNvPr id="193" name="Google Shape;193;p30"/>
          <p:cNvSpPr/>
          <p:nvPr/>
        </p:nvSpPr>
        <p:spPr>
          <a:xfrm>
            <a:off x="1652225" y="1021201"/>
            <a:ext cx="770100" cy="346500"/>
          </a:xfrm>
          <a:prstGeom prst="roundRect">
            <a:avLst>
              <a:gd name="adj" fmla="val 16667"/>
            </a:avLst>
          </a:prstGeom>
          <a:solidFill>
            <a:srgbClr val="6FA8DC"/>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100" b="1"/>
              <a:t>Lucy</a:t>
            </a:r>
            <a:endParaRPr sz="1100" b="1"/>
          </a:p>
        </p:txBody>
      </p:sp>
      <p:sp>
        <p:nvSpPr>
          <p:cNvPr id="194" name="Google Shape;194;p30"/>
          <p:cNvSpPr/>
          <p:nvPr/>
        </p:nvSpPr>
        <p:spPr>
          <a:xfrm>
            <a:off x="4975550" y="1707963"/>
            <a:ext cx="991500" cy="229800"/>
          </a:xfrm>
          <a:prstGeom prst="roundRect">
            <a:avLst>
              <a:gd name="adj" fmla="val 16667"/>
            </a:avLst>
          </a:prstGeom>
          <a:solidFill>
            <a:srgbClr val="6FA8DC"/>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1100" b="1"/>
              <a:t>Aakanksha</a:t>
            </a:r>
            <a:endParaRPr sz="1100" b="1"/>
          </a:p>
        </p:txBody>
      </p:sp>
      <p:sp>
        <p:nvSpPr>
          <p:cNvPr id="195" name="Google Shape;195;p30"/>
          <p:cNvSpPr/>
          <p:nvPr/>
        </p:nvSpPr>
        <p:spPr>
          <a:xfrm>
            <a:off x="4499250" y="1855288"/>
            <a:ext cx="991500" cy="229800"/>
          </a:xfrm>
          <a:prstGeom prst="roundRect">
            <a:avLst>
              <a:gd name="adj" fmla="val 16667"/>
            </a:avLst>
          </a:prstGeom>
          <a:solidFill>
            <a:srgbClr val="6FA8DC"/>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1100" b="1"/>
              <a:t>Dyari</a:t>
            </a:r>
            <a:endParaRPr sz="1100" b="1"/>
          </a:p>
        </p:txBody>
      </p:sp>
      <p:sp>
        <p:nvSpPr>
          <p:cNvPr id="196" name="Google Shape;196;p30"/>
          <p:cNvSpPr/>
          <p:nvPr/>
        </p:nvSpPr>
        <p:spPr>
          <a:xfrm>
            <a:off x="6380075" y="4104813"/>
            <a:ext cx="991500" cy="229800"/>
          </a:xfrm>
          <a:prstGeom prst="roundRect">
            <a:avLst>
              <a:gd name="adj" fmla="val 16667"/>
            </a:avLst>
          </a:prstGeom>
          <a:solidFill>
            <a:srgbClr val="6FA8DC"/>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100" b="1"/>
              <a:t>NAME</a:t>
            </a:r>
            <a:endParaRPr sz="1100" b="1"/>
          </a:p>
        </p:txBody>
      </p:sp>
      <p:sp>
        <p:nvSpPr>
          <p:cNvPr id="197" name="Google Shape;197;p30"/>
          <p:cNvSpPr/>
          <p:nvPr/>
        </p:nvSpPr>
        <p:spPr>
          <a:xfrm>
            <a:off x="2777950" y="1974575"/>
            <a:ext cx="991500" cy="229800"/>
          </a:xfrm>
          <a:prstGeom prst="roundRect">
            <a:avLst>
              <a:gd name="adj" fmla="val 16667"/>
            </a:avLst>
          </a:prstGeom>
          <a:solidFill>
            <a:srgbClr val="6FA8DC"/>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100" b="1"/>
              <a:t>Ariadna</a:t>
            </a:r>
            <a:endParaRPr sz="1100" b="1"/>
          </a:p>
        </p:txBody>
      </p:sp>
      <p:sp>
        <p:nvSpPr>
          <p:cNvPr id="198" name="Google Shape;198;p30"/>
          <p:cNvSpPr/>
          <p:nvPr/>
        </p:nvSpPr>
        <p:spPr>
          <a:xfrm>
            <a:off x="4395500" y="1702863"/>
            <a:ext cx="991500" cy="229800"/>
          </a:xfrm>
          <a:prstGeom prst="roundRect">
            <a:avLst>
              <a:gd name="adj" fmla="val 16667"/>
            </a:avLst>
          </a:prstGeom>
          <a:solidFill>
            <a:srgbClr val="6FA8DC"/>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100" b="1"/>
              <a:t>Shreya</a:t>
            </a:r>
            <a:endParaRPr sz="1100" b="1"/>
          </a:p>
        </p:txBody>
      </p:sp>
      <p:sp>
        <p:nvSpPr>
          <p:cNvPr id="199" name="Google Shape;199;p30"/>
          <p:cNvSpPr/>
          <p:nvPr/>
        </p:nvSpPr>
        <p:spPr>
          <a:xfrm>
            <a:off x="6837275" y="4562013"/>
            <a:ext cx="991500" cy="229800"/>
          </a:xfrm>
          <a:prstGeom prst="roundRect">
            <a:avLst>
              <a:gd name="adj" fmla="val 16667"/>
            </a:avLst>
          </a:prstGeom>
          <a:solidFill>
            <a:srgbClr val="6FA8DC"/>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100" b="1"/>
              <a:t>NAME</a:t>
            </a:r>
            <a:endParaRPr sz="1100" b="1"/>
          </a:p>
        </p:txBody>
      </p:sp>
      <p:sp>
        <p:nvSpPr>
          <p:cNvPr id="200" name="Google Shape;200;p30"/>
          <p:cNvSpPr txBox="1"/>
          <p:nvPr/>
        </p:nvSpPr>
        <p:spPr>
          <a:xfrm>
            <a:off x="2383938" y="208875"/>
            <a:ext cx="4382400" cy="50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t>I have a </a:t>
            </a:r>
            <a:r>
              <a:rPr lang="en" sz="1600" b="1">
                <a:solidFill>
                  <a:srgbClr val="0000FF"/>
                </a:solidFill>
              </a:rPr>
              <a:t>wide range</a:t>
            </a:r>
            <a:r>
              <a:rPr lang="en" sz="1600" b="1"/>
              <a:t> of advocacy tools available to me</a:t>
            </a:r>
            <a:endParaRPr sz="1600" b="1"/>
          </a:p>
        </p:txBody>
      </p:sp>
      <p:sp>
        <p:nvSpPr>
          <p:cNvPr id="201" name="Google Shape;201;p30"/>
          <p:cNvSpPr/>
          <p:nvPr/>
        </p:nvSpPr>
        <p:spPr>
          <a:xfrm>
            <a:off x="7523975" y="4029813"/>
            <a:ext cx="991500" cy="229800"/>
          </a:xfrm>
          <a:prstGeom prst="roundRect">
            <a:avLst>
              <a:gd name="adj" fmla="val 16667"/>
            </a:avLst>
          </a:prstGeom>
          <a:solidFill>
            <a:srgbClr val="6FA8DC"/>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100" b="1"/>
              <a:t>NAME</a:t>
            </a:r>
            <a:endParaRPr sz="1100" b="1"/>
          </a:p>
        </p:txBody>
      </p:sp>
      <p:sp>
        <p:nvSpPr>
          <p:cNvPr id="202" name="Google Shape;202;p30"/>
          <p:cNvSpPr/>
          <p:nvPr/>
        </p:nvSpPr>
        <p:spPr>
          <a:xfrm>
            <a:off x="7676375" y="4182213"/>
            <a:ext cx="991500" cy="229800"/>
          </a:xfrm>
          <a:prstGeom prst="roundRect">
            <a:avLst>
              <a:gd name="adj" fmla="val 16667"/>
            </a:avLst>
          </a:prstGeom>
          <a:solidFill>
            <a:srgbClr val="6FA8DC"/>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100" b="1"/>
              <a:t>NAME</a:t>
            </a:r>
            <a:endParaRPr sz="1100" b="1"/>
          </a:p>
        </p:txBody>
      </p:sp>
      <p:sp>
        <p:nvSpPr>
          <p:cNvPr id="203" name="Google Shape;203;p30"/>
          <p:cNvSpPr/>
          <p:nvPr/>
        </p:nvSpPr>
        <p:spPr>
          <a:xfrm>
            <a:off x="7828775" y="4334613"/>
            <a:ext cx="991500" cy="229800"/>
          </a:xfrm>
          <a:prstGeom prst="roundRect">
            <a:avLst>
              <a:gd name="adj" fmla="val 16667"/>
            </a:avLst>
          </a:prstGeom>
          <a:solidFill>
            <a:srgbClr val="6FA8DC"/>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100" b="1"/>
              <a:t>NAME</a:t>
            </a:r>
            <a:endParaRPr sz="1100" b="1"/>
          </a:p>
        </p:txBody>
      </p:sp>
      <p:sp>
        <p:nvSpPr>
          <p:cNvPr id="204" name="Google Shape;204;p30"/>
          <p:cNvSpPr/>
          <p:nvPr/>
        </p:nvSpPr>
        <p:spPr>
          <a:xfrm>
            <a:off x="7981175" y="4487013"/>
            <a:ext cx="991500" cy="229800"/>
          </a:xfrm>
          <a:prstGeom prst="roundRect">
            <a:avLst>
              <a:gd name="adj" fmla="val 16667"/>
            </a:avLst>
          </a:prstGeom>
          <a:solidFill>
            <a:srgbClr val="6FA8DC"/>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100" b="1"/>
              <a:t>NAME</a:t>
            </a:r>
            <a:endParaRPr sz="1100" b="1"/>
          </a:p>
        </p:txBody>
      </p:sp>
      <p:sp>
        <p:nvSpPr>
          <p:cNvPr id="205" name="Google Shape;205;p30"/>
          <p:cNvSpPr/>
          <p:nvPr/>
        </p:nvSpPr>
        <p:spPr>
          <a:xfrm>
            <a:off x="4499250" y="1367675"/>
            <a:ext cx="991500" cy="229800"/>
          </a:xfrm>
          <a:prstGeom prst="roundRect">
            <a:avLst>
              <a:gd name="adj" fmla="val 16667"/>
            </a:avLst>
          </a:prstGeom>
          <a:solidFill>
            <a:srgbClr val="6FA8DC"/>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100" b="1"/>
              <a:t>Antonio</a:t>
            </a:r>
            <a:endParaRPr sz="1100" b="1"/>
          </a:p>
        </p:txBody>
      </p:sp>
      <p:sp>
        <p:nvSpPr>
          <p:cNvPr id="206" name="Google Shape;206;p30"/>
          <p:cNvSpPr/>
          <p:nvPr/>
        </p:nvSpPr>
        <p:spPr>
          <a:xfrm>
            <a:off x="3507738" y="1570838"/>
            <a:ext cx="991500" cy="229800"/>
          </a:xfrm>
          <a:prstGeom prst="roundRect">
            <a:avLst>
              <a:gd name="adj" fmla="val 16667"/>
            </a:avLst>
          </a:prstGeom>
          <a:solidFill>
            <a:srgbClr val="6FA8DC"/>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100" b="1"/>
              <a:t>Tyler</a:t>
            </a:r>
            <a:endParaRPr sz="1100" b="1"/>
          </a:p>
        </p:txBody>
      </p:sp>
      <p:sp>
        <p:nvSpPr>
          <p:cNvPr id="207" name="Google Shape;207;p30"/>
          <p:cNvSpPr/>
          <p:nvPr/>
        </p:nvSpPr>
        <p:spPr>
          <a:xfrm>
            <a:off x="2281275" y="1803813"/>
            <a:ext cx="991500" cy="229800"/>
          </a:xfrm>
          <a:prstGeom prst="roundRect">
            <a:avLst>
              <a:gd name="adj" fmla="val 16667"/>
            </a:avLst>
          </a:prstGeom>
          <a:solidFill>
            <a:srgbClr val="6FA8DC"/>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100" b="1"/>
              <a:t>Erin</a:t>
            </a:r>
            <a:endParaRPr sz="1100" b="1"/>
          </a:p>
        </p:txBody>
      </p:sp>
      <p:sp>
        <p:nvSpPr>
          <p:cNvPr id="208" name="Google Shape;208;p30"/>
          <p:cNvSpPr/>
          <p:nvPr/>
        </p:nvSpPr>
        <p:spPr>
          <a:xfrm>
            <a:off x="4876175" y="2116825"/>
            <a:ext cx="991500" cy="229800"/>
          </a:xfrm>
          <a:prstGeom prst="roundRect">
            <a:avLst>
              <a:gd name="adj" fmla="val 16667"/>
            </a:avLst>
          </a:prstGeom>
          <a:solidFill>
            <a:srgbClr val="6FA8DC"/>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1100" b="1"/>
              <a:t>Poorvi</a:t>
            </a:r>
            <a:endParaRPr sz="1100" b="1"/>
          </a:p>
        </p:txBody>
      </p:sp>
      <p:sp>
        <p:nvSpPr>
          <p:cNvPr id="209" name="Google Shape;209;p30"/>
          <p:cNvSpPr/>
          <p:nvPr/>
        </p:nvSpPr>
        <p:spPr>
          <a:xfrm>
            <a:off x="2593975" y="1337725"/>
            <a:ext cx="991500" cy="229800"/>
          </a:xfrm>
          <a:prstGeom prst="roundRect">
            <a:avLst>
              <a:gd name="adj" fmla="val 16667"/>
            </a:avLst>
          </a:prstGeom>
          <a:solidFill>
            <a:srgbClr val="6FA8DC"/>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100" b="1"/>
              <a:t>MEG</a:t>
            </a:r>
            <a:endParaRPr sz="1100" b="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432"/>
        <p:cNvGrpSpPr/>
        <p:nvPr/>
      </p:nvGrpSpPr>
      <p:grpSpPr>
        <a:xfrm>
          <a:off x="0" y="0"/>
          <a:ext cx="0" cy="0"/>
          <a:chOff x="0" y="0"/>
          <a:chExt cx="0" cy="0"/>
        </a:xfrm>
      </p:grpSpPr>
      <p:sp>
        <p:nvSpPr>
          <p:cNvPr id="433" name="Google Shape;433;p57"/>
          <p:cNvSpPr txBox="1"/>
          <p:nvPr/>
        </p:nvSpPr>
        <p:spPr>
          <a:xfrm>
            <a:off x="941425" y="278650"/>
            <a:ext cx="7717800" cy="510600"/>
          </a:xfrm>
          <a:prstGeom prst="rect">
            <a:avLst/>
          </a:prstGeom>
          <a:noFill/>
          <a:ln>
            <a:noFill/>
          </a:ln>
        </p:spPr>
        <p:txBody>
          <a:bodyPr spcFirstLastPara="1" wrap="square" lIns="91425" tIns="91425" rIns="91425" bIns="91425" anchor="ctr" anchorCtr="0">
            <a:noAutofit/>
          </a:bodyPr>
          <a:lstStyle/>
          <a:p>
            <a:pPr marL="457200" lvl="0" indent="-323850" algn="l" rtl="0">
              <a:lnSpc>
                <a:spcPct val="115000"/>
              </a:lnSpc>
              <a:spcBef>
                <a:spcPts val="0"/>
              </a:spcBef>
              <a:spcAft>
                <a:spcPts val="0"/>
              </a:spcAft>
              <a:buClr>
                <a:srgbClr val="454545"/>
              </a:buClr>
              <a:buSzPts val="1500"/>
              <a:buFont typeface="Cambria"/>
              <a:buAutoNum type="arabicPeriod" startAt="3"/>
            </a:pPr>
            <a:r>
              <a:rPr lang="en" sz="1500" b="1">
                <a:solidFill>
                  <a:srgbClr val="454545"/>
                </a:solidFill>
                <a:latin typeface="Cambria"/>
                <a:ea typeface="Cambria"/>
                <a:cs typeface="Cambria"/>
                <a:sym typeface="Cambria"/>
              </a:rPr>
              <a:t>Which tools do you find most useful and work well in any parts of the community-led research process?</a:t>
            </a:r>
            <a:endParaRPr sz="2400" b="1">
              <a:solidFill>
                <a:srgbClr val="263248"/>
              </a:solidFill>
              <a:latin typeface="Roboto Condensed"/>
              <a:ea typeface="Roboto Condensed"/>
              <a:cs typeface="Roboto Condensed"/>
              <a:sym typeface="Roboto Condensed"/>
            </a:endParaRPr>
          </a:p>
        </p:txBody>
      </p:sp>
      <p:sp>
        <p:nvSpPr>
          <p:cNvPr id="434" name="Google Shape;434;p57"/>
          <p:cNvSpPr txBox="1"/>
          <p:nvPr/>
        </p:nvSpPr>
        <p:spPr>
          <a:xfrm>
            <a:off x="7606075" y="4318475"/>
            <a:ext cx="1487400" cy="420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200" b="1">
                <a:solidFill>
                  <a:srgbClr val="FFFFFF"/>
                </a:solidFill>
                <a:latin typeface="Roboto Condensed"/>
                <a:ea typeface="Roboto Condensed"/>
                <a:cs typeface="Roboto Condensed"/>
                <a:sym typeface="Roboto Condensed"/>
              </a:rPr>
              <a:t>30</a:t>
            </a:fld>
            <a:endParaRPr sz="1200" b="1">
              <a:solidFill>
                <a:srgbClr val="FFFFFF"/>
              </a:solidFill>
              <a:latin typeface="Roboto Condensed"/>
              <a:ea typeface="Roboto Condensed"/>
              <a:cs typeface="Roboto Condensed"/>
              <a:sym typeface="Roboto Condensed"/>
            </a:endParaRPr>
          </a:p>
        </p:txBody>
      </p:sp>
      <p:sp>
        <p:nvSpPr>
          <p:cNvPr id="435" name="Google Shape;435;p57"/>
          <p:cNvSpPr/>
          <p:nvPr/>
        </p:nvSpPr>
        <p:spPr>
          <a:xfrm>
            <a:off x="6157075" y="672608"/>
            <a:ext cx="2828400" cy="499200"/>
          </a:xfrm>
          <a:prstGeom prst="wedgeRectCallout">
            <a:avLst>
              <a:gd name="adj1" fmla="val 48120"/>
              <a:gd name="adj2" fmla="val -80117"/>
            </a:avLst>
          </a:prstGeom>
          <a:solidFill>
            <a:srgbClr val="DDC3C3">
              <a:alpha val="5446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436" name="Google Shape;436;p57"/>
          <p:cNvSpPr/>
          <p:nvPr/>
        </p:nvSpPr>
        <p:spPr>
          <a:xfrm>
            <a:off x="180775" y="1825416"/>
            <a:ext cx="2216400" cy="702300"/>
          </a:xfrm>
          <a:prstGeom prst="wedgeRoundRectCallout">
            <a:avLst>
              <a:gd name="adj1" fmla="val 14631"/>
              <a:gd name="adj2" fmla="val 70184"/>
              <a:gd name="adj3" fmla="val 0"/>
            </a:avLst>
          </a:prstGeom>
          <a:solidFill>
            <a:srgbClr val="4C1130">
              <a:alpha val="1769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437" name="Google Shape;437;p57"/>
          <p:cNvSpPr/>
          <p:nvPr/>
        </p:nvSpPr>
        <p:spPr>
          <a:xfrm>
            <a:off x="2027450" y="2242930"/>
            <a:ext cx="2142300" cy="841500"/>
          </a:xfrm>
          <a:prstGeom prst="wedgeEllipseCallout">
            <a:avLst>
              <a:gd name="adj1" fmla="val -50000"/>
              <a:gd name="adj2" fmla="val 46884"/>
            </a:avLst>
          </a:prstGeom>
          <a:solidFill>
            <a:srgbClr val="073763">
              <a:alpha val="1297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438" name="Google Shape;438;p57"/>
          <p:cNvSpPr/>
          <p:nvPr/>
        </p:nvSpPr>
        <p:spPr>
          <a:xfrm>
            <a:off x="2647475" y="3719665"/>
            <a:ext cx="2017200" cy="1379100"/>
          </a:xfrm>
          <a:prstGeom prst="cloudCallout">
            <a:avLst>
              <a:gd name="adj1" fmla="val 44548"/>
              <a:gd name="adj2" fmla="val 60273"/>
            </a:avLst>
          </a:prstGeom>
          <a:solidFill>
            <a:srgbClr val="CFE2F3">
              <a:alpha val="4292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439" name="Google Shape;439;p57"/>
          <p:cNvSpPr/>
          <p:nvPr/>
        </p:nvSpPr>
        <p:spPr>
          <a:xfrm>
            <a:off x="180775" y="821546"/>
            <a:ext cx="2216400" cy="1073100"/>
          </a:xfrm>
          <a:prstGeom prst="cloudCallout">
            <a:avLst>
              <a:gd name="adj1" fmla="val -54982"/>
              <a:gd name="adj2" fmla="val -38278"/>
            </a:avLst>
          </a:prstGeom>
          <a:solidFill>
            <a:srgbClr val="CFE2F3">
              <a:alpha val="4292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Raleway"/>
              <a:ea typeface="Raleway"/>
              <a:cs typeface="Raleway"/>
              <a:sym typeface="Raleway"/>
            </a:endParaRPr>
          </a:p>
        </p:txBody>
      </p:sp>
      <p:sp>
        <p:nvSpPr>
          <p:cNvPr id="440" name="Google Shape;440;p57"/>
          <p:cNvSpPr/>
          <p:nvPr/>
        </p:nvSpPr>
        <p:spPr>
          <a:xfrm>
            <a:off x="180775" y="2597563"/>
            <a:ext cx="1793100" cy="801900"/>
          </a:xfrm>
          <a:prstGeom prst="wedgeRectCallout">
            <a:avLst>
              <a:gd name="adj1" fmla="val -38892"/>
              <a:gd name="adj2" fmla="val 81175"/>
            </a:avLst>
          </a:prstGeom>
          <a:solidFill>
            <a:srgbClr val="DDC3C3">
              <a:alpha val="4138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latin typeface="Raleway"/>
              <a:ea typeface="Raleway"/>
              <a:cs typeface="Raleway"/>
              <a:sym typeface="Raleway"/>
            </a:endParaRPr>
          </a:p>
        </p:txBody>
      </p:sp>
      <p:sp>
        <p:nvSpPr>
          <p:cNvPr id="441" name="Google Shape;441;p57"/>
          <p:cNvSpPr/>
          <p:nvPr/>
        </p:nvSpPr>
        <p:spPr>
          <a:xfrm>
            <a:off x="6080175" y="1330709"/>
            <a:ext cx="2578800" cy="626700"/>
          </a:xfrm>
          <a:prstGeom prst="wedgeRoundRectCallout">
            <a:avLst>
              <a:gd name="adj1" fmla="val 59434"/>
              <a:gd name="adj2" fmla="val 18569"/>
              <a:gd name="adj3" fmla="val 0"/>
            </a:avLst>
          </a:prstGeom>
          <a:solidFill>
            <a:srgbClr val="4C1130">
              <a:alpha val="1769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442" name="Google Shape;442;p57"/>
          <p:cNvSpPr/>
          <p:nvPr/>
        </p:nvSpPr>
        <p:spPr>
          <a:xfrm>
            <a:off x="4116200" y="661825"/>
            <a:ext cx="2142300" cy="1143300"/>
          </a:xfrm>
          <a:prstGeom prst="wedgeEllipseCallout">
            <a:avLst>
              <a:gd name="adj1" fmla="val 41380"/>
              <a:gd name="adj2" fmla="val -44771"/>
            </a:avLst>
          </a:prstGeom>
          <a:solidFill>
            <a:srgbClr val="073763">
              <a:alpha val="1297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latin typeface="Raleway"/>
              <a:ea typeface="Raleway"/>
              <a:cs typeface="Raleway"/>
              <a:sym typeface="Raleway"/>
            </a:endParaRPr>
          </a:p>
        </p:txBody>
      </p:sp>
      <p:sp>
        <p:nvSpPr>
          <p:cNvPr id="443" name="Google Shape;443;p57"/>
          <p:cNvSpPr/>
          <p:nvPr/>
        </p:nvSpPr>
        <p:spPr>
          <a:xfrm>
            <a:off x="2293275" y="883491"/>
            <a:ext cx="1726200" cy="1143300"/>
          </a:xfrm>
          <a:prstGeom prst="wedgeRoundRectCallout">
            <a:avLst>
              <a:gd name="adj1" fmla="val 2750"/>
              <a:gd name="adj2" fmla="val 78573"/>
              <a:gd name="adj3" fmla="val 0"/>
            </a:avLst>
          </a:prstGeom>
          <a:solidFill>
            <a:srgbClr val="4C1130">
              <a:alpha val="1769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latin typeface="Raleway"/>
                <a:ea typeface="Raleway"/>
                <a:cs typeface="Raleway"/>
                <a:sym typeface="Raleway"/>
              </a:rPr>
              <a:t>Comments</a:t>
            </a:r>
            <a:endParaRPr sz="1100">
              <a:latin typeface="Raleway"/>
              <a:ea typeface="Raleway"/>
              <a:cs typeface="Raleway"/>
              <a:sym typeface="Raleway"/>
            </a:endParaRPr>
          </a:p>
        </p:txBody>
      </p:sp>
      <p:sp>
        <p:nvSpPr>
          <p:cNvPr id="444" name="Google Shape;444;p57"/>
          <p:cNvSpPr/>
          <p:nvPr/>
        </p:nvSpPr>
        <p:spPr>
          <a:xfrm>
            <a:off x="3882475" y="1732551"/>
            <a:ext cx="2476200" cy="931800"/>
          </a:xfrm>
          <a:prstGeom prst="cloudCallout">
            <a:avLst>
              <a:gd name="adj1" fmla="val -41099"/>
              <a:gd name="adj2" fmla="val -64466"/>
            </a:avLst>
          </a:prstGeom>
          <a:solidFill>
            <a:srgbClr val="DDC3C3">
              <a:alpha val="5446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445" name="Google Shape;445;p57"/>
          <p:cNvSpPr/>
          <p:nvPr/>
        </p:nvSpPr>
        <p:spPr>
          <a:xfrm>
            <a:off x="4116200" y="2686135"/>
            <a:ext cx="1891200" cy="745200"/>
          </a:xfrm>
          <a:prstGeom prst="wedgeRectCallout">
            <a:avLst>
              <a:gd name="adj1" fmla="val -67096"/>
              <a:gd name="adj2" fmla="val 37921"/>
            </a:avLst>
          </a:prstGeom>
          <a:solidFill>
            <a:srgbClr val="073763">
              <a:alpha val="2523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446" name="Google Shape;446;p57"/>
          <p:cNvSpPr/>
          <p:nvPr/>
        </p:nvSpPr>
        <p:spPr>
          <a:xfrm>
            <a:off x="6554275" y="1932266"/>
            <a:ext cx="2383200" cy="801900"/>
          </a:xfrm>
          <a:prstGeom prst="wedgeEllipseCallout">
            <a:avLst>
              <a:gd name="adj1" fmla="val -56135"/>
              <a:gd name="adj2" fmla="val 53169"/>
            </a:avLst>
          </a:prstGeom>
          <a:solidFill>
            <a:srgbClr val="C8ACBA">
              <a:alpha val="3528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Raleway"/>
              <a:ea typeface="Raleway"/>
              <a:cs typeface="Raleway"/>
              <a:sym typeface="Raleway"/>
            </a:endParaRPr>
          </a:p>
        </p:txBody>
      </p:sp>
      <p:sp>
        <p:nvSpPr>
          <p:cNvPr id="447" name="Google Shape;447;p57"/>
          <p:cNvSpPr/>
          <p:nvPr/>
        </p:nvSpPr>
        <p:spPr>
          <a:xfrm>
            <a:off x="7468375" y="2905751"/>
            <a:ext cx="1521600" cy="1321800"/>
          </a:xfrm>
          <a:prstGeom prst="wedgeRoundRectCallout">
            <a:avLst>
              <a:gd name="adj1" fmla="val 51419"/>
              <a:gd name="adj2" fmla="val -71676"/>
              <a:gd name="adj3" fmla="val 0"/>
            </a:avLst>
          </a:prstGeom>
          <a:solidFill>
            <a:srgbClr val="DDC3C3">
              <a:alpha val="4138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448" name="Google Shape;448;p57"/>
          <p:cNvSpPr/>
          <p:nvPr/>
        </p:nvSpPr>
        <p:spPr>
          <a:xfrm>
            <a:off x="6212125" y="2686135"/>
            <a:ext cx="1348500" cy="1627500"/>
          </a:xfrm>
          <a:prstGeom prst="wedgeRectCallout">
            <a:avLst>
              <a:gd name="adj1" fmla="val 29813"/>
              <a:gd name="adj2" fmla="val 63777"/>
            </a:avLst>
          </a:prstGeom>
          <a:solidFill>
            <a:srgbClr val="4C1130">
              <a:alpha val="1769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449" name="Google Shape;449;p57"/>
          <p:cNvSpPr/>
          <p:nvPr/>
        </p:nvSpPr>
        <p:spPr>
          <a:xfrm>
            <a:off x="4664663" y="3356514"/>
            <a:ext cx="1591200" cy="1073100"/>
          </a:xfrm>
          <a:prstGeom prst="wedgeEllipseCallout">
            <a:avLst>
              <a:gd name="adj1" fmla="val 45261"/>
              <a:gd name="adj2" fmla="val 47771"/>
            </a:avLst>
          </a:prstGeom>
          <a:solidFill>
            <a:srgbClr val="DDC3C3">
              <a:alpha val="5138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450" name="Google Shape;450;p57"/>
          <p:cNvSpPr/>
          <p:nvPr/>
        </p:nvSpPr>
        <p:spPr>
          <a:xfrm>
            <a:off x="2027450" y="3145973"/>
            <a:ext cx="1946700" cy="841500"/>
          </a:xfrm>
          <a:prstGeom prst="wedgeRoundRectCallout">
            <a:avLst>
              <a:gd name="adj1" fmla="val -40489"/>
              <a:gd name="adj2" fmla="val 78383"/>
              <a:gd name="adj3" fmla="val 0"/>
            </a:avLst>
          </a:prstGeom>
          <a:solidFill>
            <a:srgbClr val="4C1130">
              <a:alpha val="1769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451" name="Google Shape;451;p57"/>
          <p:cNvSpPr/>
          <p:nvPr/>
        </p:nvSpPr>
        <p:spPr>
          <a:xfrm>
            <a:off x="343375" y="3550375"/>
            <a:ext cx="1891200" cy="1300500"/>
          </a:xfrm>
          <a:prstGeom prst="wedgeEllipseCallout">
            <a:avLst>
              <a:gd name="adj1" fmla="val 48272"/>
              <a:gd name="adj2" fmla="val 73661"/>
            </a:avLst>
          </a:prstGeom>
          <a:solidFill>
            <a:srgbClr val="C8ACBA">
              <a:alpha val="3528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Raleway"/>
              <a:ea typeface="Raleway"/>
              <a:cs typeface="Raleway"/>
              <a:sym typeface="Raleway"/>
            </a:endParaRPr>
          </a:p>
        </p:txBody>
      </p:sp>
      <p:sp>
        <p:nvSpPr>
          <p:cNvPr id="452" name="Google Shape;452;p57"/>
          <p:cNvSpPr/>
          <p:nvPr/>
        </p:nvSpPr>
        <p:spPr>
          <a:xfrm>
            <a:off x="152925" y="92150"/>
            <a:ext cx="592800" cy="4938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Times New Roman"/>
                <a:ea typeface="Times New Roman"/>
                <a:cs typeface="Times New Roman"/>
                <a:sym typeface="Times New Roman"/>
              </a:rPr>
              <a:t>1</a:t>
            </a:r>
            <a:endParaRPr sz="2400">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456"/>
        <p:cNvGrpSpPr/>
        <p:nvPr/>
      </p:nvGrpSpPr>
      <p:grpSpPr>
        <a:xfrm>
          <a:off x="0" y="0"/>
          <a:ext cx="0" cy="0"/>
          <a:chOff x="0" y="0"/>
          <a:chExt cx="0" cy="0"/>
        </a:xfrm>
      </p:grpSpPr>
      <p:sp>
        <p:nvSpPr>
          <p:cNvPr id="457" name="Google Shape;457;p58"/>
          <p:cNvSpPr txBox="1"/>
          <p:nvPr/>
        </p:nvSpPr>
        <p:spPr>
          <a:xfrm>
            <a:off x="960075" y="307600"/>
            <a:ext cx="7872000" cy="6711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0"/>
              </a:spcBef>
              <a:spcAft>
                <a:spcPts val="0"/>
              </a:spcAft>
              <a:buClr>
                <a:srgbClr val="454545"/>
              </a:buClr>
              <a:buSzPts val="1500"/>
              <a:buFont typeface="Cambria"/>
              <a:buAutoNum type="arabicPeriod" startAt="4"/>
            </a:pPr>
            <a:r>
              <a:rPr lang="en" sz="1500" b="1">
                <a:solidFill>
                  <a:srgbClr val="454545"/>
                </a:solidFill>
                <a:latin typeface="Cambria"/>
                <a:ea typeface="Cambria"/>
                <a:cs typeface="Cambria"/>
                <a:sym typeface="Cambria"/>
              </a:rPr>
              <a:t>What has not worked so well in your community-led research design? </a:t>
            </a:r>
            <a:br>
              <a:rPr lang="en" sz="1500" b="1">
                <a:solidFill>
                  <a:srgbClr val="454545"/>
                </a:solidFill>
                <a:latin typeface="Cambria"/>
                <a:ea typeface="Cambria"/>
                <a:cs typeface="Cambria"/>
                <a:sym typeface="Cambria"/>
              </a:rPr>
            </a:br>
            <a:r>
              <a:rPr lang="en" sz="1500" b="1">
                <a:solidFill>
                  <a:srgbClr val="454545"/>
                </a:solidFill>
                <a:latin typeface="Cambria"/>
                <a:ea typeface="Cambria"/>
                <a:cs typeface="Cambria"/>
                <a:sym typeface="Cambria"/>
              </a:rPr>
              <a:t>Share some of the challenges in CLR and brainstorm solutions within your group.</a:t>
            </a:r>
            <a:endParaRPr b="1"/>
          </a:p>
        </p:txBody>
      </p:sp>
      <p:sp>
        <p:nvSpPr>
          <p:cNvPr id="458" name="Google Shape;458;p58"/>
          <p:cNvSpPr txBox="1"/>
          <p:nvPr/>
        </p:nvSpPr>
        <p:spPr>
          <a:xfrm>
            <a:off x="363525" y="1025325"/>
            <a:ext cx="8468700" cy="3784200"/>
          </a:xfrm>
          <a:prstGeom prst="rect">
            <a:avLst/>
          </a:prstGeom>
          <a:noFill/>
          <a:ln w="9525" cap="flat" cmpd="sng">
            <a:solidFill>
              <a:srgbClr val="1C4587"/>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a:ea typeface="Cambria"/>
                <a:cs typeface="Cambria"/>
                <a:sym typeface="Cambria"/>
              </a:rPr>
              <a:t>Note...</a:t>
            </a:r>
            <a:endParaRPr>
              <a:latin typeface="Cambria"/>
              <a:ea typeface="Cambria"/>
              <a:cs typeface="Cambria"/>
              <a:sym typeface="Cambria"/>
            </a:endParaRPr>
          </a:p>
        </p:txBody>
      </p:sp>
      <p:sp>
        <p:nvSpPr>
          <p:cNvPr id="459" name="Google Shape;459;p58"/>
          <p:cNvSpPr/>
          <p:nvPr/>
        </p:nvSpPr>
        <p:spPr>
          <a:xfrm>
            <a:off x="152925" y="92150"/>
            <a:ext cx="592800" cy="4938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Times New Roman"/>
                <a:ea typeface="Times New Roman"/>
                <a:cs typeface="Times New Roman"/>
                <a:sym typeface="Times New Roman"/>
              </a:rPr>
              <a:t>1</a:t>
            </a:r>
            <a:endParaRPr sz="2400">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463"/>
        <p:cNvGrpSpPr/>
        <p:nvPr/>
      </p:nvGrpSpPr>
      <p:grpSpPr>
        <a:xfrm>
          <a:off x="0" y="0"/>
          <a:ext cx="0" cy="0"/>
          <a:chOff x="0" y="0"/>
          <a:chExt cx="0" cy="0"/>
        </a:xfrm>
      </p:grpSpPr>
      <p:pic>
        <p:nvPicPr>
          <p:cNvPr id="464" name="Google Shape;464;p5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602163" y="888424"/>
            <a:ext cx="3332700" cy="607845"/>
          </a:xfrm>
          <a:prstGeom prst="rect">
            <a:avLst/>
          </a:prstGeom>
          <a:noFill/>
          <a:ln>
            <a:noFill/>
          </a:ln>
        </p:spPr>
      </p:pic>
      <p:pic>
        <p:nvPicPr>
          <p:cNvPr id="465" name="Google Shape;465;p5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132788" y="1363600"/>
            <a:ext cx="2647492" cy="548875"/>
          </a:xfrm>
          <a:prstGeom prst="rect">
            <a:avLst/>
          </a:prstGeom>
          <a:noFill/>
          <a:ln>
            <a:noFill/>
          </a:ln>
        </p:spPr>
      </p:pic>
      <p:pic>
        <p:nvPicPr>
          <p:cNvPr id="466" name="Google Shape;466;p59"/>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934863" y="907551"/>
            <a:ext cx="3193571" cy="524050"/>
          </a:xfrm>
          <a:prstGeom prst="rect">
            <a:avLst/>
          </a:prstGeom>
          <a:noFill/>
          <a:ln>
            <a:noFill/>
          </a:ln>
        </p:spPr>
      </p:pic>
      <p:pic>
        <p:nvPicPr>
          <p:cNvPr id="467" name="Google Shape;467;p59"/>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0" y="1431600"/>
            <a:ext cx="2850557" cy="607850"/>
          </a:xfrm>
          <a:prstGeom prst="rect">
            <a:avLst/>
          </a:prstGeom>
          <a:noFill/>
          <a:ln>
            <a:noFill/>
          </a:ln>
        </p:spPr>
      </p:pic>
      <p:pic>
        <p:nvPicPr>
          <p:cNvPr id="468" name="Google Shape;468;p59"/>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5093825" y="1818838"/>
            <a:ext cx="2970425" cy="548883"/>
          </a:xfrm>
          <a:prstGeom prst="rect">
            <a:avLst/>
          </a:prstGeom>
          <a:noFill/>
          <a:ln>
            <a:noFill/>
          </a:ln>
        </p:spPr>
      </p:pic>
      <p:pic>
        <p:nvPicPr>
          <p:cNvPr id="469" name="Google Shape;469;p59"/>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1938200" y="2467500"/>
            <a:ext cx="1194612" cy="548875"/>
          </a:xfrm>
          <a:prstGeom prst="rect">
            <a:avLst/>
          </a:prstGeom>
          <a:noFill/>
          <a:ln>
            <a:noFill/>
          </a:ln>
        </p:spPr>
      </p:pic>
      <p:pic>
        <p:nvPicPr>
          <p:cNvPr id="470" name="Google Shape;470;p59"/>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56950" y="817450"/>
            <a:ext cx="3426200" cy="548875"/>
          </a:xfrm>
          <a:prstGeom prst="rect">
            <a:avLst/>
          </a:prstGeom>
          <a:noFill/>
          <a:ln>
            <a:noFill/>
          </a:ln>
        </p:spPr>
      </p:pic>
      <p:pic>
        <p:nvPicPr>
          <p:cNvPr id="471" name="Google Shape;471;p59"/>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4054400" y="2172371"/>
            <a:ext cx="1794125" cy="524057"/>
          </a:xfrm>
          <a:prstGeom prst="rect">
            <a:avLst/>
          </a:prstGeom>
          <a:noFill/>
          <a:ln>
            <a:noFill/>
          </a:ln>
        </p:spPr>
      </p:pic>
      <p:pic>
        <p:nvPicPr>
          <p:cNvPr id="472" name="Google Shape;472;p59"/>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3799775" y="2690275"/>
            <a:ext cx="4589495" cy="615825"/>
          </a:xfrm>
          <a:prstGeom prst="rect">
            <a:avLst/>
          </a:prstGeom>
          <a:noFill/>
          <a:ln>
            <a:noFill/>
          </a:ln>
        </p:spPr>
      </p:pic>
      <p:pic>
        <p:nvPicPr>
          <p:cNvPr id="473" name="Google Shape;473;p59"/>
          <p:cNvPicPr preferRelativeResize="0"/>
          <p:nvPr/>
        </p:nvPicPr>
        <p:blipFill>
          <a:blip r:embed="rId12" cstate="email">
            <a:alphaModFix/>
            <a:extLst>
              <a:ext uri="{28A0092B-C50C-407E-A947-70E740481C1C}">
                <a14:useLocalDpi xmlns:a14="http://schemas.microsoft.com/office/drawing/2010/main"/>
              </a:ext>
            </a:extLst>
          </a:blip>
          <a:stretch>
            <a:fillRect/>
          </a:stretch>
        </p:blipFill>
        <p:spPr>
          <a:xfrm>
            <a:off x="3224887" y="3372525"/>
            <a:ext cx="4087275" cy="607850"/>
          </a:xfrm>
          <a:prstGeom prst="rect">
            <a:avLst/>
          </a:prstGeom>
          <a:noFill/>
          <a:ln>
            <a:noFill/>
          </a:ln>
        </p:spPr>
      </p:pic>
      <p:pic>
        <p:nvPicPr>
          <p:cNvPr id="474" name="Google Shape;474;p59"/>
          <p:cNvPicPr preferRelativeResize="0"/>
          <p:nvPr/>
        </p:nvPicPr>
        <p:blipFill>
          <a:blip r:embed="rId13" cstate="email">
            <a:alphaModFix/>
            <a:extLst>
              <a:ext uri="{28A0092B-C50C-407E-A947-70E740481C1C}">
                <a14:useLocalDpi xmlns:a14="http://schemas.microsoft.com/office/drawing/2010/main"/>
              </a:ext>
            </a:extLst>
          </a:blip>
          <a:stretch>
            <a:fillRect/>
          </a:stretch>
        </p:blipFill>
        <p:spPr>
          <a:xfrm>
            <a:off x="1016600" y="4117550"/>
            <a:ext cx="5056087" cy="548875"/>
          </a:xfrm>
          <a:prstGeom prst="rect">
            <a:avLst/>
          </a:prstGeom>
          <a:noFill/>
          <a:ln>
            <a:noFill/>
          </a:ln>
        </p:spPr>
      </p:pic>
      <p:pic>
        <p:nvPicPr>
          <p:cNvPr id="475" name="Google Shape;475;p59"/>
          <p:cNvPicPr preferRelativeResize="0"/>
          <p:nvPr/>
        </p:nvPicPr>
        <p:blipFill>
          <a:blip r:embed="rId14" cstate="email">
            <a:alphaModFix/>
            <a:extLst>
              <a:ext uri="{28A0092B-C50C-407E-A947-70E740481C1C}">
                <a14:useLocalDpi xmlns:a14="http://schemas.microsoft.com/office/drawing/2010/main"/>
              </a:ext>
            </a:extLst>
          </a:blip>
          <a:stretch>
            <a:fillRect/>
          </a:stretch>
        </p:blipFill>
        <p:spPr>
          <a:xfrm>
            <a:off x="1271213" y="4666425"/>
            <a:ext cx="2528573" cy="548875"/>
          </a:xfrm>
          <a:prstGeom prst="rect">
            <a:avLst/>
          </a:prstGeom>
          <a:noFill/>
          <a:ln>
            <a:noFill/>
          </a:ln>
        </p:spPr>
      </p:pic>
      <p:sp>
        <p:nvSpPr>
          <p:cNvPr id="476" name="Google Shape;476;p59"/>
          <p:cNvSpPr txBox="1"/>
          <p:nvPr/>
        </p:nvSpPr>
        <p:spPr>
          <a:xfrm>
            <a:off x="1016600" y="161000"/>
            <a:ext cx="3037800" cy="424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7" name="Google Shape;477;p59"/>
          <p:cNvSpPr txBox="1"/>
          <p:nvPr/>
        </p:nvSpPr>
        <p:spPr>
          <a:xfrm>
            <a:off x="564375" y="5588275"/>
            <a:ext cx="3037800" cy="424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8" name="Google Shape;478;p59"/>
          <p:cNvSpPr/>
          <p:nvPr/>
        </p:nvSpPr>
        <p:spPr>
          <a:xfrm>
            <a:off x="152925" y="92150"/>
            <a:ext cx="592800" cy="4938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Times New Roman"/>
                <a:ea typeface="Times New Roman"/>
                <a:cs typeface="Times New Roman"/>
                <a:sym typeface="Times New Roman"/>
              </a:rPr>
              <a:t>2</a:t>
            </a:r>
            <a:endParaRPr sz="2400">
              <a:latin typeface="Times New Roman"/>
              <a:ea typeface="Times New Roman"/>
              <a:cs typeface="Times New Roman"/>
              <a:sym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482"/>
        <p:cNvGrpSpPr/>
        <p:nvPr/>
      </p:nvGrpSpPr>
      <p:grpSpPr>
        <a:xfrm>
          <a:off x="0" y="0"/>
          <a:ext cx="0" cy="0"/>
          <a:chOff x="0" y="0"/>
          <a:chExt cx="0" cy="0"/>
        </a:xfrm>
      </p:grpSpPr>
      <p:sp>
        <p:nvSpPr>
          <p:cNvPr id="483" name="Google Shape;483;p60"/>
          <p:cNvSpPr txBox="1">
            <a:spLocks noGrp="1"/>
          </p:cNvSpPr>
          <p:nvPr>
            <p:ph type="title"/>
          </p:nvPr>
        </p:nvSpPr>
        <p:spPr>
          <a:xfrm>
            <a:off x="922800" y="445025"/>
            <a:ext cx="7909500" cy="572700"/>
          </a:xfrm>
          <a:prstGeom prst="rect">
            <a:avLst/>
          </a:prstGeom>
          <a:solidFill>
            <a:srgbClr val="1C4587"/>
          </a:solidFill>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latin typeface="Cambria"/>
                <a:ea typeface="Cambria"/>
                <a:cs typeface="Cambria"/>
                <a:sym typeface="Cambria"/>
              </a:rPr>
              <a:t>Group Discussion</a:t>
            </a:r>
            <a:endParaRPr b="1">
              <a:solidFill>
                <a:srgbClr val="FFFFFF"/>
              </a:solidFill>
              <a:latin typeface="Cambria"/>
              <a:ea typeface="Cambria"/>
              <a:cs typeface="Cambria"/>
              <a:sym typeface="Cambria"/>
            </a:endParaRPr>
          </a:p>
        </p:txBody>
      </p:sp>
      <p:sp>
        <p:nvSpPr>
          <p:cNvPr id="484" name="Google Shape;484;p60"/>
          <p:cNvSpPr txBox="1">
            <a:spLocks noGrp="1"/>
          </p:cNvSpPr>
          <p:nvPr>
            <p:ph type="body" idx="1"/>
          </p:nvPr>
        </p:nvSpPr>
        <p:spPr>
          <a:xfrm>
            <a:off x="152925" y="1152475"/>
            <a:ext cx="3678000" cy="34164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rgbClr val="454545"/>
              </a:buClr>
              <a:buSzPts val="1500"/>
              <a:buFont typeface="Cambria"/>
              <a:buAutoNum type="arabicPeriod"/>
            </a:pPr>
            <a:r>
              <a:rPr lang="en" sz="1500" b="1">
                <a:solidFill>
                  <a:srgbClr val="454545"/>
                </a:solidFill>
                <a:latin typeface="Cambria"/>
                <a:ea typeface="Cambria"/>
                <a:cs typeface="Cambria"/>
                <a:sym typeface="Cambria"/>
              </a:rPr>
              <a:t>What does the checklist of 12 steps in the puzzle bring up for you?</a:t>
            </a:r>
            <a:endParaRPr sz="1500" b="1">
              <a:solidFill>
                <a:srgbClr val="454545"/>
              </a:solidFill>
              <a:latin typeface="Cambria"/>
              <a:ea typeface="Cambria"/>
              <a:cs typeface="Cambria"/>
              <a:sym typeface="Cambria"/>
            </a:endParaRPr>
          </a:p>
          <a:p>
            <a:pPr marL="457200" lvl="0" indent="0" algn="l" rtl="0">
              <a:spcBef>
                <a:spcPts val="0"/>
              </a:spcBef>
              <a:spcAft>
                <a:spcPts val="0"/>
              </a:spcAft>
              <a:buNone/>
            </a:pPr>
            <a:endParaRPr sz="1500" b="1">
              <a:solidFill>
                <a:srgbClr val="454545"/>
              </a:solidFill>
              <a:latin typeface="Cambria"/>
              <a:ea typeface="Cambria"/>
              <a:cs typeface="Cambria"/>
              <a:sym typeface="Cambria"/>
            </a:endParaRPr>
          </a:p>
          <a:p>
            <a:pPr marL="457200" lvl="0" indent="0" algn="l" rtl="0">
              <a:spcBef>
                <a:spcPts val="0"/>
              </a:spcBef>
              <a:spcAft>
                <a:spcPts val="0"/>
              </a:spcAft>
              <a:buNone/>
            </a:pPr>
            <a:endParaRPr sz="1500" b="1">
              <a:solidFill>
                <a:srgbClr val="454545"/>
              </a:solidFill>
              <a:latin typeface="Cambria"/>
              <a:ea typeface="Cambria"/>
              <a:cs typeface="Cambria"/>
              <a:sym typeface="Cambria"/>
            </a:endParaRPr>
          </a:p>
          <a:p>
            <a:pPr marL="457200" lvl="0" indent="0" algn="l" rtl="0">
              <a:spcBef>
                <a:spcPts val="0"/>
              </a:spcBef>
              <a:spcAft>
                <a:spcPts val="0"/>
              </a:spcAft>
              <a:buNone/>
            </a:pPr>
            <a:endParaRPr sz="1500" b="1">
              <a:solidFill>
                <a:srgbClr val="454545"/>
              </a:solidFill>
              <a:latin typeface="Cambria"/>
              <a:ea typeface="Cambria"/>
              <a:cs typeface="Cambria"/>
              <a:sym typeface="Cambria"/>
            </a:endParaRPr>
          </a:p>
          <a:p>
            <a:pPr marL="457200" lvl="0" indent="-323850" algn="l" rtl="0">
              <a:spcBef>
                <a:spcPts val="0"/>
              </a:spcBef>
              <a:spcAft>
                <a:spcPts val="0"/>
              </a:spcAft>
              <a:buSzPts val="1500"/>
              <a:buFont typeface="Cambria"/>
              <a:buAutoNum type="arabicPeriod"/>
            </a:pPr>
            <a:r>
              <a:rPr lang="en" sz="1500" b="1">
                <a:solidFill>
                  <a:srgbClr val="454545"/>
                </a:solidFill>
                <a:latin typeface="Cambria"/>
                <a:ea typeface="Cambria"/>
                <a:cs typeface="Cambria"/>
                <a:sym typeface="Cambria"/>
              </a:rPr>
              <a:t>How do you ensure community-led approach  </a:t>
            </a:r>
            <a:r>
              <a:rPr lang="en" sz="1500" i="1">
                <a:solidFill>
                  <a:srgbClr val="454545"/>
                </a:solidFill>
                <a:latin typeface="Cambria"/>
                <a:ea typeface="Cambria"/>
                <a:cs typeface="Cambria"/>
                <a:sym typeface="Cambria"/>
              </a:rPr>
              <a:t>(e.g., inclusiveness, representation of various groups/voices/thoughts, what times/spaces are needed, </a:t>
            </a:r>
            <a:r>
              <a:rPr lang="en" sz="1500" i="1">
                <a:solidFill>
                  <a:schemeClr val="dk1"/>
                </a:solidFill>
                <a:latin typeface="Cambria"/>
                <a:ea typeface="Cambria"/>
                <a:cs typeface="Cambria"/>
                <a:sym typeface="Cambria"/>
              </a:rPr>
              <a:t>outsider v insider dynamic, intersectionality)</a:t>
            </a:r>
            <a:r>
              <a:rPr lang="en" sz="1500" b="1" i="1">
                <a:solidFill>
                  <a:srgbClr val="454545"/>
                </a:solidFill>
                <a:latin typeface="Cambria"/>
                <a:ea typeface="Cambria"/>
                <a:cs typeface="Cambria"/>
                <a:sym typeface="Cambria"/>
              </a:rPr>
              <a:t> </a:t>
            </a:r>
            <a:r>
              <a:rPr lang="en" sz="1500" b="1">
                <a:solidFill>
                  <a:srgbClr val="454545"/>
                </a:solidFill>
                <a:latin typeface="Cambria"/>
                <a:ea typeface="Cambria"/>
                <a:cs typeface="Cambria"/>
                <a:sym typeface="Cambria"/>
              </a:rPr>
              <a:t>in community-led research process?</a:t>
            </a:r>
            <a:endParaRPr sz="1500" b="1">
              <a:solidFill>
                <a:schemeClr val="dk1"/>
              </a:solidFill>
              <a:latin typeface="Cambria"/>
              <a:ea typeface="Cambria"/>
              <a:cs typeface="Cambria"/>
              <a:sym typeface="Cambria"/>
            </a:endParaRPr>
          </a:p>
          <a:p>
            <a:pPr marL="914400" lvl="0" indent="0" algn="l" rtl="0">
              <a:spcBef>
                <a:spcPts val="0"/>
              </a:spcBef>
              <a:spcAft>
                <a:spcPts val="0"/>
              </a:spcAft>
              <a:buNone/>
            </a:pPr>
            <a:endParaRPr sz="1500" b="1">
              <a:solidFill>
                <a:schemeClr val="dk1"/>
              </a:solidFill>
              <a:latin typeface="Cambria"/>
              <a:ea typeface="Cambria"/>
              <a:cs typeface="Cambria"/>
              <a:sym typeface="Cambria"/>
            </a:endParaRPr>
          </a:p>
          <a:p>
            <a:pPr marL="457200" lvl="0" indent="0" algn="l" rtl="0">
              <a:spcBef>
                <a:spcPts val="0"/>
              </a:spcBef>
              <a:spcAft>
                <a:spcPts val="0"/>
              </a:spcAft>
              <a:buNone/>
            </a:pPr>
            <a:endParaRPr sz="1500" b="1">
              <a:latin typeface="Cambria"/>
              <a:ea typeface="Cambria"/>
              <a:cs typeface="Cambria"/>
              <a:sym typeface="Cambria"/>
            </a:endParaRPr>
          </a:p>
        </p:txBody>
      </p:sp>
      <p:sp>
        <p:nvSpPr>
          <p:cNvPr id="485" name="Google Shape;485;p60"/>
          <p:cNvSpPr txBox="1"/>
          <p:nvPr/>
        </p:nvSpPr>
        <p:spPr>
          <a:xfrm>
            <a:off x="3877575" y="1165150"/>
            <a:ext cx="4954800" cy="3644400"/>
          </a:xfrm>
          <a:prstGeom prst="rect">
            <a:avLst/>
          </a:prstGeom>
          <a:noFill/>
          <a:ln w="9525" cap="flat" cmpd="sng">
            <a:solidFill>
              <a:srgbClr val="1C4587"/>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a:ea typeface="Cambria"/>
                <a:cs typeface="Cambria"/>
                <a:sym typeface="Cambria"/>
              </a:rPr>
              <a:t>Note...</a:t>
            </a:r>
            <a:endParaRPr>
              <a:latin typeface="Cambria"/>
              <a:ea typeface="Cambria"/>
              <a:cs typeface="Cambria"/>
              <a:sym typeface="Cambria"/>
            </a:endParaRPr>
          </a:p>
        </p:txBody>
      </p:sp>
      <p:sp>
        <p:nvSpPr>
          <p:cNvPr id="486" name="Google Shape;486;p60"/>
          <p:cNvSpPr/>
          <p:nvPr/>
        </p:nvSpPr>
        <p:spPr>
          <a:xfrm>
            <a:off x="152925" y="92150"/>
            <a:ext cx="592800" cy="4938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Times New Roman"/>
                <a:ea typeface="Times New Roman"/>
                <a:cs typeface="Times New Roman"/>
                <a:sym typeface="Times New Roman"/>
              </a:rPr>
              <a:t>2</a:t>
            </a:r>
            <a:endParaRPr sz="2400">
              <a:latin typeface="Times New Roman"/>
              <a:ea typeface="Times New Roman"/>
              <a:cs typeface="Times New Roman"/>
              <a:sym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490"/>
        <p:cNvGrpSpPr/>
        <p:nvPr/>
      </p:nvGrpSpPr>
      <p:grpSpPr>
        <a:xfrm>
          <a:off x="0" y="0"/>
          <a:ext cx="0" cy="0"/>
          <a:chOff x="0" y="0"/>
          <a:chExt cx="0" cy="0"/>
        </a:xfrm>
      </p:grpSpPr>
      <p:sp>
        <p:nvSpPr>
          <p:cNvPr id="491" name="Google Shape;491;p61"/>
          <p:cNvSpPr txBox="1"/>
          <p:nvPr/>
        </p:nvSpPr>
        <p:spPr>
          <a:xfrm>
            <a:off x="941425" y="278650"/>
            <a:ext cx="7717800" cy="510600"/>
          </a:xfrm>
          <a:prstGeom prst="rect">
            <a:avLst/>
          </a:prstGeom>
          <a:noFill/>
          <a:ln>
            <a:noFill/>
          </a:ln>
        </p:spPr>
        <p:txBody>
          <a:bodyPr spcFirstLastPara="1" wrap="square" lIns="91425" tIns="91425" rIns="91425" bIns="91425" anchor="ctr" anchorCtr="0">
            <a:noAutofit/>
          </a:bodyPr>
          <a:lstStyle/>
          <a:p>
            <a:pPr marL="457200" lvl="0" indent="-323850" algn="l" rtl="0">
              <a:lnSpc>
                <a:spcPct val="115000"/>
              </a:lnSpc>
              <a:spcBef>
                <a:spcPts val="0"/>
              </a:spcBef>
              <a:spcAft>
                <a:spcPts val="0"/>
              </a:spcAft>
              <a:buClr>
                <a:srgbClr val="454545"/>
              </a:buClr>
              <a:buSzPts val="1500"/>
              <a:buFont typeface="Cambria"/>
              <a:buAutoNum type="arabicPeriod" startAt="3"/>
            </a:pPr>
            <a:r>
              <a:rPr lang="en" sz="1500" b="1">
                <a:solidFill>
                  <a:srgbClr val="454545"/>
                </a:solidFill>
                <a:latin typeface="Cambria"/>
                <a:ea typeface="Cambria"/>
                <a:cs typeface="Cambria"/>
                <a:sym typeface="Cambria"/>
              </a:rPr>
              <a:t>Which tools do you find most useful and work well in any parts of the community-led research process?</a:t>
            </a:r>
            <a:endParaRPr sz="2400" b="1">
              <a:solidFill>
                <a:srgbClr val="263248"/>
              </a:solidFill>
              <a:latin typeface="Roboto Condensed"/>
              <a:ea typeface="Roboto Condensed"/>
              <a:cs typeface="Roboto Condensed"/>
              <a:sym typeface="Roboto Condensed"/>
            </a:endParaRPr>
          </a:p>
        </p:txBody>
      </p:sp>
      <p:sp>
        <p:nvSpPr>
          <p:cNvPr id="492" name="Google Shape;492;p61"/>
          <p:cNvSpPr txBox="1"/>
          <p:nvPr/>
        </p:nvSpPr>
        <p:spPr>
          <a:xfrm>
            <a:off x="7606075" y="4318475"/>
            <a:ext cx="1487400" cy="420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200" b="1">
                <a:solidFill>
                  <a:srgbClr val="FFFFFF"/>
                </a:solidFill>
                <a:latin typeface="Roboto Condensed"/>
                <a:ea typeface="Roboto Condensed"/>
                <a:cs typeface="Roboto Condensed"/>
                <a:sym typeface="Roboto Condensed"/>
              </a:rPr>
              <a:t>34</a:t>
            </a:fld>
            <a:endParaRPr sz="1200" b="1">
              <a:solidFill>
                <a:srgbClr val="FFFFFF"/>
              </a:solidFill>
              <a:latin typeface="Roboto Condensed"/>
              <a:ea typeface="Roboto Condensed"/>
              <a:cs typeface="Roboto Condensed"/>
              <a:sym typeface="Roboto Condensed"/>
            </a:endParaRPr>
          </a:p>
        </p:txBody>
      </p:sp>
      <p:sp>
        <p:nvSpPr>
          <p:cNvPr id="493" name="Google Shape;493;p61"/>
          <p:cNvSpPr/>
          <p:nvPr/>
        </p:nvSpPr>
        <p:spPr>
          <a:xfrm>
            <a:off x="6157075" y="672608"/>
            <a:ext cx="2828400" cy="499200"/>
          </a:xfrm>
          <a:prstGeom prst="wedgeRectCallout">
            <a:avLst>
              <a:gd name="adj1" fmla="val 48120"/>
              <a:gd name="adj2" fmla="val -80117"/>
            </a:avLst>
          </a:prstGeom>
          <a:solidFill>
            <a:srgbClr val="DDC3C3">
              <a:alpha val="5446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494" name="Google Shape;494;p61"/>
          <p:cNvSpPr/>
          <p:nvPr/>
        </p:nvSpPr>
        <p:spPr>
          <a:xfrm>
            <a:off x="180775" y="1825416"/>
            <a:ext cx="2216400" cy="702300"/>
          </a:xfrm>
          <a:prstGeom prst="wedgeRoundRectCallout">
            <a:avLst>
              <a:gd name="adj1" fmla="val 14631"/>
              <a:gd name="adj2" fmla="val 70184"/>
              <a:gd name="adj3" fmla="val 0"/>
            </a:avLst>
          </a:prstGeom>
          <a:solidFill>
            <a:srgbClr val="4C1130">
              <a:alpha val="1769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495" name="Google Shape;495;p61"/>
          <p:cNvSpPr/>
          <p:nvPr/>
        </p:nvSpPr>
        <p:spPr>
          <a:xfrm>
            <a:off x="2027450" y="2242930"/>
            <a:ext cx="2142300" cy="841500"/>
          </a:xfrm>
          <a:prstGeom prst="wedgeEllipseCallout">
            <a:avLst>
              <a:gd name="adj1" fmla="val -50000"/>
              <a:gd name="adj2" fmla="val 46884"/>
            </a:avLst>
          </a:prstGeom>
          <a:solidFill>
            <a:srgbClr val="073763">
              <a:alpha val="1297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496" name="Google Shape;496;p61"/>
          <p:cNvSpPr/>
          <p:nvPr/>
        </p:nvSpPr>
        <p:spPr>
          <a:xfrm>
            <a:off x="2647475" y="3719665"/>
            <a:ext cx="2017200" cy="1379100"/>
          </a:xfrm>
          <a:prstGeom prst="cloudCallout">
            <a:avLst>
              <a:gd name="adj1" fmla="val 44548"/>
              <a:gd name="adj2" fmla="val 60273"/>
            </a:avLst>
          </a:prstGeom>
          <a:solidFill>
            <a:srgbClr val="CFE2F3">
              <a:alpha val="4292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497" name="Google Shape;497;p61"/>
          <p:cNvSpPr/>
          <p:nvPr/>
        </p:nvSpPr>
        <p:spPr>
          <a:xfrm>
            <a:off x="180775" y="821546"/>
            <a:ext cx="2216400" cy="1073100"/>
          </a:xfrm>
          <a:prstGeom prst="cloudCallout">
            <a:avLst>
              <a:gd name="adj1" fmla="val -54982"/>
              <a:gd name="adj2" fmla="val -38278"/>
            </a:avLst>
          </a:prstGeom>
          <a:solidFill>
            <a:srgbClr val="CFE2F3">
              <a:alpha val="4292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Raleway"/>
              <a:ea typeface="Raleway"/>
              <a:cs typeface="Raleway"/>
              <a:sym typeface="Raleway"/>
            </a:endParaRPr>
          </a:p>
        </p:txBody>
      </p:sp>
      <p:sp>
        <p:nvSpPr>
          <p:cNvPr id="498" name="Google Shape;498;p61"/>
          <p:cNvSpPr/>
          <p:nvPr/>
        </p:nvSpPr>
        <p:spPr>
          <a:xfrm>
            <a:off x="180775" y="2597563"/>
            <a:ext cx="1793100" cy="801900"/>
          </a:xfrm>
          <a:prstGeom prst="wedgeRectCallout">
            <a:avLst>
              <a:gd name="adj1" fmla="val -38892"/>
              <a:gd name="adj2" fmla="val 81175"/>
            </a:avLst>
          </a:prstGeom>
          <a:solidFill>
            <a:srgbClr val="DDC3C3">
              <a:alpha val="4138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latin typeface="Raleway"/>
              <a:ea typeface="Raleway"/>
              <a:cs typeface="Raleway"/>
              <a:sym typeface="Raleway"/>
            </a:endParaRPr>
          </a:p>
        </p:txBody>
      </p:sp>
      <p:sp>
        <p:nvSpPr>
          <p:cNvPr id="499" name="Google Shape;499;p61"/>
          <p:cNvSpPr/>
          <p:nvPr/>
        </p:nvSpPr>
        <p:spPr>
          <a:xfrm>
            <a:off x="6080175" y="1330709"/>
            <a:ext cx="2578800" cy="626700"/>
          </a:xfrm>
          <a:prstGeom prst="wedgeRoundRectCallout">
            <a:avLst>
              <a:gd name="adj1" fmla="val 59434"/>
              <a:gd name="adj2" fmla="val 18569"/>
              <a:gd name="adj3" fmla="val 0"/>
            </a:avLst>
          </a:prstGeom>
          <a:solidFill>
            <a:srgbClr val="4C1130">
              <a:alpha val="1769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500" name="Google Shape;500;p61"/>
          <p:cNvSpPr/>
          <p:nvPr/>
        </p:nvSpPr>
        <p:spPr>
          <a:xfrm>
            <a:off x="4116200" y="661825"/>
            <a:ext cx="2142300" cy="1143300"/>
          </a:xfrm>
          <a:prstGeom prst="wedgeEllipseCallout">
            <a:avLst>
              <a:gd name="adj1" fmla="val 41380"/>
              <a:gd name="adj2" fmla="val -44771"/>
            </a:avLst>
          </a:prstGeom>
          <a:solidFill>
            <a:srgbClr val="073763">
              <a:alpha val="1297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latin typeface="Raleway"/>
              <a:ea typeface="Raleway"/>
              <a:cs typeface="Raleway"/>
              <a:sym typeface="Raleway"/>
            </a:endParaRPr>
          </a:p>
        </p:txBody>
      </p:sp>
      <p:sp>
        <p:nvSpPr>
          <p:cNvPr id="501" name="Google Shape;501;p61"/>
          <p:cNvSpPr/>
          <p:nvPr/>
        </p:nvSpPr>
        <p:spPr>
          <a:xfrm>
            <a:off x="2293275" y="883491"/>
            <a:ext cx="1726200" cy="1143300"/>
          </a:xfrm>
          <a:prstGeom prst="wedgeRoundRectCallout">
            <a:avLst>
              <a:gd name="adj1" fmla="val 2750"/>
              <a:gd name="adj2" fmla="val 78573"/>
              <a:gd name="adj3" fmla="val 0"/>
            </a:avLst>
          </a:prstGeom>
          <a:solidFill>
            <a:srgbClr val="4C1130">
              <a:alpha val="1769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latin typeface="Raleway"/>
                <a:ea typeface="Raleway"/>
                <a:cs typeface="Raleway"/>
                <a:sym typeface="Raleway"/>
              </a:rPr>
              <a:t>Comments</a:t>
            </a:r>
            <a:endParaRPr sz="1100">
              <a:latin typeface="Raleway"/>
              <a:ea typeface="Raleway"/>
              <a:cs typeface="Raleway"/>
              <a:sym typeface="Raleway"/>
            </a:endParaRPr>
          </a:p>
        </p:txBody>
      </p:sp>
      <p:sp>
        <p:nvSpPr>
          <p:cNvPr id="502" name="Google Shape;502;p61"/>
          <p:cNvSpPr/>
          <p:nvPr/>
        </p:nvSpPr>
        <p:spPr>
          <a:xfrm>
            <a:off x="3882475" y="1732551"/>
            <a:ext cx="2476200" cy="931800"/>
          </a:xfrm>
          <a:prstGeom prst="cloudCallout">
            <a:avLst>
              <a:gd name="adj1" fmla="val -41099"/>
              <a:gd name="adj2" fmla="val -64466"/>
            </a:avLst>
          </a:prstGeom>
          <a:solidFill>
            <a:srgbClr val="DDC3C3">
              <a:alpha val="5446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503" name="Google Shape;503;p61"/>
          <p:cNvSpPr/>
          <p:nvPr/>
        </p:nvSpPr>
        <p:spPr>
          <a:xfrm>
            <a:off x="4116200" y="2686135"/>
            <a:ext cx="1891200" cy="745200"/>
          </a:xfrm>
          <a:prstGeom prst="wedgeRectCallout">
            <a:avLst>
              <a:gd name="adj1" fmla="val -67096"/>
              <a:gd name="adj2" fmla="val 37921"/>
            </a:avLst>
          </a:prstGeom>
          <a:solidFill>
            <a:srgbClr val="073763">
              <a:alpha val="2523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504" name="Google Shape;504;p61"/>
          <p:cNvSpPr/>
          <p:nvPr/>
        </p:nvSpPr>
        <p:spPr>
          <a:xfrm>
            <a:off x="6554275" y="1932266"/>
            <a:ext cx="2383200" cy="801900"/>
          </a:xfrm>
          <a:prstGeom prst="wedgeEllipseCallout">
            <a:avLst>
              <a:gd name="adj1" fmla="val -56135"/>
              <a:gd name="adj2" fmla="val 53169"/>
            </a:avLst>
          </a:prstGeom>
          <a:solidFill>
            <a:srgbClr val="C8ACBA">
              <a:alpha val="3528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Raleway"/>
              <a:ea typeface="Raleway"/>
              <a:cs typeface="Raleway"/>
              <a:sym typeface="Raleway"/>
            </a:endParaRPr>
          </a:p>
        </p:txBody>
      </p:sp>
      <p:sp>
        <p:nvSpPr>
          <p:cNvPr id="505" name="Google Shape;505;p61"/>
          <p:cNvSpPr/>
          <p:nvPr/>
        </p:nvSpPr>
        <p:spPr>
          <a:xfrm>
            <a:off x="7468375" y="2905751"/>
            <a:ext cx="1521600" cy="1321800"/>
          </a:xfrm>
          <a:prstGeom prst="wedgeRoundRectCallout">
            <a:avLst>
              <a:gd name="adj1" fmla="val 51419"/>
              <a:gd name="adj2" fmla="val -71676"/>
              <a:gd name="adj3" fmla="val 0"/>
            </a:avLst>
          </a:prstGeom>
          <a:solidFill>
            <a:srgbClr val="DDC3C3">
              <a:alpha val="4138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506" name="Google Shape;506;p61"/>
          <p:cNvSpPr/>
          <p:nvPr/>
        </p:nvSpPr>
        <p:spPr>
          <a:xfrm>
            <a:off x="6212125" y="2686135"/>
            <a:ext cx="1348500" cy="1627500"/>
          </a:xfrm>
          <a:prstGeom prst="wedgeRectCallout">
            <a:avLst>
              <a:gd name="adj1" fmla="val 29813"/>
              <a:gd name="adj2" fmla="val 63777"/>
            </a:avLst>
          </a:prstGeom>
          <a:solidFill>
            <a:srgbClr val="4C1130">
              <a:alpha val="1769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507" name="Google Shape;507;p61"/>
          <p:cNvSpPr/>
          <p:nvPr/>
        </p:nvSpPr>
        <p:spPr>
          <a:xfrm>
            <a:off x="4664663" y="3356514"/>
            <a:ext cx="1591200" cy="1073100"/>
          </a:xfrm>
          <a:prstGeom prst="wedgeEllipseCallout">
            <a:avLst>
              <a:gd name="adj1" fmla="val 45261"/>
              <a:gd name="adj2" fmla="val 47771"/>
            </a:avLst>
          </a:prstGeom>
          <a:solidFill>
            <a:srgbClr val="DDC3C3">
              <a:alpha val="5138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508" name="Google Shape;508;p61"/>
          <p:cNvSpPr/>
          <p:nvPr/>
        </p:nvSpPr>
        <p:spPr>
          <a:xfrm>
            <a:off x="2027450" y="3145973"/>
            <a:ext cx="1946700" cy="841500"/>
          </a:xfrm>
          <a:prstGeom prst="wedgeRoundRectCallout">
            <a:avLst>
              <a:gd name="adj1" fmla="val -40489"/>
              <a:gd name="adj2" fmla="val 78383"/>
              <a:gd name="adj3" fmla="val 0"/>
            </a:avLst>
          </a:prstGeom>
          <a:solidFill>
            <a:srgbClr val="4C1130">
              <a:alpha val="1769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509" name="Google Shape;509;p61"/>
          <p:cNvSpPr/>
          <p:nvPr/>
        </p:nvSpPr>
        <p:spPr>
          <a:xfrm>
            <a:off x="343375" y="3550375"/>
            <a:ext cx="1891200" cy="1300500"/>
          </a:xfrm>
          <a:prstGeom prst="wedgeEllipseCallout">
            <a:avLst>
              <a:gd name="adj1" fmla="val 48272"/>
              <a:gd name="adj2" fmla="val 73661"/>
            </a:avLst>
          </a:prstGeom>
          <a:solidFill>
            <a:srgbClr val="C8ACBA">
              <a:alpha val="3528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Raleway"/>
              <a:ea typeface="Raleway"/>
              <a:cs typeface="Raleway"/>
              <a:sym typeface="Raleway"/>
            </a:endParaRPr>
          </a:p>
        </p:txBody>
      </p:sp>
      <p:sp>
        <p:nvSpPr>
          <p:cNvPr id="510" name="Google Shape;510;p61"/>
          <p:cNvSpPr/>
          <p:nvPr/>
        </p:nvSpPr>
        <p:spPr>
          <a:xfrm>
            <a:off x="152925" y="92150"/>
            <a:ext cx="592800" cy="4938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Times New Roman"/>
                <a:ea typeface="Times New Roman"/>
                <a:cs typeface="Times New Roman"/>
                <a:sym typeface="Times New Roman"/>
              </a:rPr>
              <a:t>2</a:t>
            </a:r>
            <a:endParaRPr sz="2400">
              <a:latin typeface="Times New Roman"/>
              <a:ea typeface="Times New Roman"/>
              <a:cs typeface="Times New Roman"/>
              <a:sym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514"/>
        <p:cNvGrpSpPr/>
        <p:nvPr/>
      </p:nvGrpSpPr>
      <p:grpSpPr>
        <a:xfrm>
          <a:off x="0" y="0"/>
          <a:ext cx="0" cy="0"/>
          <a:chOff x="0" y="0"/>
          <a:chExt cx="0" cy="0"/>
        </a:xfrm>
      </p:grpSpPr>
      <p:sp>
        <p:nvSpPr>
          <p:cNvPr id="515" name="Google Shape;515;p62"/>
          <p:cNvSpPr txBox="1"/>
          <p:nvPr/>
        </p:nvSpPr>
        <p:spPr>
          <a:xfrm>
            <a:off x="960075" y="307600"/>
            <a:ext cx="7872000" cy="6711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0"/>
              </a:spcBef>
              <a:spcAft>
                <a:spcPts val="0"/>
              </a:spcAft>
              <a:buClr>
                <a:srgbClr val="454545"/>
              </a:buClr>
              <a:buSzPts val="1500"/>
              <a:buFont typeface="Cambria"/>
              <a:buAutoNum type="arabicPeriod" startAt="4"/>
            </a:pPr>
            <a:r>
              <a:rPr lang="en" sz="1500" b="1">
                <a:solidFill>
                  <a:srgbClr val="454545"/>
                </a:solidFill>
                <a:latin typeface="Cambria"/>
                <a:ea typeface="Cambria"/>
                <a:cs typeface="Cambria"/>
                <a:sym typeface="Cambria"/>
              </a:rPr>
              <a:t>What has not worked so well in your community-led research design? </a:t>
            </a:r>
            <a:br>
              <a:rPr lang="en" sz="1500" b="1">
                <a:solidFill>
                  <a:srgbClr val="454545"/>
                </a:solidFill>
                <a:latin typeface="Cambria"/>
                <a:ea typeface="Cambria"/>
                <a:cs typeface="Cambria"/>
                <a:sym typeface="Cambria"/>
              </a:rPr>
            </a:br>
            <a:r>
              <a:rPr lang="en" sz="1500" b="1">
                <a:solidFill>
                  <a:srgbClr val="454545"/>
                </a:solidFill>
                <a:latin typeface="Cambria"/>
                <a:ea typeface="Cambria"/>
                <a:cs typeface="Cambria"/>
                <a:sym typeface="Cambria"/>
              </a:rPr>
              <a:t>Share some of the challenges in CLR and brainstorm solutions within your group.</a:t>
            </a:r>
            <a:endParaRPr b="1"/>
          </a:p>
        </p:txBody>
      </p:sp>
      <p:sp>
        <p:nvSpPr>
          <p:cNvPr id="516" name="Google Shape;516;p62"/>
          <p:cNvSpPr txBox="1"/>
          <p:nvPr/>
        </p:nvSpPr>
        <p:spPr>
          <a:xfrm>
            <a:off x="363525" y="1025325"/>
            <a:ext cx="8468700" cy="3784200"/>
          </a:xfrm>
          <a:prstGeom prst="rect">
            <a:avLst/>
          </a:prstGeom>
          <a:noFill/>
          <a:ln w="9525" cap="flat" cmpd="sng">
            <a:solidFill>
              <a:srgbClr val="1C4587"/>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a:ea typeface="Cambria"/>
                <a:cs typeface="Cambria"/>
                <a:sym typeface="Cambria"/>
              </a:rPr>
              <a:t>Note...</a:t>
            </a:r>
            <a:endParaRPr>
              <a:latin typeface="Cambria"/>
              <a:ea typeface="Cambria"/>
              <a:cs typeface="Cambria"/>
              <a:sym typeface="Cambria"/>
            </a:endParaRPr>
          </a:p>
        </p:txBody>
      </p:sp>
      <p:sp>
        <p:nvSpPr>
          <p:cNvPr id="517" name="Google Shape;517;p62"/>
          <p:cNvSpPr/>
          <p:nvPr/>
        </p:nvSpPr>
        <p:spPr>
          <a:xfrm>
            <a:off x="152925" y="92150"/>
            <a:ext cx="592800" cy="4938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Times New Roman"/>
                <a:ea typeface="Times New Roman"/>
                <a:cs typeface="Times New Roman"/>
                <a:sym typeface="Times New Roman"/>
              </a:rPr>
              <a:t>2</a:t>
            </a:r>
            <a:endParaRPr sz="2400">
              <a:latin typeface="Times New Roman"/>
              <a:ea typeface="Times New Roman"/>
              <a:cs typeface="Times New Roman"/>
              <a:sym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521"/>
        <p:cNvGrpSpPr/>
        <p:nvPr/>
      </p:nvGrpSpPr>
      <p:grpSpPr>
        <a:xfrm>
          <a:off x="0" y="0"/>
          <a:ext cx="0" cy="0"/>
          <a:chOff x="0" y="0"/>
          <a:chExt cx="0" cy="0"/>
        </a:xfrm>
      </p:grpSpPr>
      <p:pic>
        <p:nvPicPr>
          <p:cNvPr id="522" name="Google Shape;522;p6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01950" y="2087999"/>
            <a:ext cx="3332700" cy="607845"/>
          </a:xfrm>
          <a:prstGeom prst="rect">
            <a:avLst/>
          </a:prstGeom>
          <a:noFill/>
          <a:ln>
            <a:noFill/>
          </a:ln>
        </p:spPr>
      </p:pic>
      <p:pic>
        <p:nvPicPr>
          <p:cNvPr id="523" name="Google Shape;523;p6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75325" y="2638750"/>
            <a:ext cx="2647492" cy="548875"/>
          </a:xfrm>
          <a:prstGeom prst="rect">
            <a:avLst/>
          </a:prstGeom>
          <a:noFill/>
          <a:ln>
            <a:noFill/>
          </a:ln>
        </p:spPr>
      </p:pic>
      <p:pic>
        <p:nvPicPr>
          <p:cNvPr id="524" name="Google Shape;524;p6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492250" y="3589239"/>
            <a:ext cx="3193571" cy="524050"/>
          </a:xfrm>
          <a:prstGeom prst="rect">
            <a:avLst/>
          </a:prstGeom>
          <a:noFill/>
          <a:ln>
            <a:noFill/>
          </a:ln>
        </p:spPr>
      </p:pic>
      <p:pic>
        <p:nvPicPr>
          <p:cNvPr id="525" name="Google Shape;525;p6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2022500" y="3850400"/>
            <a:ext cx="2850557" cy="607850"/>
          </a:xfrm>
          <a:prstGeom prst="rect">
            <a:avLst/>
          </a:prstGeom>
          <a:noFill/>
          <a:ln>
            <a:noFill/>
          </a:ln>
        </p:spPr>
      </p:pic>
      <p:pic>
        <p:nvPicPr>
          <p:cNvPr id="526" name="Google Shape;526;p63"/>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475325" y="3244575"/>
            <a:ext cx="2970425" cy="548883"/>
          </a:xfrm>
          <a:prstGeom prst="rect">
            <a:avLst/>
          </a:prstGeom>
          <a:noFill/>
          <a:ln>
            <a:noFill/>
          </a:ln>
        </p:spPr>
      </p:pic>
      <p:pic>
        <p:nvPicPr>
          <p:cNvPr id="527" name="Google Shape;527;p63"/>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3746763" y="4556412"/>
            <a:ext cx="1194612" cy="548875"/>
          </a:xfrm>
          <a:prstGeom prst="rect">
            <a:avLst/>
          </a:prstGeom>
          <a:noFill/>
          <a:ln>
            <a:noFill/>
          </a:ln>
        </p:spPr>
      </p:pic>
      <p:pic>
        <p:nvPicPr>
          <p:cNvPr id="528" name="Google Shape;528;p63"/>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368575" y="659050"/>
            <a:ext cx="3816300" cy="548875"/>
          </a:xfrm>
          <a:prstGeom prst="rect">
            <a:avLst/>
          </a:prstGeom>
          <a:noFill/>
          <a:ln>
            <a:noFill/>
          </a:ln>
        </p:spPr>
      </p:pic>
      <p:pic>
        <p:nvPicPr>
          <p:cNvPr id="529" name="Google Shape;529;p63"/>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349400" y="4197896"/>
            <a:ext cx="1794125" cy="524057"/>
          </a:xfrm>
          <a:prstGeom prst="rect">
            <a:avLst/>
          </a:prstGeom>
          <a:noFill/>
          <a:ln>
            <a:noFill/>
          </a:ln>
        </p:spPr>
      </p:pic>
      <p:pic>
        <p:nvPicPr>
          <p:cNvPr id="530" name="Google Shape;530;p63"/>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4572000" y="1473450"/>
            <a:ext cx="4589495" cy="615825"/>
          </a:xfrm>
          <a:prstGeom prst="rect">
            <a:avLst/>
          </a:prstGeom>
          <a:noFill/>
          <a:ln>
            <a:noFill/>
          </a:ln>
        </p:spPr>
      </p:pic>
      <p:pic>
        <p:nvPicPr>
          <p:cNvPr id="531" name="Google Shape;531;p63"/>
          <p:cNvPicPr preferRelativeResize="0"/>
          <p:nvPr/>
        </p:nvPicPr>
        <p:blipFill>
          <a:blip r:embed="rId12" cstate="email">
            <a:alphaModFix/>
            <a:extLst>
              <a:ext uri="{28A0092B-C50C-407E-A947-70E740481C1C}">
                <a14:useLocalDpi xmlns:a14="http://schemas.microsoft.com/office/drawing/2010/main"/>
              </a:ext>
            </a:extLst>
          </a:blip>
          <a:stretch>
            <a:fillRect/>
          </a:stretch>
        </p:blipFill>
        <p:spPr>
          <a:xfrm>
            <a:off x="4572000" y="2087988"/>
            <a:ext cx="4087275" cy="607850"/>
          </a:xfrm>
          <a:prstGeom prst="rect">
            <a:avLst/>
          </a:prstGeom>
          <a:noFill/>
          <a:ln>
            <a:noFill/>
          </a:ln>
        </p:spPr>
      </p:pic>
      <p:pic>
        <p:nvPicPr>
          <p:cNvPr id="532" name="Google Shape;532;p63"/>
          <p:cNvPicPr preferRelativeResize="0"/>
          <p:nvPr/>
        </p:nvPicPr>
        <p:blipFill>
          <a:blip r:embed="rId13" cstate="email">
            <a:alphaModFix/>
            <a:extLst>
              <a:ext uri="{28A0092B-C50C-407E-A947-70E740481C1C}">
                <a14:useLocalDpi xmlns:a14="http://schemas.microsoft.com/office/drawing/2010/main"/>
              </a:ext>
            </a:extLst>
          </a:blip>
          <a:stretch>
            <a:fillRect/>
          </a:stretch>
        </p:blipFill>
        <p:spPr>
          <a:xfrm>
            <a:off x="4087600" y="2695400"/>
            <a:ext cx="5056087" cy="548875"/>
          </a:xfrm>
          <a:prstGeom prst="rect">
            <a:avLst/>
          </a:prstGeom>
          <a:noFill/>
          <a:ln>
            <a:noFill/>
          </a:ln>
        </p:spPr>
      </p:pic>
      <p:pic>
        <p:nvPicPr>
          <p:cNvPr id="533" name="Google Shape;533;p63"/>
          <p:cNvPicPr preferRelativeResize="0"/>
          <p:nvPr/>
        </p:nvPicPr>
        <p:blipFill>
          <a:blip r:embed="rId14" cstate="email">
            <a:alphaModFix/>
            <a:extLst>
              <a:ext uri="{28A0092B-C50C-407E-A947-70E740481C1C}">
                <a14:useLocalDpi xmlns:a14="http://schemas.microsoft.com/office/drawing/2010/main"/>
              </a:ext>
            </a:extLst>
          </a:blip>
          <a:stretch>
            <a:fillRect/>
          </a:stretch>
        </p:blipFill>
        <p:spPr>
          <a:xfrm>
            <a:off x="5999700" y="4248325"/>
            <a:ext cx="2528573" cy="548875"/>
          </a:xfrm>
          <a:prstGeom prst="rect">
            <a:avLst/>
          </a:prstGeom>
          <a:noFill/>
          <a:ln>
            <a:noFill/>
          </a:ln>
        </p:spPr>
      </p:pic>
      <p:sp>
        <p:nvSpPr>
          <p:cNvPr id="534" name="Google Shape;534;p63"/>
          <p:cNvSpPr txBox="1"/>
          <p:nvPr/>
        </p:nvSpPr>
        <p:spPr>
          <a:xfrm>
            <a:off x="1016600" y="161000"/>
            <a:ext cx="3037800" cy="424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5" name="Google Shape;535;p63"/>
          <p:cNvSpPr txBox="1"/>
          <p:nvPr/>
        </p:nvSpPr>
        <p:spPr>
          <a:xfrm>
            <a:off x="349400" y="4618450"/>
            <a:ext cx="3037800" cy="424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6" name="Google Shape;536;p63"/>
          <p:cNvSpPr/>
          <p:nvPr/>
        </p:nvSpPr>
        <p:spPr>
          <a:xfrm>
            <a:off x="152925" y="92150"/>
            <a:ext cx="592800" cy="4938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Times New Roman"/>
                <a:ea typeface="Times New Roman"/>
                <a:cs typeface="Times New Roman"/>
                <a:sym typeface="Times New Roman"/>
              </a:rPr>
              <a:t>3</a:t>
            </a:r>
            <a:endParaRPr sz="2400">
              <a:latin typeface="Times New Roman"/>
              <a:ea typeface="Times New Roman"/>
              <a:cs typeface="Times New Roman"/>
              <a:sym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540"/>
        <p:cNvGrpSpPr/>
        <p:nvPr/>
      </p:nvGrpSpPr>
      <p:grpSpPr>
        <a:xfrm>
          <a:off x="0" y="0"/>
          <a:ext cx="0" cy="0"/>
          <a:chOff x="0" y="0"/>
          <a:chExt cx="0" cy="0"/>
        </a:xfrm>
      </p:grpSpPr>
      <p:sp>
        <p:nvSpPr>
          <p:cNvPr id="541" name="Google Shape;541;p64"/>
          <p:cNvSpPr txBox="1">
            <a:spLocks noGrp="1"/>
          </p:cNvSpPr>
          <p:nvPr>
            <p:ph type="title"/>
          </p:nvPr>
        </p:nvSpPr>
        <p:spPr>
          <a:xfrm>
            <a:off x="922800" y="445025"/>
            <a:ext cx="7909500" cy="572700"/>
          </a:xfrm>
          <a:prstGeom prst="rect">
            <a:avLst/>
          </a:prstGeom>
          <a:solidFill>
            <a:srgbClr val="1C4587"/>
          </a:solidFill>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latin typeface="Cambria"/>
                <a:ea typeface="Cambria"/>
                <a:cs typeface="Cambria"/>
                <a:sym typeface="Cambria"/>
              </a:rPr>
              <a:t>Group Discussion</a:t>
            </a:r>
            <a:endParaRPr b="1">
              <a:solidFill>
                <a:srgbClr val="FFFFFF"/>
              </a:solidFill>
              <a:latin typeface="Cambria"/>
              <a:ea typeface="Cambria"/>
              <a:cs typeface="Cambria"/>
              <a:sym typeface="Cambria"/>
            </a:endParaRPr>
          </a:p>
        </p:txBody>
      </p:sp>
      <p:sp>
        <p:nvSpPr>
          <p:cNvPr id="542" name="Google Shape;542;p64"/>
          <p:cNvSpPr txBox="1">
            <a:spLocks noGrp="1"/>
          </p:cNvSpPr>
          <p:nvPr>
            <p:ph type="body" idx="1"/>
          </p:nvPr>
        </p:nvSpPr>
        <p:spPr>
          <a:xfrm>
            <a:off x="152925" y="1152475"/>
            <a:ext cx="3678000" cy="34164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rgbClr val="454545"/>
              </a:buClr>
              <a:buSzPts val="1500"/>
              <a:buFont typeface="Cambria"/>
              <a:buAutoNum type="arabicPeriod"/>
            </a:pPr>
            <a:r>
              <a:rPr lang="en" sz="1500" b="1">
                <a:solidFill>
                  <a:srgbClr val="454545"/>
                </a:solidFill>
                <a:latin typeface="Cambria"/>
                <a:ea typeface="Cambria"/>
                <a:cs typeface="Cambria"/>
                <a:sym typeface="Cambria"/>
              </a:rPr>
              <a:t>What does the checklist of 12 steps in the puzzle bring up for you?</a:t>
            </a:r>
            <a:endParaRPr sz="1500" b="1">
              <a:solidFill>
                <a:srgbClr val="454545"/>
              </a:solidFill>
              <a:latin typeface="Cambria"/>
              <a:ea typeface="Cambria"/>
              <a:cs typeface="Cambria"/>
              <a:sym typeface="Cambria"/>
            </a:endParaRPr>
          </a:p>
          <a:p>
            <a:pPr marL="457200" lvl="0" indent="0" algn="l" rtl="0">
              <a:spcBef>
                <a:spcPts val="0"/>
              </a:spcBef>
              <a:spcAft>
                <a:spcPts val="0"/>
              </a:spcAft>
              <a:buNone/>
            </a:pPr>
            <a:endParaRPr sz="1500" b="1">
              <a:solidFill>
                <a:srgbClr val="454545"/>
              </a:solidFill>
              <a:latin typeface="Cambria"/>
              <a:ea typeface="Cambria"/>
              <a:cs typeface="Cambria"/>
              <a:sym typeface="Cambria"/>
            </a:endParaRPr>
          </a:p>
          <a:p>
            <a:pPr marL="457200" lvl="0" indent="0" algn="l" rtl="0">
              <a:spcBef>
                <a:spcPts val="0"/>
              </a:spcBef>
              <a:spcAft>
                <a:spcPts val="0"/>
              </a:spcAft>
              <a:buNone/>
            </a:pPr>
            <a:endParaRPr sz="1500" b="1">
              <a:solidFill>
                <a:srgbClr val="454545"/>
              </a:solidFill>
              <a:latin typeface="Cambria"/>
              <a:ea typeface="Cambria"/>
              <a:cs typeface="Cambria"/>
              <a:sym typeface="Cambria"/>
            </a:endParaRPr>
          </a:p>
          <a:p>
            <a:pPr marL="457200" lvl="0" indent="0" algn="l" rtl="0">
              <a:spcBef>
                <a:spcPts val="0"/>
              </a:spcBef>
              <a:spcAft>
                <a:spcPts val="0"/>
              </a:spcAft>
              <a:buNone/>
            </a:pPr>
            <a:endParaRPr sz="1500" b="1">
              <a:solidFill>
                <a:srgbClr val="454545"/>
              </a:solidFill>
              <a:latin typeface="Cambria"/>
              <a:ea typeface="Cambria"/>
              <a:cs typeface="Cambria"/>
              <a:sym typeface="Cambria"/>
            </a:endParaRPr>
          </a:p>
          <a:p>
            <a:pPr marL="457200" lvl="0" indent="-323850" algn="l" rtl="0">
              <a:spcBef>
                <a:spcPts val="0"/>
              </a:spcBef>
              <a:spcAft>
                <a:spcPts val="0"/>
              </a:spcAft>
              <a:buSzPts val="1500"/>
              <a:buFont typeface="Cambria"/>
              <a:buAutoNum type="arabicPeriod"/>
            </a:pPr>
            <a:r>
              <a:rPr lang="en" sz="1500" b="1">
                <a:solidFill>
                  <a:srgbClr val="454545"/>
                </a:solidFill>
                <a:latin typeface="Cambria"/>
                <a:ea typeface="Cambria"/>
                <a:cs typeface="Cambria"/>
                <a:sym typeface="Cambria"/>
              </a:rPr>
              <a:t>How do you ensure community-led approach  </a:t>
            </a:r>
            <a:r>
              <a:rPr lang="en" sz="1500" i="1">
                <a:solidFill>
                  <a:srgbClr val="454545"/>
                </a:solidFill>
                <a:latin typeface="Cambria"/>
                <a:ea typeface="Cambria"/>
                <a:cs typeface="Cambria"/>
                <a:sym typeface="Cambria"/>
              </a:rPr>
              <a:t>(e.g., inclusiveness, representation of various groups/voices/thoughts, what times/spaces are needed, </a:t>
            </a:r>
            <a:r>
              <a:rPr lang="en" sz="1500" i="1">
                <a:solidFill>
                  <a:schemeClr val="dk1"/>
                </a:solidFill>
                <a:latin typeface="Cambria"/>
                <a:ea typeface="Cambria"/>
                <a:cs typeface="Cambria"/>
                <a:sym typeface="Cambria"/>
              </a:rPr>
              <a:t>outsider v insider dynamic, intersectionality)</a:t>
            </a:r>
            <a:r>
              <a:rPr lang="en" sz="1500" b="1" i="1">
                <a:solidFill>
                  <a:srgbClr val="454545"/>
                </a:solidFill>
                <a:latin typeface="Cambria"/>
                <a:ea typeface="Cambria"/>
                <a:cs typeface="Cambria"/>
                <a:sym typeface="Cambria"/>
              </a:rPr>
              <a:t> </a:t>
            </a:r>
            <a:r>
              <a:rPr lang="en" sz="1500" b="1">
                <a:solidFill>
                  <a:srgbClr val="454545"/>
                </a:solidFill>
                <a:latin typeface="Cambria"/>
                <a:ea typeface="Cambria"/>
                <a:cs typeface="Cambria"/>
                <a:sym typeface="Cambria"/>
              </a:rPr>
              <a:t>in community-led research process?</a:t>
            </a:r>
            <a:endParaRPr sz="1500" b="1">
              <a:solidFill>
                <a:schemeClr val="dk1"/>
              </a:solidFill>
              <a:latin typeface="Cambria"/>
              <a:ea typeface="Cambria"/>
              <a:cs typeface="Cambria"/>
              <a:sym typeface="Cambria"/>
            </a:endParaRPr>
          </a:p>
          <a:p>
            <a:pPr marL="914400" lvl="0" indent="0" algn="l" rtl="0">
              <a:spcBef>
                <a:spcPts val="0"/>
              </a:spcBef>
              <a:spcAft>
                <a:spcPts val="0"/>
              </a:spcAft>
              <a:buNone/>
            </a:pPr>
            <a:endParaRPr sz="1500" b="1">
              <a:solidFill>
                <a:schemeClr val="dk1"/>
              </a:solidFill>
              <a:latin typeface="Cambria"/>
              <a:ea typeface="Cambria"/>
              <a:cs typeface="Cambria"/>
              <a:sym typeface="Cambria"/>
            </a:endParaRPr>
          </a:p>
          <a:p>
            <a:pPr marL="457200" lvl="0" indent="0" algn="l" rtl="0">
              <a:spcBef>
                <a:spcPts val="0"/>
              </a:spcBef>
              <a:spcAft>
                <a:spcPts val="0"/>
              </a:spcAft>
              <a:buNone/>
            </a:pPr>
            <a:endParaRPr sz="1500" b="1">
              <a:latin typeface="Cambria"/>
              <a:ea typeface="Cambria"/>
              <a:cs typeface="Cambria"/>
              <a:sym typeface="Cambria"/>
            </a:endParaRPr>
          </a:p>
        </p:txBody>
      </p:sp>
      <p:sp>
        <p:nvSpPr>
          <p:cNvPr id="543" name="Google Shape;543;p64"/>
          <p:cNvSpPr txBox="1"/>
          <p:nvPr/>
        </p:nvSpPr>
        <p:spPr>
          <a:xfrm>
            <a:off x="3877575" y="1165150"/>
            <a:ext cx="4954800" cy="3644400"/>
          </a:xfrm>
          <a:prstGeom prst="rect">
            <a:avLst/>
          </a:prstGeom>
          <a:noFill/>
          <a:ln w="9525" cap="flat" cmpd="sng">
            <a:solidFill>
              <a:srgbClr val="1C4587"/>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a:ea typeface="Cambria"/>
                <a:cs typeface="Cambria"/>
                <a:sym typeface="Cambria"/>
              </a:rPr>
              <a:t>Engage community throughout is the one that we should continually return to. </a:t>
            </a:r>
            <a:endParaRPr>
              <a:latin typeface="Cambria"/>
              <a:ea typeface="Cambria"/>
              <a:cs typeface="Cambria"/>
              <a:sym typeface="Cambria"/>
            </a:endParaRPr>
          </a:p>
          <a:p>
            <a:pPr marL="0" lvl="0" indent="0" algn="l" rtl="0">
              <a:spcBef>
                <a:spcPts val="0"/>
              </a:spcBef>
              <a:spcAft>
                <a:spcPts val="0"/>
              </a:spcAft>
              <a:buNone/>
            </a:pPr>
            <a:endParaRPr>
              <a:latin typeface="Cambria"/>
              <a:ea typeface="Cambria"/>
              <a:cs typeface="Cambria"/>
              <a:sym typeface="Cambria"/>
            </a:endParaRPr>
          </a:p>
          <a:p>
            <a:pPr marL="0" lvl="0" indent="0" algn="l" rtl="0">
              <a:spcBef>
                <a:spcPts val="0"/>
              </a:spcBef>
              <a:spcAft>
                <a:spcPts val="0"/>
              </a:spcAft>
              <a:buNone/>
            </a:pPr>
            <a:r>
              <a:rPr lang="en">
                <a:latin typeface="Cambria"/>
                <a:ea typeface="Cambria"/>
                <a:cs typeface="Cambria"/>
                <a:sym typeface="Cambria"/>
              </a:rPr>
              <a:t>Community engagement is an iterative process. </a:t>
            </a:r>
            <a:endParaRPr>
              <a:latin typeface="Cambria"/>
              <a:ea typeface="Cambria"/>
              <a:cs typeface="Cambria"/>
              <a:sym typeface="Cambria"/>
            </a:endParaRPr>
          </a:p>
          <a:p>
            <a:pPr marL="0" lvl="0" indent="0" algn="l" rtl="0">
              <a:spcBef>
                <a:spcPts val="0"/>
              </a:spcBef>
              <a:spcAft>
                <a:spcPts val="0"/>
              </a:spcAft>
              <a:buNone/>
            </a:pPr>
            <a:endParaRPr>
              <a:latin typeface="Cambria"/>
              <a:ea typeface="Cambria"/>
              <a:cs typeface="Cambria"/>
              <a:sym typeface="Cambria"/>
            </a:endParaRPr>
          </a:p>
          <a:p>
            <a:pPr marL="0" lvl="0" indent="0" algn="l" rtl="0">
              <a:spcBef>
                <a:spcPts val="0"/>
              </a:spcBef>
              <a:spcAft>
                <a:spcPts val="0"/>
              </a:spcAft>
              <a:buNone/>
            </a:pPr>
            <a:r>
              <a:rPr lang="en">
                <a:latin typeface="Cambria"/>
                <a:ea typeface="Cambria"/>
                <a:cs typeface="Cambria"/>
                <a:sym typeface="Cambria"/>
              </a:rPr>
              <a:t>As shared goals become defined, interested and motivated people can opt in. </a:t>
            </a:r>
            <a:endParaRPr>
              <a:latin typeface="Cambria"/>
              <a:ea typeface="Cambria"/>
              <a:cs typeface="Cambria"/>
              <a:sym typeface="Cambria"/>
            </a:endParaRPr>
          </a:p>
          <a:p>
            <a:pPr marL="0" lvl="0" indent="0" algn="l" rtl="0">
              <a:spcBef>
                <a:spcPts val="0"/>
              </a:spcBef>
              <a:spcAft>
                <a:spcPts val="0"/>
              </a:spcAft>
              <a:buNone/>
            </a:pPr>
            <a:endParaRPr>
              <a:latin typeface="Cambria"/>
              <a:ea typeface="Cambria"/>
              <a:cs typeface="Cambria"/>
              <a:sym typeface="Cambria"/>
            </a:endParaRPr>
          </a:p>
          <a:p>
            <a:pPr marL="0" lvl="0" indent="0" algn="l" rtl="0">
              <a:spcBef>
                <a:spcPts val="0"/>
              </a:spcBef>
              <a:spcAft>
                <a:spcPts val="0"/>
              </a:spcAft>
              <a:buNone/>
            </a:pPr>
            <a:r>
              <a:rPr lang="en">
                <a:latin typeface="Cambria"/>
                <a:ea typeface="Cambria"/>
                <a:cs typeface="Cambria"/>
                <a:sym typeface="Cambria"/>
              </a:rPr>
              <a:t>It’s not about creating boundaries as much as finding consensus, and people self select into that shared.</a:t>
            </a:r>
            <a:endParaRPr>
              <a:latin typeface="Cambria"/>
              <a:ea typeface="Cambria"/>
              <a:cs typeface="Cambria"/>
              <a:sym typeface="Cambria"/>
            </a:endParaRPr>
          </a:p>
          <a:p>
            <a:pPr marL="0" lvl="0" indent="0" algn="l" rtl="0">
              <a:spcBef>
                <a:spcPts val="0"/>
              </a:spcBef>
              <a:spcAft>
                <a:spcPts val="0"/>
              </a:spcAft>
              <a:buNone/>
            </a:pPr>
            <a:endParaRPr>
              <a:latin typeface="Cambria"/>
              <a:ea typeface="Cambria"/>
              <a:cs typeface="Cambria"/>
              <a:sym typeface="Cambria"/>
            </a:endParaRPr>
          </a:p>
          <a:p>
            <a:pPr marL="0" lvl="0" indent="0" algn="l" rtl="0">
              <a:spcBef>
                <a:spcPts val="0"/>
              </a:spcBef>
              <a:spcAft>
                <a:spcPts val="0"/>
              </a:spcAft>
              <a:buNone/>
            </a:pPr>
            <a:r>
              <a:rPr lang="en">
                <a:latin typeface="Cambria"/>
                <a:ea typeface="Cambria"/>
                <a:cs typeface="Cambria"/>
                <a:sym typeface="Cambria"/>
              </a:rPr>
              <a:t>Opening opportunities to participate is a central tenet of the community led research, this will cut against the problem based approach of traditional research or NGO advocacy. </a:t>
            </a:r>
            <a:endParaRPr>
              <a:latin typeface="Cambria"/>
              <a:ea typeface="Cambria"/>
              <a:cs typeface="Cambria"/>
              <a:sym typeface="Cambria"/>
            </a:endParaRPr>
          </a:p>
          <a:p>
            <a:pPr marL="0" lvl="0" indent="0" algn="l" rtl="0">
              <a:spcBef>
                <a:spcPts val="0"/>
              </a:spcBef>
              <a:spcAft>
                <a:spcPts val="0"/>
              </a:spcAft>
              <a:buNone/>
            </a:pPr>
            <a:endParaRPr>
              <a:latin typeface="Cambria"/>
              <a:ea typeface="Cambria"/>
              <a:cs typeface="Cambria"/>
              <a:sym typeface="Cambria"/>
            </a:endParaRPr>
          </a:p>
          <a:p>
            <a:pPr marL="0" lvl="0" indent="0" algn="l" rtl="0">
              <a:spcBef>
                <a:spcPts val="0"/>
              </a:spcBef>
              <a:spcAft>
                <a:spcPts val="0"/>
              </a:spcAft>
              <a:buNone/>
            </a:pPr>
            <a:r>
              <a:rPr lang="en">
                <a:latin typeface="Cambria"/>
                <a:ea typeface="Cambria"/>
                <a:cs typeface="Cambria"/>
                <a:sym typeface="Cambria"/>
              </a:rPr>
              <a:t>Do a risk assessment, but its difficult to predict. </a:t>
            </a:r>
            <a:endParaRPr>
              <a:latin typeface="Cambria"/>
              <a:ea typeface="Cambria"/>
              <a:cs typeface="Cambria"/>
              <a:sym typeface="Cambria"/>
            </a:endParaRPr>
          </a:p>
        </p:txBody>
      </p:sp>
      <p:sp>
        <p:nvSpPr>
          <p:cNvPr id="544" name="Google Shape;544;p64"/>
          <p:cNvSpPr/>
          <p:nvPr/>
        </p:nvSpPr>
        <p:spPr>
          <a:xfrm>
            <a:off x="152925" y="92150"/>
            <a:ext cx="592800" cy="4938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Times New Roman"/>
                <a:ea typeface="Times New Roman"/>
                <a:cs typeface="Times New Roman"/>
                <a:sym typeface="Times New Roman"/>
              </a:rPr>
              <a:t>3</a:t>
            </a:r>
            <a:endParaRPr sz="2400">
              <a:latin typeface="Times New Roman"/>
              <a:ea typeface="Times New Roman"/>
              <a:cs typeface="Times New Roman"/>
              <a:sym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548"/>
        <p:cNvGrpSpPr/>
        <p:nvPr/>
      </p:nvGrpSpPr>
      <p:grpSpPr>
        <a:xfrm>
          <a:off x="0" y="0"/>
          <a:ext cx="0" cy="0"/>
          <a:chOff x="0" y="0"/>
          <a:chExt cx="0" cy="0"/>
        </a:xfrm>
      </p:grpSpPr>
      <p:sp>
        <p:nvSpPr>
          <p:cNvPr id="549" name="Google Shape;549;p65"/>
          <p:cNvSpPr txBox="1"/>
          <p:nvPr/>
        </p:nvSpPr>
        <p:spPr>
          <a:xfrm>
            <a:off x="941425" y="278650"/>
            <a:ext cx="7717800" cy="510600"/>
          </a:xfrm>
          <a:prstGeom prst="rect">
            <a:avLst/>
          </a:prstGeom>
          <a:noFill/>
          <a:ln>
            <a:noFill/>
          </a:ln>
        </p:spPr>
        <p:txBody>
          <a:bodyPr spcFirstLastPara="1" wrap="square" lIns="91425" tIns="91425" rIns="91425" bIns="91425" anchor="ctr" anchorCtr="0">
            <a:noAutofit/>
          </a:bodyPr>
          <a:lstStyle/>
          <a:p>
            <a:pPr marL="457200" lvl="0" indent="-323850" algn="l" rtl="0">
              <a:lnSpc>
                <a:spcPct val="115000"/>
              </a:lnSpc>
              <a:spcBef>
                <a:spcPts val="0"/>
              </a:spcBef>
              <a:spcAft>
                <a:spcPts val="0"/>
              </a:spcAft>
              <a:buClr>
                <a:srgbClr val="454545"/>
              </a:buClr>
              <a:buSzPts val="1500"/>
              <a:buFont typeface="Cambria"/>
              <a:buAutoNum type="arabicPeriod" startAt="3"/>
            </a:pPr>
            <a:r>
              <a:rPr lang="en" sz="1500" b="1">
                <a:solidFill>
                  <a:srgbClr val="454545"/>
                </a:solidFill>
                <a:latin typeface="Cambria"/>
                <a:ea typeface="Cambria"/>
                <a:cs typeface="Cambria"/>
                <a:sym typeface="Cambria"/>
              </a:rPr>
              <a:t>Which tools do you find most useful and work well in any parts of the community-led research process?</a:t>
            </a:r>
            <a:endParaRPr sz="2400" b="1">
              <a:solidFill>
                <a:srgbClr val="263248"/>
              </a:solidFill>
              <a:latin typeface="Roboto Condensed"/>
              <a:ea typeface="Roboto Condensed"/>
              <a:cs typeface="Roboto Condensed"/>
              <a:sym typeface="Roboto Condensed"/>
            </a:endParaRPr>
          </a:p>
        </p:txBody>
      </p:sp>
      <p:sp>
        <p:nvSpPr>
          <p:cNvPr id="550" name="Google Shape;550;p65"/>
          <p:cNvSpPr txBox="1"/>
          <p:nvPr/>
        </p:nvSpPr>
        <p:spPr>
          <a:xfrm>
            <a:off x="7606075" y="4318475"/>
            <a:ext cx="1487400" cy="420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200" b="1">
                <a:solidFill>
                  <a:srgbClr val="FFFFFF"/>
                </a:solidFill>
                <a:latin typeface="Roboto Condensed"/>
                <a:ea typeface="Roboto Condensed"/>
                <a:cs typeface="Roboto Condensed"/>
                <a:sym typeface="Roboto Condensed"/>
              </a:rPr>
              <a:t>38</a:t>
            </a:fld>
            <a:endParaRPr sz="1200" b="1">
              <a:solidFill>
                <a:srgbClr val="FFFFFF"/>
              </a:solidFill>
              <a:latin typeface="Roboto Condensed"/>
              <a:ea typeface="Roboto Condensed"/>
              <a:cs typeface="Roboto Condensed"/>
              <a:sym typeface="Roboto Condensed"/>
            </a:endParaRPr>
          </a:p>
        </p:txBody>
      </p:sp>
      <p:sp>
        <p:nvSpPr>
          <p:cNvPr id="551" name="Google Shape;551;p65"/>
          <p:cNvSpPr/>
          <p:nvPr/>
        </p:nvSpPr>
        <p:spPr>
          <a:xfrm>
            <a:off x="6157075" y="672608"/>
            <a:ext cx="2828400" cy="499200"/>
          </a:xfrm>
          <a:prstGeom prst="wedgeRectCallout">
            <a:avLst>
              <a:gd name="adj1" fmla="val 48120"/>
              <a:gd name="adj2" fmla="val -80117"/>
            </a:avLst>
          </a:prstGeom>
          <a:solidFill>
            <a:srgbClr val="DDC3C3">
              <a:alpha val="5446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552" name="Google Shape;552;p65"/>
          <p:cNvSpPr/>
          <p:nvPr/>
        </p:nvSpPr>
        <p:spPr>
          <a:xfrm>
            <a:off x="180775" y="1825416"/>
            <a:ext cx="2216400" cy="702300"/>
          </a:xfrm>
          <a:prstGeom prst="wedgeRoundRectCallout">
            <a:avLst>
              <a:gd name="adj1" fmla="val 14631"/>
              <a:gd name="adj2" fmla="val 70184"/>
              <a:gd name="adj3" fmla="val 0"/>
            </a:avLst>
          </a:prstGeom>
          <a:solidFill>
            <a:srgbClr val="4C1130">
              <a:alpha val="1769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553" name="Google Shape;553;p65"/>
          <p:cNvSpPr/>
          <p:nvPr/>
        </p:nvSpPr>
        <p:spPr>
          <a:xfrm>
            <a:off x="2027450" y="2242930"/>
            <a:ext cx="2142300" cy="841500"/>
          </a:xfrm>
          <a:prstGeom prst="wedgeEllipseCallout">
            <a:avLst>
              <a:gd name="adj1" fmla="val -50000"/>
              <a:gd name="adj2" fmla="val 46884"/>
            </a:avLst>
          </a:prstGeom>
          <a:solidFill>
            <a:srgbClr val="073763">
              <a:alpha val="1297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554" name="Google Shape;554;p65"/>
          <p:cNvSpPr/>
          <p:nvPr/>
        </p:nvSpPr>
        <p:spPr>
          <a:xfrm>
            <a:off x="2647475" y="3719665"/>
            <a:ext cx="2017200" cy="1379100"/>
          </a:xfrm>
          <a:prstGeom prst="cloudCallout">
            <a:avLst>
              <a:gd name="adj1" fmla="val 44548"/>
              <a:gd name="adj2" fmla="val 60273"/>
            </a:avLst>
          </a:prstGeom>
          <a:solidFill>
            <a:srgbClr val="CFE2F3">
              <a:alpha val="4292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555" name="Google Shape;555;p65"/>
          <p:cNvSpPr/>
          <p:nvPr/>
        </p:nvSpPr>
        <p:spPr>
          <a:xfrm>
            <a:off x="180775" y="821546"/>
            <a:ext cx="2216400" cy="1073100"/>
          </a:xfrm>
          <a:prstGeom prst="cloudCallout">
            <a:avLst>
              <a:gd name="adj1" fmla="val -54982"/>
              <a:gd name="adj2" fmla="val -38278"/>
            </a:avLst>
          </a:prstGeom>
          <a:solidFill>
            <a:srgbClr val="CFE2F3">
              <a:alpha val="4292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Raleway"/>
              <a:ea typeface="Raleway"/>
              <a:cs typeface="Raleway"/>
              <a:sym typeface="Raleway"/>
            </a:endParaRPr>
          </a:p>
        </p:txBody>
      </p:sp>
      <p:sp>
        <p:nvSpPr>
          <p:cNvPr id="556" name="Google Shape;556;p65"/>
          <p:cNvSpPr/>
          <p:nvPr/>
        </p:nvSpPr>
        <p:spPr>
          <a:xfrm>
            <a:off x="180775" y="2597563"/>
            <a:ext cx="1793100" cy="801900"/>
          </a:xfrm>
          <a:prstGeom prst="wedgeRectCallout">
            <a:avLst>
              <a:gd name="adj1" fmla="val -38892"/>
              <a:gd name="adj2" fmla="val 81175"/>
            </a:avLst>
          </a:prstGeom>
          <a:solidFill>
            <a:srgbClr val="DDC3C3">
              <a:alpha val="4138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latin typeface="Raleway"/>
              <a:ea typeface="Raleway"/>
              <a:cs typeface="Raleway"/>
              <a:sym typeface="Raleway"/>
            </a:endParaRPr>
          </a:p>
        </p:txBody>
      </p:sp>
      <p:sp>
        <p:nvSpPr>
          <p:cNvPr id="557" name="Google Shape;557;p65"/>
          <p:cNvSpPr/>
          <p:nvPr/>
        </p:nvSpPr>
        <p:spPr>
          <a:xfrm>
            <a:off x="6080175" y="1330709"/>
            <a:ext cx="2578800" cy="626700"/>
          </a:xfrm>
          <a:prstGeom prst="wedgeRoundRectCallout">
            <a:avLst>
              <a:gd name="adj1" fmla="val 59434"/>
              <a:gd name="adj2" fmla="val 18569"/>
              <a:gd name="adj3" fmla="val 0"/>
            </a:avLst>
          </a:prstGeom>
          <a:solidFill>
            <a:srgbClr val="4C1130">
              <a:alpha val="1769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558" name="Google Shape;558;p65"/>
          <p:cNvSpPr/>
          <p:nvPr/>
        </p:nvSpPr>
        <p:spPr>
          <a:xfrm>
            <a:off x="4116200" y="661825"/>
            <a:ext cx="2142300" cy="1143300"/>
          </a:xfrm>
          <a:prstGeom prst="wedgeEllipseCallout">
            <a:avLst>
              <a:gd name="adj1" fmla="val 41380"/>
              <a:gd name="adj2" fmla="val -44771"/>
            </a:avLst>
          </a:prstGeom>
          <a:solidFill>
            <a:srgbClr val="073763">
              <a:alpha val="1297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latin typeface="Raleway"/>
              <a:ea typeface="Raleway"/>
              <a:cs typeface="Raleway"/>
              <a:sym typeface="Raleway"/>
            </a:endParaRPr>
          </a:p>
        </p:txBody>
      </p:sp>
      <p:sp>
        <p:nvSpPr>
          <p:cNvPr id="559" name="Google Shape;559;p65"/>
          <p:cNvSpPr/>
          <p:nvPr/>
        </p:nvSpPr>
        <p:spPr>
          <a:xfrm>
            <a:off x="2293275" y="883491"/>
            <a:ext cx="1726200" cy="1143300"/>
          </a:xfrm>
          <a:prstGeom prst="wedgeRoundRectCallout">
            <a:avLst>
              <a:gd name="adj1" fmla="val 2750"/>
              <a:gd name="adj2" fmla="val 78573"/>
              <a:gd name="adj3" fmla="val 0"/>
            </a:avLst>
          </a:prstGeom>
          <a:solidFill>
            <a:srgbClr val="4C1130">
              <a:alpha val="1769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latin typeface="Raleway"/>
                <a:ea typeface="Raleway"/>
                <a:cs typeface="Raleway"/>
                <a:sym typeface="Raleway"/>
              </a:rPr>
              <a:t>Comments</a:t>
            </a:r>
            <a:endParaRPr sz="1100">
              <a:latin typeface="Raleway"/>
              <a:ea typeface="Raleway"/>
              <a:cs typeface="Raleway"/>
              <a:sym typeface="Raleway"/>
            </a:endParaRPr>
          </a:p>
        </p:txBody>
      </p:sp>
      <p:sp>
        <p:nvSpPr>
          <p:cNvPr id="560" name="Google Shape;560;p65"/>
          <p:cNvSpPr/>
          <p:nvPr/>
        </p:nvSpPr>
        <p:spPr>
          <a:xfrm>
            <a:off x="3882475" y="1732551"/>
            <a:ext cx="2476200" cy="931800"/>
          </a:xfrm>
          <a:prstGeom prst="cloudCallout">
            <a:avLst>
              <a:gd name="adj1" fmla="val -41099"/>
              <a:gd name="adj2" fmla="val -64466"/>
            </a:avLst>
          </a:prstGeom>
          <a:solidFill>
            <a:srgbClr val="DDC3C3">
              <a:alpha val="5446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561" name="Google Shape;561;p65"/>
          <p:cNvSpPr/>
          <p:nvPr/>
        </p:nvSpPr>
        <p:spPr>
          <a:xfrm>
            <a:off x="4116200" y="2686135"/>
            <a:ext cx="1891200" cy="745200"/>
          </a:xfrm>
          <a:prstGeom prst="wedgeRectCallout">
            <a:avLst>
              <a:gd name="adj1" fmla="val -67096"/>
              <a:gd name="adj2" fmla="val 37921"/>
            </a:avLst>
          </a:prstGeom>
          <a:solidFill>
            <a:srgbClr val="073763">
              <a:alpha val="2523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562" name="Google Shape;562;p65"/>
          <p:cNvSpPr/>
          <p:nvPr/>
        </p:nvSpPr>
        <p:spPr>
          <a:xfrm>
            <a:off x="6554275" y="1932266"/>
            <a:ext cx="2383200" cy="801900"/>
          </a:xfrm>
          <a:prstGeom prst="wedgeEllipseCallout">
            <a:avLst>
              <a:gd name="adj1" fmla="val -56135"/>
              <a:gd name="adj2" fmla="val 53169"/>
            </a:avLst>
          </a:prstGeom>
          <a:solidFill>
            <a:srgbClr val="C8ACBA">
              <a:alpha val="3528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Raleway"/>
              <a:ea typeface="Raleway"/>
              <a:cs typeface="Raleway"/>
              <a:sym typeface="Raleway"/>
            </a:endParaRPr>
          </a:p>
        </p:txBody>
      </p:sp>
      <p:sp>
        <p:nvSpPr>
          <p:cNvPr id="563" name="Google Shape;563;p65"/>
          <p:cNvSpPr/>
          <p:nvPr/>
        </p:nvSpPr>
        <p:spPr>
          <a:xfrm>
            <a:off x="7468375" y="2905751"/>
            <a:ext cx="1521600" cy="1321800"/>
          </a:xfrm>
          <a:prstGeom prst="wedgeRoundRectCallout">
            <a:avLst>
              <a:gd name="adj1" fmla="val 51419"/>
              <a:gd name="adj2" fmla="val -71676"/>
              <a:gd name="adj3" fmla="val 0"/>
            </a:avLst>
          </a:prstGeom>
          <a:solidFill>
            <a:srgbClr val="DDC3C3">
              <a:alpha val="4138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564" name="Google Shape;564;p65"/>
          <p:cNvSpPr/>
          <p:nvPr/>
        </p:nvSpPr>
        <p:spPr>
          <a:xfrm>
            <a:off x="6212125" y="2686135"/>
            <a:ext cx="1348500" cy="1627500"/>
          </a:xfrm>
          <a:prstGeom prst="wedgeRectCallout">
            <a:avLst>
              <a:gd name="adj1" fmla="val 29813"/>
              <a:gd name="adj2" fmla="val 63777"/>
            </a:avLst>
          </a:prstGeom>
          <a:solidFill>
            <a:srgbClr val="4C1130">
              <a:alpha val="1769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565" name="Google Shape;565;p65"/>
          <p:cNvSpPr/>
          <p:nvPr/>
        </p:nvSpPr>
        <p:spPr>
          <a:xfrm>
            <a:off x="4664663" y="3356514"/>
            <a:ext cx="1591200" cy="1073100"/>
          </a:xfrm>
          <a:prstGeom prst="wedgeEllipseCallout">
            <a:avLst>
              <a:gd name="adj1" fmla="val 45261"/>
              <a:gd name="adj2" fmla="val 47771"/>
            </a:avLst>
          </a:prstGeom>
          <a:solidFill>
            <a:srgbClr val="DDC3C3">
              <a:alpha val="5138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566" name="Google Shape;566;p65"/>
          <p:cNvSpPr/>
          <p:nvPr/>
        </p:nvSpPr>
        <p:spPr>
          <a:xfrm>
            <a:off x="2027450" y="3145973"/>
            <a:ext cx="1946700" cy="841500"/>
          </a:xfrm>
          <a:prstGeom prst="wedgeRoundRectCallout">
            <a:avLst>
              <a:gd name="adj1" fmla="val -40489"/>
              <a:gd name="adj2" fmla="val 78383"/>
              <a:gd name="adj3" fmla="val 0"/>
            </a:avLst>
          </a:prstGeom>
          <a:solidFill>
            <a:srgbClr val="4C1130">
              <a:alpha val="1769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567" name="Google Shape;567;p65"/>
          <p:cNvSpPr/>
          <p:nvPr/>
        </p:nvSpPr>
        <p:spPr>
          <a:xfrm>
            <a:off x="343375" y="3550375"/>
            <a:ext cx="1891200" cy="1300500"/>
          </a:xfrm>
          <a:prstGeom prst="wedgeEllipseCallout">
            <a:avLst>
              <a:gd name="adj1" fmla="val 48272"/>
              <a:gd name="adj2" fmla="val 73661"/>
            </a:avLst>
          </a:prstGeom>
          <a:solidFill>
            <a:srgbClr val="C8ACBA">
              <a:alpha val="3528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Raleway"/>
              <a:ea typeface="Raleway"/>
              <a:cs typeface="Raleway"/>
              <a:sym typeface="Raleway"/>
            </a:endParaRPr>
          </a:p>
        </p:txBody>
      </p:sp>
      <p:sp>
        <p:nvSpPr>
          <p:cNvPr id="568" name="Google Shape;568;p65"/>
          <p:cNvSpPr/>
          <p:nvPr/>
        </p:nvSpPr>
        <p:spPr>
          <a:xfrm>
            <a:off x="152925" y="92150"/>
            <a:ext cx="592800" cy="4938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Times New Roman"/>
                <a:ea typeface="Times New Roman"/>
                <a:cs typeface="Times New Roman"/>
                <a:sym typeface="Times New Roman"/>
              </a:rPr>
              <a:t>3</a:t>
            </a:r>
            <a:endParaRPr sz="2400">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572"/>
        <p:cNvGrpSpPr/>
        <p:nvPr/>
      </p:nvGrpSpPr>
      <p:grpSpPr>
        <a:xfrm>
          <a:off x="0" y="0"/>
          <a:ext cx="0" cy="0"/>
          <a:chOff x="0" y="0"/>
          <a:chExt cx="0" cy="0"/>
        </a:xfrm>
      </p:grpSpPr>
      <p:sp>
        <p:nvSpPr>
          <p:cNvPr id="573" name="Google Shape;573;p66"/>
          <p:cNvSpPr txBox="1"/>
          <p:nvPr/>
        </p:nvSpPr>
        <p:spPr>
          <a:xfrm>
            <a:off x="960075" y="307600"/>
            <a:ext cx="7872000" cy="6711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0"/>
              </a:spcBef>
              <a:spcAft>
                <a:spcPts val="0"/>
              </a:spcAft>
              <a:buClr>
                <a:srgbClr val="454545"/>
              </a:buClr>
              <a:buSzPts val="1500"/>
              <a:buFont typeface="Cambria"/>
              <a:buAutoNum type="arabicPeriod" startAt="4"/>
            </a:pPr>
            <a:r>
              <a:rPr lang="en" sz="1500" b="1">
                <a:solidFill>
                  <a:srgbClr val="454545"/>
                </a:solidFill>
                <a:latin typeface="Cambria"/>
                <a:ea typeface="Cambria"/>
                <a:cs typeface="Cambria"/>
                <a:sym typeface="Cambria"/>
              </a:rPr>
              <a:t>What has not worked so well in your community-led research design? </a:t>
            </a:r>
            <a:br>
              <a:rPr lang="en" sz="1500" b="1">
                <a:solidFill>
                  <a:srgbClr val="454545"/>
                </a:solidFill>
                <a:latin typeface="Cambria"/>
                <a:ea typeface="Cambria"/>
                <a:cs typeface="Cambria"/>
                <a:sym typeface="Cambria"/>
              </a:rPr>
            </a:br>
            <a:r>
              <a:rPr lang="en" sz="1500" b="1">
                <a:solidFill>
                  <a:srgbClr val="454545"/>
                </a:solidFill>
                <a:latin typeface="Cambria"/>
                <a:ea typeface="Cambria"/>
                <a:cs typeface="Cambria"/>
                <a:sym typeface="Cambria"/>
              </a:rPr>
              <a:t>Share some of the challenges in CLR and brainstorm solutions within your group.</a:t>
            </a:r>
            <a:endParaRPr b="1"/>
          </a:p>
        </p:txBody>
      </p:sp>
      <p:sp>
        <p:nvSpPr>
          <p:cNvPr id="574" name="Google Shape;574;p66"/>
          <p:cNvSpPr txBox="1"/>
          <p:nvPr/>
        </p:nvSpPr>
        <p:spPr>
          <a:xfrm>
            <a:off x="363525" y="1025325"/>
            <a:ext cx="8468700" cy="3784200"/>
          </a:xfrm>
          <a:prstGeom prst="rect">
            <a:avLst/>
          </a:prstGeom>
          <a:noFill/>
          <a:ln w="9525" cap="flat" cmpd="sng">
            <a:solidFill>
              <a:srgbClr val="1C4587"/>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a:ea typeface="Cambria"/>
                <a:cs typeface="Cambria"/>
                <a:sym typeface="Cambria"/>
              </a:rPr>
              <a:t>Note...</a:t>
            </a:r>
            <a:endParaRPr>
              <a:latin typeface="Cambria"/>
              <a:ea typeface="Cambria"/>
              <a:cs typeface="Cambria"/>
              <a:sym typeface="Cambria"/>
            </a:endParaRPr>
          </a:p>
        </p:txBody>
      </p:sp>
      <p:sp>
        <p:nvSpPr>
          <p:cNvPr id="575" name="Google Shape;575;p66"/>
          <p:cNvSpPr/>
          <p:nvPr/>
        </p:nvSpPr>
        <p:spPr>
          <a:xfrm>
            <a:off x="152925" y="92150"/>
            <a:ext cx="592800" cy="4938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Times New Roman"/>
                <a:ea typeface="Times New Roman"/>
                <a:cs typeface="Times New Roman"/>
                <a:sym typeface="Times New Roman"/>
              </a:rPr>
              <a:t>3</a:t>
            </a:r>
            <a:endParaRPr sz="240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1"/>
          <p:cNvSpPr txBox="1">
            <a:spLocks noGrp="1"/>
          </p:cNvSpPr>
          <p:nvPr>
            <p:ph type="ctrTitle"/>
          </p:nvPr>
        </p:nvSpPr>
        <p:spPr>
          <a:xfrm>
            <a:off x="2057400" y="857250"/>
            <a:ext cx="6629400" cy="21471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2"/>
              </a:buClr>
              <a:buSzPts val="4400"/>
              <a:buFont typeface="Times New Roman"/>
              <a:buNone/>
            </a:pPr>
            <a:r>
              <a:rPr lang="en" sz="4400" b="0" i="0" u="none">
                <a:solidFill>
                  <a:schemeClr val="dk2"/>
                </a:solidFill>
                <a:latin typeface="Times New Roman"/>
                <a:ea typeface="Times New Roman"/>
                <a:cs typeface="Times New Roman"/>
                <a:sym typeface="Times New Roman"/>
              </a:rPr>
              <a:t>Participatory Research and Education Rights in </a:t>
            </a:r>
            <a:br>
              <a:rPr lang="en" sz="4400" b="0" i="0" u="none">
                <a:solidFill>
                  <a:schemeClr val="dk2"/>
                </a:solidFill>
                <a:latin typeface="Times New Roman"/>
                <a:ea typeface="Times New Roman"/>
                <a:cs typeface="Times New Roman"/>
                <a:sym typeface="Times New Roman"/>
              </a:rPr>
            </a:br>
            <a:r>
              <a:rPr lang="en" sz="4400" b="0" i="0" u="none">
                <a:solidFill>
                  <a:schemeClr val="dk2"/>
                </a:solidFill>
                <a:latin typeface="Times New Roman"/>
                <a:ea typeface="Times New Roman"/>
                <a:cs typeface="Times New Roman"/>
                <a:sym typeface="Times New Roman"/>
              </a:rPr>
              <a:t>South Africa</a:t>
            </a:r>
            <a:br>
              <a:rPr lang="en" sz="4400" b="0" i="0" u="none">
                <a:solidFill>
                  <a:schemeClr val="dk2"/>
                </a:solidFill>
                <a:latin typeface="Times New Roman"/>
                <a:ea typeface="Times New Roman"/>
                <a:cs typeface="Times New Roman"/>
                <a:sym typeface="Times New Roman"/>
              </a:rPr>
            </a:br>
            <a:endParaRPr/>
          </a:p>
        </p:txBody>
      </p:sp>
      <p:sp>
        <p:nvSpPr>
          <p:cNvPr id="216" name="Google Shape;216;p31"/>
          <p:cNvSpPr txBox="1">
            <a:spLocks noGrp="1"/>
          </p:cNvSpPr>
          <p:nvPr>
            <p:ph type="subTitle" idx="1"/>
          </p:nvPr>
        </p:nvSpPr>
        <p:spPr>
          <a:xfrm>
            <a:off x="1371600" y="2857500"/>
            <a:ext cx="6858000" cy="1314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2160"/>
              <a:buNone/>
            </a:pPr>
            <a:r>
              <a:rPr lang="en" sz="2400" b="0" i="0" u="none">
                <a:solidFill>
                  <a:schemeClr val="dk1"/>
                </a:solidFill>
                <a:latin typeface="Arial"/>
                <a:ea typeface="Arial"/>
                <a:cs typeface="Arial"/>
                <a:sym typeface="Arial"/>
              </a:rPr>
              <a:t>Carol Anne Spreen, NYU</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579"/>
        <p:cNvGrpSpPr/>
        <p:nvPr/>
      </p:nvGrpSpPr>
      <p:grpSpPr>
        <a:xfrm>
          <a:off x="0" y="0"/>
          <a:ext cx="0" cy="0"/>
          <a:chOff x="0" y="0"/>
          <a:chExt cx="0" cy="0"/>
        </a:xfrm>
      </p:grpSpPr>
      <p:pic>
        <p:nvPicPr>
          <p:cNvPr id="580" name="Google Shape;580;p6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680975" y="815086"/>
            <a:ext cx="3332700" cy="607845"/>
          </a:xfrm>
          <a:prstGeom prst="rect">
            <a:avLst/>
          </a:prstGeom>
          <a:noFill/>
          <a:ln>
            <a:noFill/>
          </a:ln>
        </p:spPr>
      </p:pic>
      <p:pic>
        <p:nvPicPr>
          <p:cNvPr id="581" name="Google Shape;581;p6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680975" y="3682350"/>
            <a:ext cx="2647492" cy="548875"/>
          </a:xfrm>
          <a:prstGeom prst="rect">
            <a:avLst/>
          </a:prstGeom>
          <a:noFill/>
          <a:ln>
            <a:noFill/>
          </a:ln>
        </p:spPr>
      </p:pic>
      <p:pic>
        <p:nvPicPr>
          <p:cNvPr id="582" name="Google Shape;582;p67"/>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837938" y="1444501"/>
            <a:ext cx="3193571" cy="524050"/>
          </a:xfrm>
          <a:prstGeom prst="rect">
            <a:avLst/>
          </a:prstGeom>
          <a:noFill/>
          <a:ln>
            <a:noFill/>
          </a:ln>
        </p:spPr>
      </p:pic>
      <p:pic>
        <p:nvPicPr>
          <p:cNvPr id="583" name="Google Shape;583;p67"/>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122825" y="3015900"/>
            <a:ext cx="2850557" cy="607850"/>
          </a:xfrm>
          <a:prstGeom prst="rect">
            <a:avLst/>
          </a:prstGeom>
          <a:noFill/>
          <a:ln>
            <a:noFill/>
          </a:ln>
        </p:spPr>
      </p:pic>
      <p:pic>
        <p:nvPicPr>
          <p:cNvPr id="584" name="Google Shape;584;p67"/>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5619500" y="3369275"/>
            <a:ext cx="2970425" cy="548883"/>
          </a:xfrm>
          <a:prstGeom prst="rect">
            <a:avLst/>
          </a:prstGeom>
          <a:noFill/>
          <a:ln>
            <a:noFill/>
          </a:ln>
        </p:spPr>
      </p:pic>
      <p:pic>
        <p:nvPicPr>
          <p:cNvPr id="585" name="Google Shape;585;p67"/>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147975" y="1222750"/>
            <a:ext cx="1194612" cy="548875"/>
          </a:xfrm>
          <a:prstGeom prst="rect">
            <a:avLst/>
          </a:prstGeom>
          <a:noFill/>
          <a:ln>
            <a:noFill/>
          </a:ln>
        </p:spPr>
      </p:pic>
      <p:pic>
        <p:nvPicPr>
          <p:cNvPr id="586" name="Google Shape;586;p67"/>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206750" y="2408425"/>
            <a:ext cx="3816300" cy="548875"/>
          </a:xfrm>
          <a:prstGeom prst="rect">
            <a:avLst/>
          </a:prstGeom>
          <a:noFill/>
          <a:ln>
            <a:noFill/>
          </a:ln>
        </p:spPr>
      </p:pic>
      <p:pic>
        <p:nvPicPr>
          <p:cNvPr id="587" name="Google Shape;587;p67"/>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7053900" y="992696"/>
            <a:ext cx="1794125" cy="524057"/>
          </a:xfrm>
          <a:prstGeom prst="rect">
            <a:avLst/>
          </a:prstGeom>
          <a:noFill/>
          <a:ln>
            <a:noFill/>
          </a:ln>
        </p:spPr>
      </p:pic>
      <p:pic>
        <p:nvPicPr>
          <p:cNvPr id="588" name="Google Shape;588;p67"/>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3746775" y="2619550"/>
            <a:ext cx="4589495" cy="615825"/>
          </a:xfrm>
          <a:prstGeom prst="rect">
            <a:avLst/>
          </a:prstGeom>
          <a:noFill/>
          <a:ln>
            <a:noFill/>
          </a:ln>
        </p:spPr>
      </p:pic>
      <p:pic>
        <p:nvPicPr>
          <p:cNvPr id="589" name="Google Shape;589;p67"/>
          <p:cNvPicPr preferRelativeResize="0"/>
          <p:nvPr/>
        </p:nvPicPr>
        <p:blipFill>
          <a:blip r:embed="rId12" cstate="email">
            <a:alphaModFix/>
            <a:extLst>
              <a:ext uri="{28A0092B-C50C-407E-A947-70E740481C1C}">
                <a14:useLocalDpi xmlns:a14="http://schemas.microsoft.com/office/drawing/2010/main"/>
              </a:ext>
            </a:extLst>
          </a:blip>
          <a:stretch>
            <a:fillRect/>
          </a:stretch>
        </p:blipFill>
        <p:spPr>
          <a:xfrm>
            <a:off x="4502650" y="365275"/>
            <a:ext cx="4087275" cy="607850"/>
          </a:xfrm>
          <a:prstGeom prst="rect">
            <a:avLst/>
          </a:prstGeom>
          <a:noFill/>
          <a:ln>
            <a:noFill/>
          </a:ln>
        </p:spPr>
      </p:pic>
      <p:pic>
        <p:nvPicPr>
          <p:cNvPr id="590" name="Google Shape;590;p67"/>
          <p:cNvPicPr preferRelativeResize="0"/>
          <p:nvPr/>
        </p:nvPicPr>
        <p:blipFill>
          <a:blip r:embed="rId13" cstate="email">
            <a:alphaModFix/>
            <a:extLst>
              <a:ext uri="{28A0092B-C50C-407E-A947-70E740481C1C}">
                <a14:useLocalDpi xmlns:a14="http://schemas.microsoft.com/office/drawing/2010/main"/>
              </a:ext>
            </a:extLst>
          </a:blip>
          <a:stretch>
            <a:fillRect/>
          </a:stretch>
        </p:blipFill>
        <p:spPr>
          <a:xfrm>
            <a:off x="3609550" y="2019625"/>
            <a:ext cx="5056087" cy="548875"/>
          </a:xfrm>
          <a:prstGeom prst="rect">
            <a:avLst/>
          </a:prstGeom>
          <a:noFill/>
          <a:ln>
            <a:noFill/>
          </a:ln>
        </p:spPr>
      </p:pic>
      <p:pic>
        <p:nvPicPr>
          <p:cNvPr id="591" name="Google Shape;591;p67"/>
          <p:cNvPicPr preferRelativeResize="0"/>
          <p:nvPr/>
        </p:nvPicPr>
        <p:blipFill>
          <a:blip r:embed="rId14" cstate="email">
            <a:alphaModFix/>
            <a:extLst>
              <a:ext uri="{28A0092B-C50C-407E-A947-70E740481C1C}">
                <a14:useLocalDpi xmlns:a14="http://schemas.microsoft.com/office/drawing/2010/main"/>
              </a:ext>
            </a:extLst>
          </a:blip>
          <a:stretch>
            <a:fillRect/>
          </a:stretch>
        </p:blipFill>
        <p:spPr>
          <a:xfrm>
            <a:off x="-122825" y="1771637"/>
            <a:ext cx="2528573" cy="548875"/>
          </a:xfrm>
          <a:prstGeom prst="rect">
            <a:avLst/>
          </a:prstGeom>
          <a:noFill/>
          <a:ln>
            <a:noFill/>
          </a:ln>
        </p:spPr>
      </p:pic>
      <p:sp>
        <p:nvSpPr>
          <p:cNvPr id="592" name="Google Shape;592;p67"/>
          <p:cNvSpPr txBox="1"/>
          <p:nvPr/>
        </p:nvSpPr>
        <p:spPr>
          <a:xfrm>
            <a:off x="4016100" y="0"/>
            <a:ext cx="3037800" cy="4248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Humility</a:t>
            </a:r>
            <a:endParaRPr>
              <a:solidFill>
                <a:srgbClr val="FFFFFF"/>
              </a:solidFill>
            </a:endParaRPr>
          </a:p>
        </p:txBody>
      </p:sp>
      <p:sp>
        <p:nvSpPr>
          <p:cNvPr id="593" name="Google Shape;593;p67"/>
          <p:cNvSpPr txBox="1"/>
          <p:nvPr/>
        </p:nvSpPr>
        <p:spPr>
          <a:xfrm>
            <a:off x="349400" y="4618450"/>
            <a:ext cx="3037800" cy="424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4" name="Google Shape;594;p67"/>
          <p:cNvSpPr/>
          <p:nvPr/>
        </p:nvSpPr>
        <p:spPr>
          <a:xfrm>
            <a:off x="152925" y="92150"/>
            <a:ext cx="592800" cy="4938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Times New Roman"/>
                <a:ea typeface="Times New Roman"/>
                <a:cs typeface="Times New Roman"/>
                <a:sym typeface="Times New Roman"/>
              </a:rPr>
              <a:t>4</a:t>
            </a:r>
            <a:endParaRPr sz="2400">
              <a:latin typeface="Times New Roman"/>
              <a:ea typeface="Times New Roman"/>
              <a:cs typeface="Times New Roman"/>
              <a:sym typeface="Times New Roman"/>
            </a:endParaRPr>
          </a:p>
        </p:txBody>
      </p:sp>
      <p:pic>
        <p:nvPicPr>
          <p:cNvPr id="595" name="Google Shape;595;p67"/>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1198913" y="0"/>
            <a:ext cx="2850557" cy="6078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599"/>
        <p:cNvGrpSpPr/>
        <p:nvPr/>
      </p:nvGrpSpPr>
      <p:grpSpPr>
        <a:xfrm>
          <a:off x="0" y="0"/>
          <a:ext cx="0" cy="0"/>
          <a:chOff x="0" y="0"/>
          <a:chExt cx="0" cy="0"/>
        </a:xfrm>
      </p:grpSpPr>
      <p:sp>
        <p:nvSpPr>
          <p:cNvPr id="600" name="Google Shape;600;p68"/>
          <p:cNvSpPr txBox="1">
            <a:spLocks noGrp="1"/>
          </p:cNvSpPr>
          <p:nvPr>
            <p:ph type="title"/>
          </p:nvPr>
        </p:nvSpPr>
        <p:spPr>
          <a:xfrm>
            <a:off x="922800" y="445025"/>
            <a:ext cx="7909500" cy="572700"/>
          </a:xfrm>
          <a:prstGeom prst="rect">
            <a:avLst/>
          </a:prstGeom>
          <a:solidFill>
            <a:srgbClr val="1C4587"/>
          </a:solidFill>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latin typeface="Cambria"/>
                <a:ea typeface="Cambria"/>
                <a:cs typeface="Cambria"/>
                <a:sym typeface="Cambria"/>
              </a:rPr>
              <a:t>Group Discussion</a:t>
            </a:r>
            <a:endParaRPr b="1">
              <a:solidFill>
                <a:srgbClr val="FFFFFF"/>
              </a:solidFill>
              <a:latin typeface="Cambria"/>
              <a:ea typeface="Cambria"/>
              <a:cs typeface="Cambria"/>
              <a:sym typeface="Cambria"/>
            </a:endParaRPr>
          </a:p>
        </p:txBody>
      </p:sp>
      <p:sp>
        <p:nvSpPr>
          <p:cNvPr id="601" name="Google Shape;601;p68"/>
          <p:cNvSpPr txBox="1">
            <a:spLocks noGrp="1"/>
          </p:cNvSpPr>
          <p:nvPr>
            <p:ph type="body" idx="1"/>
          </p:nvPr>
        </p:nvSpPr>
        <p:spPr>
          <a:xfrm>
            <a:off x="152925" y="1152475"/>
            <a:ext cx="3678000" cy="34164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rgbClr val="454545"/>
              </a:buClr>
              <a:buSzPts val="1500"/>
              <a:buFont typeface="Cambria"/>
              <a:buAutoNum type="arabicPeriod"/>
            </a:pPr>
            <a:r>
              <a:rPr lang="en" sz="1500" b="1">
                <a:solidFill>
                  <a:srgbClr val="454545"/>
                </a:solidFill>
                <a:latin typeface="Cambria"/>
                <a:ea typeface="Cambria"/>
                <a:cs typeface="Cambria"/>
                <a:sym typeface="Cambria"/>
              </a:rPr>
              <a:t>What does the checklist of 12 steps in the puzzle bring up for you?</a:t>
            </a:r>
            <a:endParaRPr sz="1500" b="1">
              <a:solidFill>
                <a:srgbClr val="454545"/>
              </a:solidFill>
              <a:latin typeface="Cambria"/>
              <a:ea typeface="Cambria"/>
              <a:cs typeface="Cambria"/>
              <a:sym typeface="Cambria"/>
            </a:endParaRPr>
          </a:p>
          <a:p>
            <a:pPr marL="457200" lvl="0" indent="0" algn="l" rtl="0">
              <a:spcBef>
                <a:spcPts val="0"/>
              </a:spcBef>
              <a:spcAft>
                <a:spcPts val="0"/>
              </a:spcAft>
              <a:buNone/>
            </a:pPr>
            <a:endParaRPr sz="1500" b="1">
              <a:solidFill>
                <a:srgbClr val="454545"/>
              </a:solidFill>
              <a:latin typeface="Cambria"/>
              <a:ea typeface="Cambria"/>
              <a:cs typeface="Cambria"/>
              <a:sym typeface="Cambria"/>
            </a:endParaRPr>
          </a:p>
          <a:p>
            <a:pPr marL="457200" lvl="0" indent="0" algn="l" rtl="0">
              <a:spcBef>
                <a:spcPts val="0"/>
              </a:spcBef>
              <a:spcAft>
                <a:spcPts val="0"/>
              </a:spcAft>
              <a:buNone/>
            </a:pPr>
            <a:endParaRPr sz="1500" b="1">
              <a:solidFill>
                <a:srgbClr val="454545"/>
              </a:solidFill>
              <a:latin typeface="Cambria"/>
              <a:ea typeface="Cambria"/>
              <a:cs typeface="Cambria"/>
              <a:sym typeface="Cambria"/>
            </a:endParaRPr>
          </a:p>
          <a:p>
            <a:pPr marL="457200" lvl="0" indent="0" algn="l" rtl="0">
              <a:spcBef>
                <a:spcPts val="0"/>
              </a:spcBef>
              <a:spcAft>
                <a:spcPts val="0"/>
              </a:spcAft>
              <a:buNone/>
            </a:pPr>
            <a:endParaRPr sz="1500" b="1">
              <a:solidFill>
                <a:srgbClr val="454545"/>
              </a:solidFill>
              <a:latin typeface="Cambria"/>
              <a:ea typeface="Cambria"/>
              <a:cs typeface="Cambria"/>
              <a:sym typeface="Cambria"/>
            </a:endParaRPr>
          </a:p>
          <a:p>
            <a:pPr marL="457200" lvl="0" indent="-323850" algn="l" rtl="0">
              <a:spcBef>
                <a:spcPts val="0"/>
              </a:spcBef>
              <a:spcAft>
                <a:spcPts val="0"/>
              </a:spcAft>
              <a:buSzPts val="1500"/>
              <a:buFont typeface="Cambria"/>
              <a:buAutoNum type="arabicPeriod"/>
            </a:pPr>
            <a:r>
              <a:rPr lang="en" sz="1500" b="1">
                <a:solidFill>
                  <a:srgbClr val="454545"/>
                </a:solidFill>
                <a:latin typeface="Cambria"/>
                <a:ea typeface="Cambria"/>
                <a:cs typeface="Cambria"/>
                <a:sym typeface="Cambria"/>
              </a:rPr>
              <a:t>How do you ensure community-led approach  </a:t>
            </a:r>
            <a:r>
              <a:rPr lang="en" sz="1500" i="1">
                <a:solidFill>
                  <a:srgbClr val="454545"/>
                </a:solidFill>
                <a:latin typeface="Cambria"/>
                <a:ea typeface="Cambria"/>
                <a:cs typeface="Cambria"/>
                <a:sym typeface="Cambria"/>
              </a:rPr>
              <a:t>(e.g., inclusiveness, representation of various groups/voices/thoughts, what times/spaces are needed, </a:t>
            </a:r>
            <a:r>
              <a:rPr lang="en" sz="1500" i="1">
                <a:solidFill>
                  <a:schemeClr val="dk1"/>
                </a:solidFill>
                <a:latin typeface="Cambria"/>
                <a:ea typeface="Cambria"/>
                <a:cs typeface="Cambria"/>
                <a:sym typeface="Cambria"/>
              </a:rPr>
              <a:t>outsider v insider dynamic, intersectionality)</a:t>
            </a:r>
            <a:r>
              <a:rPr lang="en" sz="1500" b="1" i="1">
                <a:solidFill>
                  <a:srgbClr val="454545"/>
                </a:solidFill>
                <a:latin typeface="Cambria"/>
                <a:ea typeface="Cambria"/>
                <a:cs typeface="Cambria"/>
                <a:sym typeface="Cambria"/>
              </a:rPr>
              <a:t> </a:t>
            </a:r>
            <a:r>
              <a:rPr lang="en" sz="1500" b="1">
                <a:solidFill>
                  <a:srgbClr val="454545"/>
                </a:solidFill>
                <a:latin typeface="Cambria"/>
                <a:ea typeface="Cambria"/>
                <a:cs typeface="Cambria"/>
                <a:sym typeface="Cambria"/>
              </a:rPr>
              <a:t>in community-led research process?</a:t>
            </a:r>
            <a:endParaRPr sz="1500" b="1">
              <a:solidFill>
                <a:schemeClr val="dk1"/>
              </a:solidFill>
              <a:latin typeface="Cambria"/>
              <a:ea typeface="Cambria"/>
              <a:cs typeface="Cambria"/>
              <a:sym typeface="Cambria"/>
            </a:endParaRPr>
          </a:p>
          <a:p>
            <a:pPr marL="914400" lvl="0" indent="0" algn="l" rtl="0">
              <a:spcBef>
                <a:spcPts val="0"/>
              </a:spcBef>
              <a:spcAft>
                <a:spcPts val="0"/>
              </a:spcAft>
              <a:buNone/>
            </a:pPr>
            <a:endParaRPr sz="1500" b="1">
              <a:solidFill>
                <a:schemeClr val="dk1"/>
              </a:solidFill>
              <a:latin typeface="Cambria"/>
              <a:ea typeface="Cambria"/>
              <a:cs typeface="Cambria"/>
              <a:sym typeface="Cambria"/>
            </a:endParaRPr>
          </a:p>
          <a:p>
            <a:pPr marL="457200" lvl="0" indent="0" algn="l" rtl="0">
              <a:spcBef>
                <a:spcPts val="0"/>
              </a:spcBef>
              <a:spcAft>
                <a:spcPts val="0"/>
              </a:spcAft>
              <a:buNone/>
            </a:pPr>
            <a:endParaRPr sz="1500" b="1">
              <a:latin typeface="Cambria"/>
              <a:ea typeface="Cambria"/>
              <a:cs typeface="Cambria"/>
              <a:sym typeface="Cambria"/>
            </a:endParaRPr>
          </a:p>
        </p:txBody>
      </p:sp>
      <p:sp>
        <p:nvSpPr>
          <p:cNvPr id="602" name="Google Shape;602;p68"/>
          <p:cNvSpPr txBox="1"/>
          <p:nvPr/>
        </p:nvSpPr>
        <p:spPr>
          <a:xfrm>
            <a:off x="3877575" y="1165150"/>
            <a:ext cx="4954800" cy="3644400"/>
          </a:xfrm>
          <a:prstGeom prst="rect">
            <a:avLst/>
          </a:prstGeom>
          <a:noFill/>
          <a:ln w="9525" cap="flat" cmpd="sng">
            <a:solidFill>
              <a:srgbClr val="1C4587"/>
            </a:solidFill>
            <a:prstDash val="solid"/>
            <a:round/>
            <a:headEnd type="none" w="sm" len="sm"/>
            <a:tailEnd type="none" w="sm" len="sm"/>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Cambria"/>
              <a:buChar char="-"/>
            </a:pPr>
            <a:r>
              <a:rPr lang="en">
                <a:latin typeface="Cambria"/>
                <a:ea typeface="Cambria"/>
                <a:cs typeface="Cambria"/>
                <a:sym typeface="Cambria"/>
              </a:rPr>
              <a:t>Cyclical</a:t>
            </a:r>
            <a:endParaRPr>
              <a:latin typeface="Cambria"/>
              <a:ea typeface="Cambria"/>
              <a:cs typeface="Cambria"/>
              <a:sym typeface="Cambria"/>
            </a:endParaRPr>
          </a:p>
          <a:p>
            <a:pPr marL="457200" lvl="0" indent="-317500" algn="l" rtl="0">
              <a:spcBef>
                <a:spcPts val="0"/>
              </a:spcBef>
              <a:spcAft>
                <a:spcPts val="0"/>
              </a:spcAft>
              <a:buSzPts val="1400"/>
              <a:buFont typeface="Cambria"/>
              <a:buChar char="-"/>
            </a:pPr>
            <a:r>
              <a:rPr lang="en">
                <a:latin typeface="Cambria"/>
                <a:ea typeface="Cambria"/>
                <a:cs typeface="Cambria"/>
                <a:sym typeface="Cambria"/>
              </a:rPr>
              <a:t>Values that should be present throughout</a:t>
            </a:r>
            <a:endParaRPr>
              <a:latin typeface="Cambria"/>
              <a:ea typeface="Cambria"/>
              <a:cs typeface="Cambria"/>
              <a:sym typeface="Cambria"/>
            </a:endParaRPr>
          </a:p>
          <a:p>
            <a:pPr marL="457200" lvl="0" indent="-317500" algn="l" rtl="0">
              <a:spcBef>
                <a:spcPts val="0"/>
              </a:spcBef>
              <a:spcAft>
                <a:spcPts val="0"/>
              </a:spcAft>
              <a:buSzPts val="1400"/>
              <a:buFont typeface="Cambria"/>
              <a:buChar char="-"/>
            </a:pPr>
            <a:r>
              <a:rPr lang="en">
                <a:latin typeface="Cambria"/>
                <a:ea typeface="Cambria"/>
                <a:cs typeface="Cambria"/>
                <a:sym typeface="Cambria"/>
              </a:rPr>
              <a:t>Humility, addressing risks did feature at the top</a:t>
            </a:r>
            <a:endParaRPr>
              <a:latin typeface="Cambria"/>
              <a:ea typeface="Cambria"/>
              <a:cs typeface="Cambria"/>
              <a:sym typeface="Cambria"/>
            </a:endParaRPr>
          </a:p>
          <a:p>
            <a:pPr marL="457200" lvl="0" indent="-317500" algn="l" rtl="0">
              <a:spcBef>
                <a:spcPts val="0"/>
              </a:spcBef>
              <a:spcAft>
                <a:spcPts val="0"/>
              </a:spcAft>
              <a:buSzPts val="1400"/>
              <a:buFont typeface="Cambria"/>
              <a:buChar char="-"/>
            </a:pPr>
            <a:r>
              <a:rPr lang="en">
                <a:latin typeface="Cambria"/>
                <a:ea typeface="Cambria"/>
                <a:cs typeface="Cambria"/>
                <a:sym typeface="Cambria"/>
              </a:rPr>
              <a:t>To be sure that the research focuses on the need of the community- is able to articulate the concerns and priorities of the community-- and the process to define those priorities and concern are inclusive.</a:t>
            </a:r>
            <a:endParaRPr>
              <a:latin typeface="Cambria"/>
              <a:ea typeface="Cambria"/>
              <a:cs typeface="Cambria"/>
              <a:sym typeface="Cambria"/>
            </a:endParaRPr>
          </a:p>
          <a:p>
            <a:pPr marL="457200" lvl="0" indent="-317500" algn="l" rtl="0">
              <a:spcBef>
                <a:spcPts val="0"/>
              </a:spcBef>
              <a:spcAft>
                <a:spcPts val="0"/>
              </a:spcAft>
              <a:buSzPts val="1400"/>
              <a:buFont typeface="Cambria"/>
              <a:buChar char="-"/>
            </a:pPr>
            <a:r>
              <a:rPr lang="en">
                <a:latin typeface="Cambria"/>
                <a:ea typeface="Cambria"/>
                <a:cs typeface="Cambria"/>
                <a:sym typeface="Cambria"/>
              </a:rPr>
              <a:t>To whom is the researcher accountable. For and by the community.</a:t>
            </a:r>
            <a:endParaRPr>
              <a:latin typeface="Cambria"/>
              <a:ea typeface="Cambria"/>
              <a:cs typeface="Cambria"/>
              <a:sym typeface="Cambria"/>
            </a:endParaRPr>
          </a:p>
          <a:p>
            <a:pPr marL="457200" lvl="0" indent="-317500" algn="l" rtl="0">
              <a:spcBef>
                <a:spcPts val="0"/>
              </a:spcBef>
              <a:spcAft>
                <a:spcPts val="0"/>
              </a:spcAft>
              <a:buSzPts val="1400"/>
              <a:buFont typeface="Cambria"/>
              <a:buChar char="-"/>
            </a:pPr>
            <a:r>
              <a:rPr lang="en">
                <a:latin typeface="Cambria"/>
                <a:ea typeface="Cambria"/>
                <a:cs typeface="Cambria"/>
                <a:sym typeface="Cambria"/>
              </a:rPr>
              <a:t>Language and how it can exclude people from a space or a process</a:t>
            </a:r>
            <a:endParaRPr>
              <a:latin typeface="Cambria"/>
              <a:ea typeface="Cambria"/>
              <a:cs typeface="Cambria"/>
              <a:sym typeface="Cambria"/>
            </a:endParaRPr>
          </a:p>
          <a:p>
            <a:pPr marL="457200" lvl="0" indent="-317500" algn="l" rtl="0">
              <a:spcBef>
                <a:spcPts val="0"/>
              </a:spcBef>
              <a:spcAft>
                <a:spcPts val="0"/>
              </a:spcAft>
              <a:buSzPts val="1400"/>
              <a:buFont typeface="Cambria"/>
              <a:buChar char="-"/>
            </a:pPr>
            <a:r>
              <a:rPr lang="en">
                <a:latin typeface="Cambria"/>
                <a:ea typeface="Cambria"/>
                <a:cs typeface="Cambria"/>
                <a:sym typeface="Cambria"/>
              </a:rPr>
              <a:t>Being clear on roles and expectations</a:t>
            </a:r>
            <a:endParaRPr>
              <a:latin typeface="Cambria"/>
              <a:ea typeface="Cambria"/>
              <a:cs typeface="Cambria"/>
              <a:sym typeface="Cambria"/>
            </a:endParaRPr>
          </a:p>
        </p:txBody>
      </p:sp>
      <p:sp>
        <p:nvSpPr>
          <p:cNvPr id="603" name="Google Shape;603;p68"/>
          <p:cNvSpPr/>
          <p:nvPr/>
        </p:nvSpPr>
        <p:spPr>
          <a:xfrm>
            <a:off x="152925" y="92150"/>
            <a:ext cx="592800" cy="4938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Times New Roman"/>
                <a:ea typeface="Times New Roman"/>
                <a:cs typeface="Times New Roman"/>
                <a:sym typeface="Times New Roman"/>
              </a:rPr>
              <a:t>4</a:t>
            </a:r>
            <a:endParaRPr sz="2400">
              <a:latin typeface="Times New Roman"/>
              <a:ea typeface="Times New Roman"/>
              <a:cs typeface="Times New Roman"/>
              <a:sym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607"/>
        <p:cNvGrpSpPr/>
        <p:nvPr/>
      </p:nvGrpSpPr>
      <p:grpSpPr>
        <a:xfrm>
          <a:off x="0" y="0"/>
          <a:ext cx="0" cy="0"/>
          <a:chOff x="0" y="0"/>
          <a:chExt cx="0" cy="0"/>
        </a:xfrm>
      </p:grpSpPr>
      <p:sp>
        <p:nvSpPr>
          <p:cNvPr id="608" name="Google Shape;608;p69"/>
          <p:cNvSpPr txBox="1"/>
          <p:nvPr/>
        </p:nvSpPr>
        <p:spPr>
          <a:xfrm>
            <a:off x="941425" y="278650"/>
            <a:ext cx="7717800" cy="510600"/>
          </a:xfrm>
          <a:prstGeom prst="rect">
            <a:avLst/>
          </a:prstGeom>
          <a:noFill/>
          <a:ln>
            <a:noFill/>
          </a:ln>
        </p:spPr>
        <p:txBody>
          <a:bodyPr spcFirstLastPara="1" wrap="square" lIns="91425" tIns="91425" rIns="91425" bIns="91425" anchor="ctr" anchorCtr="0">
            <a:noAutofit/>
          </a:bodyPr>
          <a:lstStyle/>
          <a:p>
            <a:pPr marL="457200" lvl="0" indent="-323850" algn="l" rtl="0">
              <a:lnSpc>
                <a:spcPct val="115000"/>
              </a:lnSpc>
              <a:spcBef>
                <a:spcPts val="0"/>
              </a:spcBef>
              <a:spcAft>
                <a:spcPts val="0"/>
              </a:spcAft>
              <a:buClr>
                <a:srgbClr val="454545"/>
              </a:buClr>
              <a:buSzPts val="1500"/>
              <a:buFont typeface="Cambria"/>
              <a:buAutoNum type="arabicPeriod" startAt="3"/>
            </a:pPr>
            <a:r>
              <a:rPr lang="en" sz="1500" b="1">
                <a:solidFill>
                  <a:srgbClr val="454545"/>
                </a:solidFill>
                <a:latin typeface="Cambria"/>
                <a:ea typeface="Cambria"/>
                <a:cs typeface="Cambria"/>
                <a:sym typeface="Cambria"/>
              </a:rPr>
              <a:t>Which tools do you find most useful and work well in any parts of the community-led research process?</a:t>
            </a:r>
            <a:endParaRPr sz="2400" b="1">
              <a:solidFill>
                <a:srgbClr val="263248"/>
              </a:solidFill>
              <a:latin typeface="Roboto Condensed"/>
              <a:ea typeface="Roboto Condensed"/>
              <a:cs typeface="Roboto Condensed"/>
              <a:sym typeface="Roboto Condensed"/>
            </a:endParaRPr>
          </a:p>
        </p:txBody>
      </p:sp>
      <p:sp>
        <p:nvSpPr>
          <p:cNvPr id="609" name="Google Shape;609;p69"/>
          <p:cNvSpPr txBox="1"/>
          <p:nvPr/>
        </p:nvSpPr>
        <p:spPr>
          <a:xfrm>
            <a:off x="7606075" y="4318475"/>
            <a:ext cx="1487400" cy="420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200" b="1">
                <a:solidFill>
                  <a:srgbClr val="FFFFFF"/>
                </a:solidFill>
                <a:latin typeface="Roboto Condensed"/>
                <a:ea typeface="Roboto Condensed"/>
                <a:cs typeface="Roboto Condensed"/>
                <a:sym typeface="Roboto Condensed"/>
              </a:rPr>
              <a:t>42</a:t>
            </a:fld>
            <a:endParaRPr sz="1200" b="1">
              <a:solidFill>
                <a:srgbClr val="FFFFFF"/>
              </a:solidFill>
              <a:latin typeface="Roboto Condensed"/>
              <a:ea typeface="Roboto Condensed"/>
              <a:cs typeface="Roboto Condensed"/>
              <a:sym typeface="Roboto Condensed"/>
            </a:endParaRPr>
          </a:p>
        </p:txBody>
      </p:sp>
      <p:sp>
        <p:nvSpPr>
          <p:cNvPr id="610" name="Google Shape;610;p69"/>
          <p:cNvSpPr/>
          <p:nvPr/>
        </p:nvSpPr>
        <p:spPr>
          <a:xfrm>
            <a:off x="6157075" y="672608"/>
            <a:ext cx="2828400" cy="499200"/>
          </a:xfrm>
          <a:prstGeom prst="wedgeRectCallout">
            <a:avLst>
              <a:gd name="adj1" fmla="val 48120"/>
              <a:gd name="adj2" fmla="val -80117"/>
            </a:avLst>
          </a:prstGeom>
          <a:solidFill>
            <a:srgbClr val="DDC3C3">
              <a:alpha val="5446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611" name="Google Shape;611;p69"/>
          <p:cNvSpPr/>
          <p:nvPr/>
        </p:nvSpPr>
        <p:spPr>
          <a:xfrm>
            <a:off x="180775" y="1825416"/>
            <a:ext cx="2216400" cy="702300"/>
          </a:xfrm>
          <a:prstGeom prst="wedgeRoundRectCallout">
            <a:avLst>
              <a:gd name="adj1" fmla="val 14631"/>
              <a:gd name="adj2" fmla="val 70184"/>
              <a:gd name="adj3" fmla="val 0"/>
            </a:avLst>
          </a:prstGeom>
          <a:solidFill>
            <a:srgbClr val="4C1130">
              <a:alpha val="1769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612" name="Google Shape;612;p69"/>
          <p:cNvSpPr/>
          <p:nvPr/>
        </p:nvSpPr>
        <p:spPr>
          <a:xfrm>
            <a:off x="2027450" y="2242930"/>
            <a:ext cx="2142300" cy="841500"/>
          </a:xfrm>
          <a:prstGeom prst="wedgeEllipseCallout">
            <a:avLst>
              <a:gd name="adj1" fmla="val -50000"/>
              <a:gd name="adj2" fmla="val 46884"/>
            </a:avLst>
          </a:prstGeom>
          <a:solidFill>
            <a:srgbClr val="073763">
              <a:alpha val="1297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613" name="Google Shape;613;p69"/>
          <p:cNvSpPr/>
          <p:nvPr/>
        </p:nvSpPr>
        <p:spPr>
          <a:xfrm>
            <a:off x="2647475" y="3719665"/>
            <a:ext cx="2017200" cy="1379100"/>
          </a:xfrm>
          <a:prstGeom prst="cloudCallout">
            <a:avLst>
              <a:gd name="adj1" fmla="val 44548"/>
              <a:gd name="adj2" fmla="val 60273"/>
            </a:avLst>
          </a:prstGeom>
          <a:solidFill>
            <a:srgbClr val="CFE2F3">
              <a:alpha val="4292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614" name="Google Shape;614;p69"/>
          <p:cNvSpPr/>
          <p:nvPr/>
        </p:nvSpPr>
        <p:spPr>
          <a:xfrm>
            <a:off x="180775" y="821546"/>
            <a:ext cx="2216400" cy="1073100"/>
          </a:xfrm>
          <a:prstGeom prst="cloudCallout">
            <a:avLst>
              <a:gd name="adj1" fmla="val -54982"/>
              <a:gd name="adj2" fmla="val -38278"/>
            </a:avLst>
          </a:prstGeom>
          <a:solidFill>
            <a:srgbClr val="CFE2F3">
              <a:alpha val="4292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Raleway"/>
              <a:ea typeface="Raleway"/>
              <a:cs typeface="Raleway"/>
              <a:sym typeface="Raleway"/>
            </a:endParaRPr>
          </a:p>
        </p:txBody>
      </p:sp>
      <p:sp>
        <p:nvSpPr>
          <p:cNvPr id="615" name="Google Shape;615;p69"/>
          <p:cNvSpPr/>
          <p:nvPr/>
        </p:nvSpPr>
        <p:spPr>
          <a:xfrm>
            <a:off x="180775" y="2597563"/>
            <a:ext cx="1793100" cy="801900"/>
          </a:xfrm>
          <a:prstGeom prst="wedgeRectCallout">
            <a:avLst>
              <a:gd name="adj1" fmla="val -38892"/>
              <a:gd name="adj2" fmla="val 81175"/>
            </a:avLst>
          </a:prstGeom>
          <a:solidFill>
            <a:srgbClr val="DDC3C3">
              <a:alpha val="4138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latin typeface="Raleway"/>
              <a:ea typeface="Raleway"/>
              <a:cs typeface="Raleway"/>
              <a:sym typeface="Raleway"/>
            </a:endParaRPr>
          </a:p>
        </p:txBody>
      </p:sp>
      <p:sp>
        <p:nvSpPr>
          <p:cNvPr id="616" name="Google Shape;616;p69"/>
          <p:cNvSpPr/>
          <p:nvPr/>
        </p:nvSpPr>
        <p:spPr>
          <a:xfrm>
            <a:off x="6080175" y="1330709"/>
            <a:ext cx="2578800" cy="626700"/>
          </a:xfrm>
          <a:prstGeom prst="wedgeRoundRectCallout">
            <a:avLst>
              <a:gd name="adj1" fmla="val 59434"/>
              <a:gd name="adj2" fmla="val 18569"/>
              <a:gd name="adj3" fmla="val 0"/>
            </a:avLst>
          </a:prstGeom>
          <a:solidFill>
            <a:srgbClr val="4C1130">
              <a:alpha val="1769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617" name="Google Shape;617;p69"/>
          <p:cNvSpPr/>
          <p:nvPr/>
        </p:nvSpPr>
        <p:spPr>
          <a:xfrm>
            <a:off x="4116200" y="661825"/>
            <a:ext cx="2142300" cy="1143300"/>
          </a:xfrm>
          <a:prstGeom prst="wedgeEllipseCallout">
            <a:avLst>
              <a:gd name="adj1" fmla="val 41380"/>
              <a:gd name="adj2" fmla="val -44771"/>
            </a:avLst>
          </a:prstGeom>
          <a:solidFill>
            <a:srgbClr val="073763">
              <a:alpha val="1297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latin typeface="Raleway"/>
              <a:ea typeface="Raleway"/>
              <a:cs typeface="Raleway"/>
              <a:sym typeface="Raleway"/>
            </a:endParaRPr>
          </a:p>
        </p:txBody>
      </p:sp>
      <p:sp>
        <p:nvSpPr>
          <p:cNvPr id="618" name="Google Shape;618;p69"/>
          <p:cNvSpPr/>
          <p:nvPr/>
        </p:nvSpPr>
        <p:spPr>
          <a:xfrm>
            <a:off x="2293275" y="883491"/>
            <a:ext cx="1726200" cy="1143300"/>
          </a:xfrm>
          <a:prstGeom prst="wedgeRoundRectCallout">
            <a:avLst>
              <a:gd name="adj1" fmla="val 2750"/>
              <a:gd name="adj2" fmla="val 78573"/>
              <a:gd name="adj3" fmla="val 0"/>
            </a:avLst>
          </a:prstGeom>
          <a:solidFill>
            <a:srgbClr val="4C1130">
              <a:alpha val="1769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latin typeface="Raleway"/>
                <a:ea typeface="Raleway"/>
                <a:cs typeface="Raleway"/>
                <a:sym typeface="Raleway"/>
              </a:rPr>
              <a:t>Comments</a:t>
            </a:r>
            <a:endParaRPr sz="1100">
              <a:latin typeface="Raleway"/>
              <a:ea typeface="Raleway"/>
              <a:cs typeface="Raleway"/>
              <a:sym typeface="Raleway"/>
            </a:endParaRPr>
          </a:p>
        </p:txBody>
      </p:sp>
      <p:sp>
        <p:nvSpPr>
          <p:cNvPr id="619" name="Google Shape;619;p69"/>
          <p:cNvSpPr/>
          <p:nvPr/>
        </p:nvSpPr>
        <p:spPr>
          <a:xfrm>
            <a:off x="3882475" y="1732551"/>
            <a:ext cx="2476200" cy="931800"/>
          </a:xfrm>
          <a:prstGeom prst="cloudCallout">
            <a:avLst>
              <a:gd name="adj1" fmla="val -41099"/>
              <a:gd name="adj2" fmla="val -64466"/>
            </a:avLst>
          </a:prstGeom>
          <a:solidFill>
            <a:srgbClr val="DDC3C3">
              <a:alpha val="5446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620" name="Google Shape;620;p69"/>
          <p:cNvSpPr/>
          <p:nvPr/>
        </p:nvSpPr>
        <p:spPr>
          <a:xfrm>
            <a:off x="4116200" y="2686135"/>
            <a:ext cx="1891200" cy="745200"/>
          </a:xfrm>
          <a:prstGeom prst="wedgeRectCallout">
            <a:avLst>
              <a:gd name="adj1" fmla="val -67096"/>
              <a:gd name="adj2" fmla="val 37921"/>
            </a:avLst>
          </a:prstGeom>
          <a:solidFill>
            <a:srgbClr val="073763">
              <a:alpha val="2523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621" name="Google Shape;621;p69"/>
          <p:cNvSpPr/>
          <p:nvPr/>
        </p:nvSpPr>
        <p:spPr>
          <a:xfrm>
            <a:off x="6554275" y="1932266"/>
            <a:ext cx="2383200" cy="801900"/>
          </a:xfrm>
          <a:prstGeom prst="wedgeEllipseCallout">
            <a:avLst>
              <a:gd name="adj1" fmla="val -56135"/>
              <a:gd name="adj2" fmla="val 53169"/>
            </a:avLst>
          </a:prstGeom>
          <a:solidFill>
            <a:srgbClr val="C8ACBA">
              <a:alpha val="3528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Raleway"/>
              <a:ea typeface="Raleway"/>
              <a:cs typeface="Raleway"/>
              <a:sym typeface="Raleway"/>
            </a:endParaRPr>
          </a:p>
        </p:txBody>
      </p:sp>
      <p:sp>
        <p:nvSpPr>
          <p:cNvPr id="622" name="Google Shape;622;p69"/>
          <p:cNvSpPr/>
          <p:nvPr/>
        </p:nvSpPr>
        <p:spPr>
          <a:xfrm>
            <a:off x="7468375" y="2905751"/>
            <a:ext cx="1521600" cy="1321800"/>
          </a:xfrm>
          <a:prstGeom prst="wedgeRoundRectCallout">
            <a:avLst>
              <a:gd name="adj1" fmla="val 51419"/>
              <a:gd name="adj2" fmla="val -71676"/>
              <a:gd name="adj3" fmla="val 0"/>
            </a:avLst>
          </a:prstGeom>
          <a:solidFill>
            <a:srgbClr val="DDC3C3">
              <a:alpha val="4138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623" name="Google Shape;623;p69"/>
          <p:cNvSpPr/>
          <p:nvPr/>
        </p:nvSpPr>
        <p:spPr>
          <a:xfrm>
            <a:off x="6212125" y="2686135"/>
            <a:ext cx="1348500" cy="1627500"/>
          </a:xfrm>
          <a:prstGeom prst="wedgeRectCallout">
            <a:avLst>
              <a:gd name="adj1" fmla="val 29813"/>
              <a:gd name="adj2" fmla="val 63777"/>
            </a:avLst>
          </a:prstGeom>
          <a:solidFill>
            <a:srgbClr val="4C1130">
              <a:alpha val="1769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624" name="Google Shape;624;p69"/>
          <p:cNvSpPr/>
          <p:nvPr/>
        </p:nvSpPr>
        <p:spPr>
          <a:xfrm>
            <a:off x="4664663" y="3356514"/>
            <a:ext cx="1591200" cy="1073100"/>
          </a:xfrm>
          <a:prstGeom prst="wedgeEllipseCallout">
            <a:avLst>
              <a:gd name="adj1" fmla="val 45261"/>
              <a:gd name="adj2" fmla="val 47771"/>
            </a:avLst>
          </a:prstGeom>
          <a:solidFill>
            <a:srgbClr val="DDC3C3">
              <a:alpha val="5138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625" name="Google Shape;625;p69"/>
          <p:cNvSpPr/>
          <p:nvPr/>
        </p:nvSpPr>
        <p:spPr>
          <a:xfrm>
            <a:off x="2027450" y="3145973"/>
            <a:ext cx="1946700" cy="841500"/>
          </a:xfrm>
          <a:prstGeom prst="wedgeRoundRectCallout">
            <a:avLst>
              <a:gd name="adj1" fmla="val -40489"/>
              <a:gd name="adj2" fmla="val 78383"/>
              <a:gd name="adj3" fmla="val 0"/>
            </a:avLst>
          </a:prstGeom>
          <a:solidFill>
            <a:srgbClr val="4C1130">
              <a:alpha val="1769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626" name="Google Shape;626;p69"/>
          <p:cNvSpPr/>
          <p:nvPr/>
        </p:nvSpPr>
        <p:spPr>
          <a:xfrm>
            <a:off x="343375" y="3550375"/>
            <a:ext cx="1891200" cy="1300500"/>
          </a:xfrm>
          <a:prstGeom prst="wedgeEllipseCallout">
            <a:avLst>
              <a:gd name="adj1" fmla="val 48272"/>
              <a:gd name="adj2" fmla="val 73661"/>
            </a:avLst>
          </a:prstGeom>
          <a:solidFill>
            <a:srgbClr val="C8ACBA">
              <a:alpha val="3528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Raleway"/>
              <a:ea typeface="Raleway"/>
              <a:cs typeface="Raleway"/>
              <a:sym typeface="Raleway"/>
            </a:endParaRPr>
          </a:p>
        </p:txBody>
      </p:sp>
      <p:sp>
        <p:nvSpPr>
          <p:cNvPr id="627" name="Google Shape;627;p69"/>
          <p:cNvSpPr/>
          <p:nvPr/>
        </p:nvSpPr>
        <p:spPr>
          <a:xfrm>
            <a:off x="152925" y="92150"/>
            <a:ext cx="592800" cy="4938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Times New Roman"/>
                <a:ea typeface="Times New Roman"/>
                <a:cs typeface="Times New Roman"/>
                <a:sym typeface="Times New Roman"/>
              </a:rPr>
              <a:t>4</a:t>
            </a:r>
            <a:endParaRPr sz="2400">
              <a:latin typeface="Times New Roman"/>
              <a:ea typeface="Times New Roman"/>
              <a:cs typeface="Times New Roman"/>
              <a:sym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631"/>
        <p:cNvGrpSpPr/>
        <p:nvPr/>
      </p:nvGrpSpPr>
      <p:grpSpPr>
        <a:xfrm>
          <a:off x="0" y="0"/>
          <a:ext cx="0" cy="0"/>
          <a:chOff x="0" y="0"/>
          <a:chExt cx="0" cy="0"/>
        </a:xfrm>
      </p:grpSpPr>
      <p:sp>
        <p:nvSpPr>
          <p:cNvPr id="632" name="Google Shape;632;p70"/>
          <p:cNvSpPr txBox="1"/>
          <p:nvPr/>
        </p:nvSpPr>
        <p:spPr>
          <a:xfrm>
            <a:off x="960075" y="307600"/>
            <a:ext cx="7872000" cy="6711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0"/>
              </a:spcBef>
              <a:spcAft>
                <a:spcPts val="0"/>
              </a:spcAft>
              <a:buClr>
                <a:srgbClr val="454545"/>
              </a:buClr>
              <a:buSzPts val="1500"/>
              <a:buFont typeface="Cambria"/>
              <a:buAutoNum type="arabicPeriod" startAt="4"/>
            </a:pPr>
            <a:r>
              <a:rPr lang="en" sz="1500" b="1">
                <a:solidFill>
                  <a:srgbClr val="454545"/>
                </a:solidFill>
                <a:latin typeface="Cambria"/>
                <a:ea typeface="Cambria"/>
                <a:cs typeface="Cambria"/>
                <a:sym typeface="Cambria"/>
              </a:rPr>
              <a:t>What has not worked so well in your community-led research design? </a:t>
            </a:r>
            <a:br>
              <a:rPr lang="en" sz="1500" b="1">
                <a:solidFill>
                  <a:srgbClr val="454545"/>
                </a:solidFill>
                <a:latin typeface="Cambria"/>
                <a:ea typeface="Cambria"/>
                <a:cs typeface="Cambria"/>
                <a:sym typeface="Cambria"/>
              </a:rPr>
            </a:br>
            <a:r>
              <a:rPr lang="en" sz="1500" b="1">
                <a:solidFill>
                  <a:srgbClr val="454545"/>
                </a:solidFill>
                <a:latin typeface="Cambria"/>
                <a:ea typeface="Cambria"/>
                <a:cs typeface="Cambria"/>
                <a:sym typeface="Cambria"/>
              </a:rPr>
              <a:t>Share some of the challenges in CLR and brainstorm solutions within your group.</a:t>
            </a:r>
            <a:endParaRPr b="1"/>
          </a:p>
        </p:txBody>
      </p:sp>
      <p:sp>
        <p:nvSpPr>
          <p:cNvPr id="633" name="Google Shape;633;p70"/>
          <p:cNvSpPr txBox="1"/>
          <p:nvPr/>
        </p:nvSpPr>
        <p:spPr>
          <a:xfrm>
            <a:off x="363525" y="1025325"/>
            <a:ext cx="8468700" cy="3784200"/>
          </a:xfrm>
          <a:prstGeom prst="rect">
            <a:avLst/>
          </a:prstGeom>
          <a:noFill/>
          <a:ln w="9525" cap="flat" cmpd="sng">
            <a:solidFill>
              <a:srgbClr val="1C4587"/>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a:ea typeface="Cambria"/>
                <a:cs typeface="Cambria"/>
                <a:sym typeface="Cambria"/>
              </a:rPr>
              <a:t>Note...</a:t>
            </a:r>
            <a:endParaRPr>
              <a:latin typeface="Cambria"/>
              <a:ea typeface="Cambria"/>
              <a:cs typeface="Cambria"/>
              <a:sym typeface="Cambria"/>
            </a:endParaRPr>
          </a:p>
        </p:txBody>
      </p:sp>
      <p:sp>
        <p:nvSpPr>
          <p:cNvPr id="634" name="Google Shape;634;p70"/>
          <p:cNvSpPr/>
          <p:nvPr/>
        </p:nvSpPr>
        <p:spPr>
          <a:xfrm>
            <a:off x="152925" y="92150"/>
            <a:ext cx="592800" cy="4938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Times New Roman"/>
                <a:ea typeface="Times New Roman"/>
                <a:cs typeface="Times New Roman"/>
                <a:sym typeface="Times New Roman"/>
              </a:rPr>
              <a:t>4</a:t>
            </a:r>
            <a:endParaRPr sz="2400">
              <a:latin typeface="Times New Roman"/>
              <a:ea typeface="Times New Roman"/>
              <a:cs typeface="Times New Roman"/>
              <a:sym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38"/>
        <p:cNvGrpSpPr/>
        <p:nvPr/>
      </p:nvGrpSpPr>
      <p:grpSpPr>
        <a:xfrm>
          <a:off x="0" y="0"/>
          <a:ext cx="0" cy="0"/>
          <a:chOff x="0" y="0"/>
          <a:chExt cx="0" cy="0"/>
        </a:xfrm>
      </p:grpSpPr>
      <p:sp>
        <p:nvSpPr>
          <p:cNvPr id="639" name="Google Shape;639;p71"/>
          <p:cNvSpPr/>
          <p:nvPr/>
        </p:nvSpPr>
        <p:spPr>
          <a:xfrm>
            <a:off x="152925" y="92150"/>
            <a:ext cx="592800" cy="4938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Times New Roman"/>
                <a:ea typeface="Times New Roman"/>
                <a:cs typeface="Times New Roman"/>
                <a:sym typeface="Times New Roman"/>
              </a:rPr>
              <a:t>5</a:t>
            </a:r>
            <a:endParaRPr sz="2400">
              <a:latin typeface="Times New Roman"/>
              <a:ea typeface="Times New Roman"/>
              <a:cs typeface="Times New Roman"/>
              <a:sym typeface="Times New Roman"/>
            </a:endParaRPr>
          </a:p>
        </p:txBody>
      </p:sp>
      <p:pic>
        <p:nvPicPr>
          <p:cNvPr id="640" name="Google Shape;640;p7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45725" y="2458611"/>
            <a:ext cx="3332700" cy="607845"/>
          </a:xfrm>
          <a:prstGeom prst="rect">
            <a:avLst/>
          </a:prstGeom>
          <a:noFill/>
          <a:ln>
            <a:noFill/>
          </a:ln>
        </p:spPr>
      </p:pic>
      <p:pic>
        <p:nvPicPr>
          <p:cNvPr id="641" name="Google Shape;641;p7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13850" y="959675"/>
            <a:ext cx="2647492" cy="548875"/>
          </a:xfrm>
          <a:prstGeom prst="rect">
            <a:avLst/>
          </a:prstGeom>
          <a:noFill/>
          <a:ln>
            <a:noFill/>
          </a:ln>
        </p:spPr>
      </p:pic>
      <p:pic>
        <p:nvPicPr>
          <p:cNvPr id="642" name="Google Shape;642;p71"/>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71513" y="585939"/>
            <a:ext cx="3193571" cy="524050"/>
          </a:xfrm>
          <a:prstGeom prst="rect">
            <a:avLst/>
          </a:prstGeom>
          <a:noFill/>
          <a:ln>
            <a:noFill/>
          </a:ln>
        </p:spPr>
      </p:pic>
      <p:pic>
        <p:nvPicPr>
          <p:cNvPr id="643" name="Google Shape;643;p71"/>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2912975" y="987500"/>
            <a:ext cx="2850557" cy="607850"/>
          </a:xfrm>
          <a:prstGeom prst="rect">
            <a:avLst/>
          </a:prstGeom>
          <a:noFill/>
          <a:ln>
            <a:noFill/>
          </a:ln>
        </p:spPr>
      </p:pic>
      <p:pic>
        <p:nvPicPr>
          <p:cNvPr id="644" name="Google Shape;644;p71"/>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383088" y="3367425"/>
            <a:ext cx="2970425" cy="548883"/>
          </a:xfrm>
          <a:prstGeom prst="rect">
            <a:avLst/>
          </a:prstGeom>
          <a:noFill/>
          <a:ln>
            <a:noFill/>
          </a:ln>
        </p:spPr>
      </p:pic>
      <p:pic>
        <p:nvPicPr>
          <p:cNvPr id="645" name="Google Shape;645;p71"/>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201950" y="1493512"/>
            <a:ext cx="3816300" cy="548875"/>
          </a:xfrm>
          <a:prstGeom prst="rect">
            <a:avLst/>
          </a:prstGeom>
          <a:noFill/>
          <a:ln>
            <a:noFill/>
          </a:ln>
        </p:spPr>
      </p:pic>
      <p:pic>
        <p:nvPicPr>
          <p:cNvPr id="646" name="Google Shape;646;p71"/>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6372275" y="644321"/>
            <a:ext cx="1794125" cy="524057"/>
          </a:xfrm>
          <a:prstGeom prst="rect">
            <a:avLst/>
          </a:prstGeom>
          <a:noFill/>
          <a:ln>
            <a:noFill/>
          </a:ln>
        </p:spPr>
      </p:pic>
      <p:pic>
        <p:nvPicPr>
          <p:cNvPr id="647" name="Google Shape;647;p71"/>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4901700" y="1760412"/>
            <a:ext cx="4589495" cy="615825"/>
          </a:xfrm>
          <a:prstGeom prst="rect">
            <a:avLst/>
          </a:prstGeom>
          <a:noFill/>
          <a:ln>
            <a:noFill/>
          </a:ln>
        </p:spPr>
      </p:pic>
      <p:pic>
        <p:nvPicPr>
          <p:cNvPr id="648" name="Google Shape;648;p71"/>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12" y="3872275"/>
            <a:ext cx="4087275" cy="607850"/>
          </a:xfrm>
          <a:prstGeom prst="rect">
            <a:avLst/>
          </a:prstGeom>
          <a:noFill/>
          <a:ln>
            <a:noFill/>
          </a:ln>
        </p:spPr>
      </p:pic>
      <p:pic>
        <p:nvPicPr>
          <p:cNvPr id="649" name="Google Shape;649;p71"/>
          <p:cNvPicPr preferRelativeResize="0"/>
          <p:nvPr/>
        </p:nvPicPr>
        <p:blipFill>
          <a:blip r:embed="rId12" cstate="email">
            <a:alphaModFix/>
            <a:extLst>
              <a:ext uri="{28A0092B-C50C-407E-A947-70E740481C1C}">
                <a14:useLocalDpi xmlns:a14="http://schemas.microsoft.com/office/drawing/2010/main"/>
              </a:ext>
            </a:extLst>
          </a:blip>
          <a:stretch>
            <a:fillRect/>
          </a:stretch>
        </p:blipFill>
        <p:spPr>
          <a:xfrm>
            <a:off x="4518225" y="2260637"/>
            <a:ext cx="5056087" cy="548875"/>
          </a:xfrm>
          <a:prstGeom prst="rect">
            <a:avLst/>
          </a:prstGeom>
          <a:noFill/>
          <a:ln>
            <a:noFill/>
          </a:ln>
        </p:spPr>
      </p:pic>
      <p:pic>
        <p:nvPicPr>
          <p:cNvPr id="650" name="Google Shape;650;p71"/>
          <p:cNvPicPr preferRelativeResize="0"/>
          <p:nvPr/>
        </p:nvPicPr>
        <p:blipFill>
          <a:blip r:embed="rId13" cstate="email">
            <a:alphaModFix/>
            <a:extLst>
              <a:ext uri="{28A0092B-C50C-407E-A947-70E740481C1C}">
                <a14:useLocalDpi xmlns:a14="http://schemas.microsoft.com/office/drawing/2010/main"/>
              </a:ext>
            </a:extLst>
          </a:blip>
          <a:stretch>
            <a:fillRect/>
          </a:stretch>
        </p:blipFill>
        <p:spPr>
          <a:xfrm>
            <a:off x="2373138" y="4257450"/>
            <a:ext cx="2528573" cy="548875"/>
          </a:xfrm>
          <a:prstGeom prst="rect">
            <a:avLst/>
          </a:prstGeom>
          <a:noFill/>
          <a:ln>
            <a:noFill/>
          </a:ln>
        </p:spPr>
      </p:pic>
      <p:sp>
        <p:nvSpPr>
          <p:cNvPr id="651" name="Google Shape;651;p71"/>
          <p:cNvSpPr txBox="1"/>
          <p:nvPr/>
        </p:nvSpPr>
        <p:spPr>
          <a:xfrm>
            <a:off x="1016600" y="161000"/>
            <a:ext cx="3037800" cy="424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2" name="Google Shape;652;p71"/>
          <p:cNvSpPr txBox="1"/>
          <p:nvPr/>
        </p:nvSpPr>
        <p:spPr>
          <a:xfrm>
            <a:off x="349400" y="4618450"/>
            <a:ext cx="3037800" cy="424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653" name="Google Shape;653;p71"/>
          <p:cNvPicPr preferRelativeResize="0"/>
          <p:nvPr/>
        </p:nvPicPr>
        <p:blipFill>
          <a:blip r:embed="rId14" cstate="email">
            <a:alphaModFix/>
            <a:extLst>
              <a:ext uri="{28A0092B-C50C-407E-A947-70E740481C1C}">
                <a14:useLocalDpi xmlns:a14="http://schemas.microsoft.com/office/drawing/2010/main"/>
              </a:ext>
            </a:extLst>
          </a:blip>
          <a:stretch>
            <a:fillRect/>
          </a:stretch>
        </p:blipFill>
        <p:spPr>
          <a:xfrm>
            <a:off x="6637900" y="1168387"/>
            <a:ext cx="1194612" cy="548875"/>
          </a:xfrm>
          <a:prstGeom prst="rect">
            <a:avLst/>
          </a:prstGeom>
          <a:noFill/>
          <a:ln>
            <a:noFill/>
          </a:ln>
        </p:spPr>
      </p:pic>
      <p:pic>
        <p:nvPicPr>
          <p:cNvPr id="654" name="Google Shape;654;p71"/>
          <p:cNvPicPr preferRelativeResize="0"/>
          <p:nvPr/>
        </p:nvPicPr>
        <p:blipFill>
          <a:blip r:embed="rId14" cstate="email">
            <a:alphaModFix/>
            <a:extLst>
              <a:ext uri="{28A0092B-C50C-407E-A947-70E740481C1C}">
                <a14:useLocalDpi xmlns:a14="http://schemas.microsoft.com/office/drawing/2010/main"/>
              </a:ext>
            </a:extLst>
          </a:blip>
          <a:stretch>
            <a:fillRect/>
          </a:stretch>
        </p:blipFill>
        <p:spPr>
          <a:xfrm>
            <a:off x="1178550" y="1882437"/>
            <a:ext cx="1194612" cy="548875"/>
          </a:xfrm>
          <a:prstGeom prst="rect">
            <a:avLst/>
          </a:prstGeom>
          <a:noFill/>
          <a:ln>
            <a:noFill/>
          </a:ln>
        </p:spPr>
      </p:pic>
      <p:pic>
        <p:nvPicPr>
          <p:cNvPr id="655" name="Google Shape;655;p71"/>
          <p:cNvPicPr preferRelativeResize="0"/>
          <p:nvPr/>
        </p:nvPicPr>
        <p:blipFill>
          <a:blip r:embed="rId14" cstate="email">
            <a:alphaModFix/>
            <a:extLst>
              <a:ext uri="{28A0092B-C50C-407E-A947-70E740481C1C}">
                <a14:useLocalDpi xmlns:a14="http://schemas.microsoft.com/office/drawing/2010/main"/>
              </a:ext>
            </a:extLst>
          </a:blip>
          <a:stretch>
            <a:fillRect/>
          </a:stretch>
        </p:blipFill>
        <p:spPr>
          <a:xfrm>
            <a:off x="3353500" y="3066462"/>
            <a:ext cx="1194612" cy="548875"/>
          </a:xfrm>
          <a:prstGeom prst="rect">
            <a:avLst/>
          </a:prstGeom>
          <a:noFill/>
          <a:ln>
            <a:noFill/>
          </a:ln>
        </p:spPr>
      </p:pic>
      <p:pic>
        <p:nvPicPr>
          <p:cNvPr id="656" name="Google Shape;656;p71"/>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512600" y="2802975"/>
            <a:ext cx="2850557" cy="607850"/>
          </a:xfrm>
          <a:prstGeom prst="rect">
            <a:avLst/>
          </a:prstGeom>
          <a:noFill/>
          <a:ln>
            <a:noFill/>
          </a:ln>
        </p:spPr>
      </p:pic>
      <p:pic>
        <p:nvPicPr>
          <p:cNvPr id="657" name="Google Shape;657;p71"/>
          <p:cNvPicPr preferRelativeResize="0"/>
          <p:nvPr/>
        </p:nvPicPr>
        <p:blipFill>
          <a:blip r:embed="rId13" cstate="email">
            <a:alphaModFix/>
            <a:extLst>
              <a:ext uri="{28A0092B-C50C-407E-A947-70E740481C1C}">
                <a14:useLocalDpi xmlns:a14="http://schemas.microsoft.com/office/drawing/2010/main"/>
              </a:ext>
            </a:extLst>
          </a:blip>
          <a:stretch>
            <a:fillRect/>
          </a:stretch>
        </p:blipFill>
        <p:spPr>
          <a:xfrm>
            <a:off x="6816838" y="3210725"/>
            <a:ext cx="2528573" cy="5488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61"/>
        <p:cNvGrpSpPr/>
        <p:nvPr/>
      </p:nvGrpSpPr>
      <p:grpSpPr>
        <a:xfrm>
          <a:off x="0" y="0"/>
          <a:ext cx="0" cy="0"/>
          <a:chOff x="0" y="0"/>
          <a:chExt cx="0" cy="0"/>
        </a:xfrm>
      </p:grpSpPr>
      <p:sp>
        <p:nvSpPr>
          <p:cNvPr id="662" name="Google Shape;662;p72"/>
          <p:cNvSpPr txBox="1">
            <a:spLocks noGrp="1"/>
          </p:cNvSpPr>
          <p:nvPr>
            <p:ph type="title"/>
          </p:nvPr>
        </p:nvSpPr>
        <p:spPr>
          <a:xfrm>
            <a:off x="922800" y="445025"/>
            <a:ext cx="7909500" cy="572700"/>
          </a:xfrm>
          <a:prstGeom prst="rect">
            <a:avLst/>
          </a:prstGeom>
          <a:solidFill>
            <a:srgbClr val="1C4587"/>
          </a:solidFill>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latin typeface="Cambria"/>
                <a:ea typeface="Cambria"/>
                <a:cs typeface="Cambria"/>
                <a:sym typeface="Cambria"/>
              </a:rPr>
              <a:t>Group Discussion</a:t>
            </a:r>
            <a:endParaRPr b="1">
              <a:solidFill>
                <a:srgbClr val="FFFFFF"/>
              </a:solidFill>
              <a:latin typeface="Cambria"/>
              <a:ea typeface="Cambria"/>
              <a:cs typeface="Cambria"/>
              <a:sym typeface="Cambria"/>
            </a:endParaRPr>
          </a:p>
        </p:txBody>
      </p:sp>
      <p:sp>
        <p:nvSpPr>
          <p:cNvPr id="663" name="Google Shape;663;p72"/>
          <p:cNvSpPr txBox="1">
            <a:spLocks noGrp="1"/>
          </p:cNvSpPr>
          <p:nvPr>
            <p:ph type="body" idx="1"/>
          </p:nvPr>
        </p:nvSpPr>
        <p:spPr>
          <a:xfrm>
            <a:off x="152925" y="1152475"/>
            <a:ext cx="3678000" cy="34164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rgbClr val="454545"/>
              </a:buClr>
              <a:buSzPts val="1500"/>
              <a:buFont typeface="Cambria"/>
              <a:buAutoNum type="arabicPeriod"/>
            </a:pPr>
            <a:r>
              <a:rPr lang="en" sz="1500" b="1">
                <a:solidFill>
                  <a:srgbClr val="454545"/>
                </a:solidFill>
                <a:latin typeface="Cambria"/>
                <a:ea typeface="Cambria"/>
                <a:cs typeface="Cambria"/>
                <a:sym typeface="Cambria"/>
              </a:rPr>
              <a:t>What does the checklist of 12 steps in the puzzle bring up for you?</a:t>
            </a:r>
            <a:endParaRPr sz="1500" b="1">
              <a:solidFill>
                <a:srgbClr val="454545"/>
              </a:solidFill>
              <a:latin typeface="Cambria"/>
              <a:ea typeface="Cambria"/>
              <a:cs typeface="Cambria"/>
              <a:sym typeface="Cambria"/>
            </a:endParaRPr>
          </a:p>
          <a:p>
            <a:pPr marL="457200" lvl="0" indent="0" algn="l" rtl="0">
              <a:spcBef>
                <a:spcPts val="0"/>
              </a:spcBef>
              <a:spcAft>
                <a:spcPts val="0"/>
              </a:spcAft>
              <a:buNone/>
            </a:pPr>
            <a:endParaRPr sz="1500" b="1">
              <a:solidFill>
                <a:srgbClr val="454545"/>
              </a:solidFill>
              <a:latin typeface="Cambria"/>
              <a:ea typeface="Cambria"/>
              <a:cs typeface="Cambria"/>
              <a:sym typeface="Cambria"/>
            </a:endParaRPr>
          </a:p>
          <a:p>
            <a:pPr marL="457200" lvl="0" indent="0" algn="l" rtl="0">
              <a:spcBef>
                <a:spcPts val="0"/>
              </a:spcBef>
              <a:spcAft>
                <a:spcPts val="0"/>
              </a:spcAft>
              <a:buNone/>
            </a:pPr>
            <a:endParaRPr sz="1500" b="1">
              <a:solidFill>
                <a:srgbClr val="454545"/>
              </a:solidFill>
              <a:latin typeface="Cambria"/>
              <a:ea typeface="Cambria"/>
              <a:cs typeface="Cambria"/>
              <a:sym typeface="Cambria"/>
            </a:endParaRPr>
          </a:p>
          <a:p>
            <a:pPr marL="457200" lvl="0" indent="0" algn="l" rtl="0">
              <a:spcBef>
                <a:spcPts val="0"/>
              </a:spcBef>
              <a:spcAft>
                <a:spcPts val="0"/>
              </a:spcAft>
              <a:buNone/>
            </a:pPr>
            <a:endParaRPr sz="1500" b="1">
              <a:solidFill>
                <a:srgbClr val="454545"/>
              </a:solidFill>
              <a:latin typeface="Cambria"/>
              <a:ea typeface="Cambria"/>
              <a:cs typeface="Cambria"/>
              <a:sym typeface="Cambria"/>
            </a:endParaRPr>
          </a:p>
          <a:p>
            <a:pPr marL="457200" lvl="0" indent="-323850" algn="l" rtl="0">
              <a:spcBef>
                <a:spcPts val="0"/>
              </a:spcBef>
              <a:spcAft>
                <a:spcPts val="0"/>
              </a:spcAft>
              <a:buSzPts val="1500"/>
              <a:buFont typeface="Cambria"/>
              <a:buAutoNum type="arabicPeriod"/>
            </a:pPr>
            <a:r>
              <a:rPr lang="en" sz="1500" b="1">
                <a:solidFill>
                  <a:srgbClr val="454545"/>
                </a:solidFill>
                <a:latin typeface="Cambria"/>
                <a:ea typeface="Cambria"/>
                <a:cs typeface="Cambria"/>
                <a:sym typeface="Cambria"/>
              </a:rPr>
              <a:t>How do you ensure community-led approach  </a:t>
            </a:r>
            <a:r>
              <a:rPr lang="en" sz="1500" i="1">
                <a:solidFill>
                  <a:srgbClr val="454545"/>
                </a:solidFill>
                <a:latin typeface="Cambria"/>
                <a:ea typeface="Cambria"/>
                <a:cs typeface="Cambria"/>
                <a:sym typeface="Cambria"/>
              </a:rPr>
              <a:t>(e.g., inclusiveness, representation of various groups/voices/thoughts, what times/spaces are needed, </a:t>
            </a:r>
            <a:r>
              <a:rPr lang="en" sz="1500" i="1">
                <a:solidFill>
                  <a:schemeClr val="dk1"/>
                </a:solidFill>
                <a:latin typeface="Cambria"/>
                <a:ea typeface="Cambria"/>
                <a:cs typeface="Cambria"/>
                <a:sym typeface="Cambria"/>
              </a:rPr>
              <a:t>outsider v insider dynamic, intersectionality)</a:t>
            </a:r>
            <a:r>
              <a:rPr lang="en" sz="1500" b="1" i="1">
                <a:solidFill>
                  <a:srgbClr val="454545"/>
                </a:solidFill>
                <a:latin typeface="Cambria"/>
                <a:ea typeface="Cambria"/>
                <a:cs typeface="Cambria"/>
                <a:sym typeface="Cambria"/>
              </a:rPr>
              <a:t> </a:t>
            </a:r>
            <a:r>
              <a:rPr lang="en" sz="1500" b="1">
                <a:solidFill>
                  <a:srgbClr val="454545"/>
                </a:solidFill>
                <a:latin typeface="Cambria"/>
                <a:ea typeface="Cambria"/>
                <a:cs typeface="Cambria"/>
                <a:sym typeface="Cambria"/>
              </a:rPr>
              <a:t>in community-led research process?</a:t>
            </a:r>
            <a:endParaRPr sz="1500" b="1">
              <a:solidFill>
                <a:schemeClr val="dk1"/>
              </a:solidFill>
              <a:latin typeface="Cambria"/>
              <a:ea typeface="Cambria"/>
              <a:cs typeface="Cambria"/>
              <a:sym typeface="Cambria"/>
            </a:endParaRPr>
          </a:p>
          <a:p>
            <a:pPr marL="914400" lvl="0" indent="0" algn="l" rtl="0">
              <a:spcBef>
                <a:spcPts val="0"/>
              </a:spcBef>
              <a:spcAft>
                <a:spcPts val="0"/>
              </a:spcAft>
              <a:buNone/>
            </a:pPr>
            <a:endParaRPr sz="1500" b="1">
              <a:solidFill>
                <a:schemeClr val="dk1"/>
              </a:solidFill>
              <a:latin typeface="Cambria"/>
              <a:ea typeface="Cambria"/>
              <a:cs typeface="Cambria"/>
              <a:sym typeface="Cambria"/>
            </a:endParaRPr>
          </a:p>
          <a:p>
            <a:pPr marL="457200" lvl="0" indent="0" algn="l" rtl="0">
              <a:spcBef>
                <a:spcPts val="0"/>
              </a:spcBef>
              <a:spcAft>
                <a:spcPts val="0"/>
              </a:spcAft>
              <a:buNone/>
            </a:pPr>
            <a:endParaRPr sz="1500" b="1">
              <a:latin typeface="Cambria"/>
              <a:ea typeface="Cambria"/>
              <a:cs typeface="Cambria"/>
              <a:sym typeface="Cambria"/>
            </a:endParaRPr>
          </a:p>
        </p:txBody>
      </p:sp>
      <p:sp>
        <p:nvSpPr>
          <p:cNvPr id="664" name="Google Shape;664;p72"/>
          <p:cNvSpPr txBox="1"/>
          <p:nvPr/>
        </p:nvSpPr>
        <p:spPr>
          <a:xfrm>
            <a:off x="3877575" y="1165150"/>
            <a:ext cx="4954800" cy="3644400"/>
          </a:xfrm>
          <a:prstGeom prst="rect">
            <a:avLst/>
          </a:prstGeom>
          <a:noFill/>
          <a:ln w="9525" cap="flat" cmpd="sng">
            <a:solidFill>
              <a:srgbClr val="1C4587"/>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a:ea typeface="Cambria"/>
                <a:cs typeface="Cambria"/>
                <a:sym typeface="Cambria"/>
              </a:rPr>
              <a:t>Note...</a:t>
            </a:r>
            <a:endParaRPr>
              <a:latin typeface="Cambria"/>
              <a:ea typeface="Cambria"/>
              <a:cs typeface="Cambria"/>
              <a:sym typeface="Cambria"/>
            </a:endParaRPr>
          </a:p>
        </p:txBody>
      </p:sp>
      <p:sp>
        <p:nvSpPr>
          <p:cNvPr id="665" name="Google Shape;665;p72"/>
          <p:cNvSpPr/>
          <p:nvPr/>
        </p:nvSpPr>
        <p:spPr>
          <a:xfrm>
            <a:off x="152925" y="92150"/>
            <a:ext cx="592800" cy="4938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Times New Roman"/>
                <a:ea typeface="Times New Roman"/>
                <a:cs typeface="Times New Roman"/>
                <a:sym typeface="Times New Roman"/>
              </a:rPr>
              <a:t>5</a:t>
            </a:r>
            <a:endParaRPr sz="2400">
              <a:latin typeface="Times New Roman"/>
              <a:ea typeface="Times New Roman"/>
              <a:cs typeface="Times New Roman"/>
              <a:sym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69"/>
        <p:cNvGrpSpPr/>
        <p:nvPr/>
      </p:nvGrpSpPr>
      <p:grpSpPr>
        <a:xfrm>
          <a:off x="0" y="0"/>
          <a:ext cx="0" cy="0"/>
          <a:chOff x="0" y="0"/>
          <a:chExt cx="0" cy="0"/>
        </a:xfrm>
      </p:grpSpPr>
      <p:sp>
        <p:nvSpPr>
          <p:cNvPr id="670" name="Google Shape;670;p73"/>
          <p:cNvSpPr txBox="1"/>
          <p:nvPr/>
        </p:nvSpPr>
        <p:spPr>
          <a:xfrm>
            <a:off x="941425" y="278650"/>
            <a:ext cx="7717800" cy="510600"/>
          </a:xfrm>
          <a:prstGeom prst="rect">
            <a:avLst/>
          </a:prstGeom>
          <a:noFill/>
          <a:ln>
            <a:noFill/>
          </a:ln>
        </p:spPr>
        <p:txBody>
          <a:bodyPr spcFirstLastPara="1" wrap="square" lIns="91425" tIns="91425" rIns="91425" bIns="91425" anchor="ctr" anchorCtr="0">
            <a:noAutofit/>
          </a:bodyPr>
          <a:lstStyle/>
          <a:p>
            <a:pPr marL="457200" lvl="0" indent="-323850" algn="l" rtl="0">
              <a:lnSpc>
                <a:spcPct val="115000"/>
              </a:lnSpc>
              <a:spcBef>
                <a:spcPts val="0"/>
              </a:spcBef>
              <a:spcAft>
                <a:spcPts val="0"/>
              </a:spcAft>
              <a:buClr>
                <a:srgbClr val="454545"/>
              </a:buClr>
              <a:buSzPts val="1500"/>
              <a:buFont typeface="Cambria"/>
              <a:buAutoNum type="arabicPeriod" startAt="3"/>
            </a:pPr>
            <a:r>
              <a:rPr lang="en" sz="1500" b="1">
                <a:solidFill>
                  <a:srgbClr val="454545"/>
                </a:solidFill>
                <a:latin typeface="Cambria"/>
                <a:ea typeface="Cambria"/>
                <a:cs typeface="Cambria"/>
                <a:sym typeface="Cambria"/>
              </a:rPr>
              <a:t>Which tools do you find most useful and work well in any parts of the community-led research process?</a:t>
            </a:r>
            <a:endParaRPr sz="2400" b="1">
              <a:solidFill>
                <a:srgbClr val="263248"/>
              </a:solidFill>
              <a:latin typeface="Roboto Condensed"/>
              <a:ea typeface="Roboto Condensed"/>
              <a:cs typeface="Roboto Condensed"/>
              <a:sym typeface="Roboto Condensed"/>
            </a:endParaRPr>
          </a:p>
        </p:txBody>
      </p:sp>
      <p:sp>
        <p:nvSpPr>
          <p:cNvPr id="671" name="Google Shape;671;p73"/>
          <p:cNvSpPr txBox="1"/>
          <p:nvPr/>
        </p:nvSpPr>
        <p:spPr>
          <a:xfrm>
            <a:off x="7606075" y="4318475"/>
            <a:ext cx="1487400" cy="420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200" b="1">
                <a:solidFill>
                  <a:srgbClr val="FFFFFF"/>
                </a:solidFill>
                <a:latin typeface="Roboto Condensed"/>
                <a:ea typeface="Roboto Condensed"/>
                <a:cs typeface="Roboto Condensed"/>
                <a:sym typeface="Roboto Condensed"/>
              </a:rPr>
              <a:t>46</a:t>
            </a:fld>
            <a:endParaRPr sz="1200" b="1">
              <a:solidFill>
                <a:srgbClr val="FFFFFF"/>
              </a:solidFill>
              <a:latin typeface="Roboto Condensed"/>
              <a:ea typeface="Roboto Condensed"/>
              <a:cs typeface="Roboto Condensed"/>
              <a:sym typeface="Roboto Condensed"/>
            </a:endParaRPr>
          </a:p>
        </p:txBody>
      </p:sp>
      <p:sp>
        <p:nvSpPr>
          <p:cNvPr id="672" name="Google Shape;672;p73"/>
          <p:cNvSpPr/>
          <p:nvPr/>
        </p:nvSpPr>
        <p:spPr>
          <a:xfrm>
            <a:off x="6157075" y="672608"/>
            <a:ext cx="2828400" cy="499200"/>
          </a:xfrm>
          <a:prstGeom prst="wedgeRectCallout">
            <a:avLst>
              <a:gd name="adj1" fmla="val 48120"/>
              <a:gd name="adj2" fmla="val -80117"/>
            </a:avLst>
          </a:prstGeom>
          <a:solidFill>
            <a:srgbClr val="DDC3C3">
              <a:alpha val="5446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673" name="Google Shape;673;p73"/>
          <p:cNvSpPr/>
          <p:nvPr/>
        </p:nvSpPr>
        <p:spPr>
          <a:xfrm>
            <a:off x="180775" y="1825416"/>
            <a:ext cx="2216400" cy="702300"/>
          </a:xfrm>
          <a:prstGeom prst="wedgeRoundRectCallout">
            <a:avLst>
              <a:gd name="adj1" fmla="val 14631"/>
              <a:gd name="adj2" fmla="val 70184"/>
              <a:gd name="adj3" fmla="val 0"/>
            </a:avLst>
          </a:prstGeom>
          <a:solidFill>
            <a:srgbClr val="4C1130">
              <a:alpha val="1769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674" name="Google Shape;674;p73"/>
          <p:cNvSpPr/>
          <p:nvPr/>
        </p:nvSpPr>
        <p:spPr>
          <a:xfrm>
            <a:off x="2027450" y="2242930"/>
            <a:ext cx="2142300" cy="841500"/>
          </a:xfrm>
          <a:prstGeom prst="wedgeEllipseCallout">
            <a:avLst>
              <a:gd name="adj1" fmla="val -50000"/>
              <a:gd name="adj2" fmla="val 46884"/>
            </a:avLst>
          </a:prstGeom>
          <a:solidFill>
            <a:srgbClr val="073763">
              <a:alpha val="1297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675" name="Google Shape;675;p73"/>
          <p:cNvSpPr/>
          <p:nvPr/>
        </p:nvSpPr>
        <p:spPr>
          <a:xfrm>
            <a:off x="2647475" y="3719665"/>
            <a:ext cx="2017200" cy="1379100"/>
          </a:xfrm>
          <a:prstGeom prst="cloudCallout">
            <a:avLst>
              <a:gd name="adj1" fmla="val 44548"/>
              <a:gd name="adj2" fmla="val 60273"/>
            </a:avLst>
          </a:prstGeom>
          <a:solidFill>
            <a:srgbClr val="CFE2F3">
              <a:alpha val="4292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676" name="Google Shape;676;p73"/>
          <p:cNvSpPr/>
          <p:nvPr/>
        </p:nvSpPr>
        <p:spPr>
          <a:xfrm>
            <a:off x="180775" y="821546"/>
            <a:ext cx="2216400" cy="1073100"/>
          </a:xfrm>
          <a:prstGeom prst="cloudCallout">
            <a:avLst>
              <a:gd name="adj1" fmla="val -54982"/>
              <a:gd name="adj2" fmla="val -38278"/>
            </a:avLst>
          </a:prstGeom>
          <a:solidFill>
            <a:srgbClr val="CFE2F3">
              <a:alpha val="4292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Raleway"/>
              <a:ea typeface="Raleway"/>
              <a:cs typeface="Raleway"/>
              <a:sym typeface="Raleway"/>
            </a:endParaRPr>
          </a:p>
        </p:txBody>
      </p:sp>
      <p:sp>
        <p:nvSpPr>
          <p:cNvPr id="677" name="Google Shape;677;p73"/>
          <p:cNvSpPr/>
          <p:nvPr/>
        </p:nvSpPr>
        <p:spPr>
          <a:xfrm>
            <a:off x="180775" y="2597563"/>
            <a:ext cx="1793100" cy="801900"/>
          </a:xfrm>
          <a:prstGeom prst="wedgeRectCallout">
            <a:avLst>
              <a:gd name="adj1" fmla="val -38892"/>
              <a:gd name="adj2" fmla="val 81175"/>
            </a:avLst>
          </a:prstGeom>
          <a:solidFill>
            <a:srgbClr val="DDC3C3">
              <a:alpha val="4138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latin typeface="Raleway"/>
              <a:ea typeface="Raleway"/>
              <a:cs typeface="Raleway"/>
              <a:sym typeface="Raleway"/>
            </a:endParaRPr>
          </a:p>
        </p:txBody>
      </p:sp>
      <p:sp>
        <p:nvSpPr>
          <p:cNvPr id="678" name="Google Shape;678;p73"/>
          <p:cNvSpPr/>
          <p:nvPr/>
        </p:nvSpPr>
        <p:spPr>
          <a:xfrm>
            <a:off x="6080175" y="1330709"/>
            <a:ext cx="2578800" cy="626700"/>
          </a:xfrm>
          <a:prstGeom prst="wedgeRoundRectCallout">
            <a:avLst>
              <a:gd name="adj1" fmla="val 59434"/>
              <a:gd name="adj2" fmla="val 18569"/>
              <a:gd name="adj3" fmla="val 0"/>
            </a:avLst>
          </a:prstGeom>
          <a:solidFill>
            <a:srgbClr val="4C1130">
              <a:alpha val="1769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679" name="Google Shape;679;p73"/>
          <p:cNvSpPr/>
          <p:nvPr/>
        </p:nvSpPr>
        <p:spPr>
          <a:xfrm>
            <a:off x="4116200" y="661825"/>
            <a:ext cx="2142300" cy="1143300"/>
          </a:xfrm>
          <a:prstGeom prst="wedgeEllipseCallout">
            <a:avLst>
              <a:gd name="adj1" fmla="val 41380"/>
              <a:gd name="adj2" fmla="val -44771"/>
            </a:avLst>
          </a:prstGeom>
          <a:solidFill>
            <a:srgbClr val="073763">
              <a:alpha val="1297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latin typeface="Raleway"/>
              <a:ea typeface="Raleway"/>
              <a:cs typeface="Raleway"/>
              <a:sym typeface="Raleway"/>
            </a:endParaRPr>
          </a:p>
        </p:txBody>
      </p:sp>
      <p:sp>
        <p:nvSpPr>
          <p:cNvPr id="680" name="Google Shape;680;p73"/>
          <p:cNvSpPr/>
          <p:nvPr/>
        </p:nvSpPr>
        <p:spPr>
          <a:xfrm>
            <a:off x="2293275" y="883491"/>
            <a:ext cx="1726200" cy="1143300"/>
          </a:xfrm>
          <a:prstGeom prst="wedgeRoundRectCallout">
            <a:avLst>
              <a:gd name="adj1" fmla="val 2750"/>
              <a:gd name="adj2" fmla="val 78573"/>
              <a:gd name="adj3" fmla="val 0"/>
            </a:avLst>
          </a:prstGeom>
          <a:solidFill>
            <a:srgbClr val="4C1130">
              <a:alpha val="1769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latin typeface="Raleway"/>
                <a:ea typeface="Raleway"/>
                <a:cs typeface="Raleway"/>
                <a:sym typeface="Raleway"/>
              </a:rPr>
              <a:t>Comments</a:t>
            </a:r>
            <a:endParaRPr sz="1100">
              <a:latin typeface="Raleway"/>
              <a:ea typeface="Raleway"/>
              <a:cs typeface="Raleway"/>
              <a:sym typeface="Raleway"/>
            </a:endParaRPr>
          </a:p>
        </p:txBody>
      </p:sp>
      <p:sp>
        <p:nvSpPr>
          <p:cNvPr id="681" name="Google Shape;681;p73"/>
          <p:cNvSpPr/>
          <p:nvPr/>
        </p:nvSpPr>
        <p:spPr>
          <a:xfrm>
            <a:off x="3882475" y="1732551"/>
            <a:ext cx="2476200" cy="931800"/>
          </a:xfrm>
          <a:prstGeom prst="cloudCallout">
            <a:avLst>
              <a:gd name="adj1" fmla="val -41099"/>
              <a:gd name="adj2" fmla="val -64466"/>
            </a:avLst>
          </a:prstGeom>
          <a:solidFill>
            <a:srgbClr val="DDC3C3">
              <a:alpha val="5446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682" name="Google Shape;682;p73"/>
          <p:cNvSpPr/>
          <p:nvPr/>
        </p:nvSpPr>
        <p:spPr>
          <a:xfrm>
            <a:off x="4116200" y="2686135"/>
            <a:ext cx="1891200" cy="745200"/>
          </a:xfrm>
          <a:prstGeom prst="wedgeRectCallout">
            <a:avLst>
              <a:gd name="adj1" fmla="val -67096"/>
              <a:gd name="adj2" fmla="val 37921"/>
            </a:avLst>
          </a:prstGeom>
          <a:solidFill>
            <a:srgbClr val="073763">
              <a:alpha val="2523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683" name="Google Shape;683;p73"/>
          <p:cNvSpPr/>
          <p:nvPr/>
        </p:nvSpPr>
        <p:spPr>
          <a:xfrm>
            <a:off x="6554275" y="1932266"/>
            <a:ext cx="2383200" cy="801900"/>
          </a:xfrm>
          <a:prstGeom prst="wedgeEllipseCallout">
            <a:avLst>
              <a:gd name="adj1" fmla="val -56135"/>
              <a:gd name="adj2" fmla="val 53169"/>
            </a:avLst>
          </a:prstGeom>
          <a:solidFill>
            <a:srgbClr val="C8ACBA">
              <a:alpha val="3528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Raleway"/>
              <a:ea typeface="Raleway"/>
              <a:cs typeface="Raleway"/>
              <a:sym typeface="Raleway"/>
            </a:endParaRPr>
          </a:p>
        </p:txBody>
      </p:sp>
      <p:sp>
        <p:nvSpPr>
          <p:cNvPr id="684" name="Google Shape;684;p73"/>
          <p:cNvSpPr/>
          <p:nvPr/>
        </p:nvSpPr>
        <p:spPr>
          <a:xfrm>
            <a:off x="7468375" y="2905751"/>
            <a:ext cx="1521600" cy="1321800"/>
          </a:xfrm>
          <a:prstGeom prst="wedgeRoundRectCallout">
            <a:avLst>
              <a:gd name="adj1" fmla="val 51419"/>
              <a:gd name="adj2" fmla="val -71676"/>
              <a:gd name="adj3" fmla="val 0"/>
            </a:avLst>
          </a:prstGeom>
          <a:solidFill>
            <a:srgbClr val="DDC3C3">
              <a:alpha val="4138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685" name="Google Shape;685;p73"/>
          <p:cNvSpPr/>
          <p:nvPr/>
        </p:nvSpPr>
        <p:spPr>
          <a:xfrm>
            <a:off x="6212125" y="2686135"/>
            <a:ext cx="1348500" cy="1627500"/>
          </a:xfrm>
          <a:prstGeom prst="wedgeRectCallout">
            <a:avLst>
              <a:gd name="adj1" fmla="val 29813"/>
              <a:gd name="adj2" fmla="val 63777"/>
            </a:avLst>
          </a:prstGeom>
          <a:solidFill>
            <a:srgbClr val="4C1130">
              <a:alpha val="1769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686" name="Google Shape;686;p73"/>
          <p:cNvSpPr/>
          <p:nvPr/>
        </p:nvSpPr>
        <p:spPr>
          <a:xfrm>
            <a:off x="4664663" y="3356514"/>
            <a:ext cx="1591200" cy="1073100"/>
          </a:xfrm>
          <a:prstGeom prst="wedgeEllipseCallout">
            <a:avLst>
              <a:gd name="adj1" fmla="val 45261"/>
              <a:gd name="adj2" fmla="val 47771"/>
            </a:avLst>
          </a:prstGeom>
          <a:solidFill>
            <a:srgbClr val="DDC3C3">
              <a:alpha val="5138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687" name="Google Shape;687;p73"/>
          <p:cNvSpPr/>
          <p:nvPr/>
        </p:nvSpPr>
        <p:spPr>
          <a:xfrm>
            <a:off x="2027450" y="3145973"/>
            <a:ext cx="1946700" cy="841500"/>
          </a:xfrm>
          <a:prstGeom prst="wedgeRoundRectCallout">
            <a:avLst>
              <a:gd name="adj1" fmla="val -40489"/>
              <a:gd name="adj2" fmla="val 78383"/>
              <a:gd name="adj3" fmla="val 0"/>
            </a:avLst>
          </a:prstGeom>
          <a:solidFill>
            <a:srgbClr val="4C1130">
              <a:alpha val="1769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Raleway"/>
              <a:ea typeface="Raleway"/>
              <a:cs typeface="Raleway"/>
              <a:sym typeface="Raleway"/>
            </a:endParaRPr>
          </a:p>
        </p:txBody>
      </p:sp>
      <p:sp>
        <p:nvSpPr>
          <p:cNvPr id="688" name="Google Shape;688;p73"/>
          <p:cNvSpPr/>
          <p:nvPr/>
        </p:nvSpPr>
        <p:spPr>
          <a:xfrm>
            <a:off x="343375" y="3550375"/>
            <a:ext cx="1891200" cy="1300500"/>
          </a:xfrm>
          <a:prstGeom prst="wedgeEllipseCallout">
            <a:avLst>
              <a:gd name="adj1" fmla="val 48272"/>
              <a:gd name="adj2" fmla="val 73661"/>
            </a:avLst>
          </a:prstGeom>
          <a:solidFill>
            <a:srgbClr val="C8ACBA">
              <a:alpha val="3528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Raleway"/>
              <a:ea typeface="Raleway"/>
              <a:cs typeface="Raleway"/>
              <a:sym typeface="Raleway"/>
            </a:endParaRPr>
          </a:p>
        </p:txBody>
      </p:sp>
      <p:sp>
        <p:nvSpPr>
          <p:cNvPr id="689" name="Google Shape;689;p73"/>
          <p:cNvSpPr/>
          <p:nvPr/>
        </p:nvSpPr>
        <p:spPr>
          <a:xfrm>
            <a:off x="152925" y="92150"/>
            <a:ext cx="592800" cy="4938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Times New Roman"/>
                <a:ea typeface="Times New Roman"/>
                <a:cs typeface="Times New Roman"/>
                <a:sym typeface="Times New Roman"/>
              </a:rPr>
              <a:t>5</a:t>
            </a:r>
            <a:endParaRPr sz="2400">
              <a:latin typeface="Times New Roman"/>
              <a:ea typeface="Times New Roman"/>
              <a:cs typeface="Times New Roman"/>
              <a:sym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93"/>
        <p:cNvGrpSpPr/>
        <p:nvPr/>
      </p:nvGrpSpPr>
      <p:grpSpPr>
        <a:xfrm>
          <a:off x="0" y="0"/>
          <a:ext cx="0" cy="0"/>
          <a:chOff x="0" y="0"/>
          <a:chExt cx="0" cy="0"/>
        </a:xfrm>
      </p:grpSpPr>
      <p:sp>
        <p:nvSpPr>
          <p:cNvPr id="694" name="Google Shape;694;p74"/>
          <p:cNvSpPr txBox="1"/>
          <p:nvPr/>
        </p:nvSpPr>
        <p:spPr>
          <a:xfrm>
            <a:off x="960075" y="307600"/>
            <a:ext cx="7872000" cy="6711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0"/>
              </a:spcBef>
              <a:spcAft>
                <a:spcPts val="0"/>
              </a:spcAft>
              <a:buClr>
                <a:srgbClr val="454545"/>
              </a:buClr>
              <a:buSzPts val="1500"/>
              <a:buFont typeface="Cambria"/>
              <a:buAutoNum type="arabicPeriod" startAt="4"/>
            </a:pPr>
            <a:r>
              <a:rPr lang="en" sz="1500" b="1">
                <a:solidFill>
                  <a:srgbClr val="454545"/>
                </a:solidFill>
                <a:latin typeface="Cambria"/>
                <a:ea typeface="Cambria"/>
                <a:cs typeface="Cambria"/>
                <a:sym typeface="Cambria"/>
              </a:rPr>
              <a:t>What has not worked so well in your community-led research design? </a:t>
            </a:r>
            <a:br>
              <a:rPr lang="en" sz="1500" b="1">
                <a:solidFill>
                  <a:srgbClr val="454545"/>
                </a:solidFill>
                <a:latin typeface="Cambria"/>
                <a:ea typeface="Cambria"/>
                <a:cs typeface="Cambria"/>
                <a:sym typeface="Cambria"/>
              </a:rPr>
            </a:br>
            <a:r>
              <a:rPr lang="en" sz="1500" b="1">
                <a:solidFill>
                  <a:srgbClr val="454545"/>
                </a:solidFill>
                <a:latin typeface="Cambria"/>
                <a:ea typeface="Cambria"/>
                <a:cs typeface="Cambria"/>
                <a:sym typeface="Cambria"/>
              </a:rPr>
              <a:t>Share some of the challenges in CLR and brainstorm solutions within your group.</a:t>
            </a:r>
            <a:endParaRPr b="1"/>
          </a:p>
        </p:txBody>
      </p:sp>
      <p:sp>
        <p:nvSpPr>
          <p:cNvPr id="695" name="Google Shape;695;p74"/>
          <p:cNvSpPr txBox="1"/>
          <p:nvPr/>
        </p:nvSpPr>
        <p:spPr>
          <a:xfrm>
            <a:off x="363525" y="1025325"/>
            <a:ext cx="8468700" cy="3784200"/>
          </a:xfrm>
          <a:prstGeom prst="rect">
            <a:avLst/>
          </a:prstGeom>
          <a:noFill/>
          <a:ln w="9525" cap="flat" cmpd="sng">
            <a:solidFill>
              <a:srgbClr val="1C4587"/>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a:ea typeface="Cambria"/>
                <a:cs typeface="Cambria"/>
                <a:sym typeface="Cambria"/>
              </a:rPr>
              <a:t>Note...</a:t>
            </a:r>
            <a:endParaRPr>
              <a:latin typeface="Cambria"/>
              <a:ea typeface="Cambria"/>
              <a:cs typeface="Cambria"/>
              <a:sym typeface="Cambria"/>
            </a:endParaRPr>
          </a:p>
        </p:txBody>
      </p:sp>
      <p:sp>
        <p:nvSpPr>
          <p:cNvPr id="696" name="Google Shape;696;p74"/>
          <p:cNvSpPr/>
          <p:nvPr/>
        </p:nvSpPr>
        <p:spPr>
          <a:xfrm>
            <a:off x="152925" y="92150"/>
            <a:ext cx="592800" cy="4938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Times New Roman"/>
                <a:ea typeface="Times New Roman"/>
                <a:cs typeface="Times New Roman"/>
                <a:sym typeface="Times New Roman"/>
              </a:rPr>
              <a:t>5</a:t>
            </a:r>
            <a:endParaRPr sz="2400">
              <a:latin typeface="Times New Roman"/>
              <a:ea typeface="Times New Roman"/>
              <a:cs typeface="Times New Roman"/>
              <a:sym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00"/>
        <p:cNvGrpSpPr/>
        <p:nvPr/>
      </p:nvGrpSpPr>
      <p:grpSpPr>
        <a:xfrm>
          <a:off x="0" y="0"/>
          <a:ext cx="0" cy="0"/>
          <a:chOff x="0" y="0"/>
          <a:chExt cx="0" cy="0"/>
        </a:xfrm>
      </p:grpSpPr>
      <p:pic>
        <p:nvPicPr>
          <p:cNvPr id="701" name="Google Shape;701;p75"/>
          <p:cNvPicPr preferRelativeResize="0"/>
          <p:nvPr/>
        </p:nvPicPr>
        <p:blipFill>
          <a:blip r:embed="rId3" cstate="email">
            <a:alphaModFix amt="74000"/>
            <a:extLst>
              <a:ext uri="{28A0092B-C50C-407E-A947-70E740481C1C}">
                <a14:useLocalDpi xmlns:a14="http://schemas.microsoft.com/office/drawing/2010/main"/>
              </a:ext>
            </a:extLst>
          </a:blip>
          <a:stretch>
            <a:fillRect/>
          </a:stretch>
        </p:blipFill>
        <p:spPr>
          <a:xfrm>
            <a:off x="2746006" y="1699188"/>
            <a:ext cx="3501232" cy="2971525"/>
          </a:xfrm>
          <a:prstGeom prst="rect">
            <a:avLst/>
          </a:prstGeom>
          <a:noFill/>
          <a:ln>
            <a:noFill/>
          </a:ln>
        </p:spPr>
      </p:pic>
      <p:sp>
        <p:nvSpPr>
          <p:cNvPr id="702" name="Google Shape;702;p75"/>
          <p:cNvSpPr txBox="1">
            <a:spLocks noGrp="1"/>
          </p:cNvSpPr>
          <p:nvPr>
            <p:ph type="title"/>
          </p:nvPr>
        </p:nvSpPr>
        <p:spPr>
          <a:xfrm>
            <a:off x="211200" y="1500"/>
            <a:ext cx="8698800" cy="48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sz="2700">
                <a:solidFill>
                  <a:srgbClr val="FFFFFF"/>
                </a:solidFill>
                <a:latin typeface="Cambria"/>
                <a:ea typeface="Cambria"/>
                <a:cs typeface="Cambria"/>
                <a:sym typeface="Cambria"/>
              </a:rPr>
              <a:t>Welcome! Pull up a chair around our circle</a:t>
            </a:r>
            <a:endParaRPr sz="2700">
              <a:solidFill>
                <a:srgbClr val="FFFFFF"/>
              </a:solidFill>
              <a:latin typeface="Cambria"/>
              <a:ea typeface="Cambria"/>
              <a:cs typeface="Cambria"/>
              <a:sym typeface="Cambria"/>
            </a:endParaRPr>
          </a:p>
        </p:txBody>
      </p:sp>
      <p:sp>
        <p:nvSpPr>
          <p:cNvPr id="703" name="Google Shape;703;p75" descr="Circle" title="Circle"/>
          <p:cNvSpPr/>
          <p:nvPr/>
        </p:nvSpPr>
        <p:spPr>
          <a:xfrm>
            <a:off x="1863000" y="736325"/>
            <a:ext cx="5418000" cy="3996300"/>
          </a:xfrm>
          <a:prstGeom prst="ellipse">
            <a:avLst/>
          </a:prstGeom>
          <a:noFill/>
          <a:ln w="1524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1800" b="1">
                <a:solidFill>
                  <a:srgbClr val="FFFFFF"/>
                </a:solidFill>
                <a:latin typeface="Cambria"/>
                <a:ea typeface="Cambria"/>
                <a:cs typeface="Cambria"/>
                <a:sym typeface="Cambria"/>
              </a:rPr>
              <a:t>Feel free to share any</a:t>
            </a:r>
            <a:endParaRPr sz="1800" b="1">
              <a:solidFill>
                <a:srgbClr val="FFFFFF"/>
              </a:solidFill>
              <a:latin typeface="Cambria"/>
              <a:ea typeface="Cambria"/>
              <a:cs typeface="Cambria"/>
              <a:sym typeface="Cambria"/>
            </a:endParaRPr>
          </a:p>
          <a:p>
            <a:pPr marL="0" marR="0" lvl="0" indent="0" algn="ctr" rtl="0">
              <a:lnSpc>
                <a:spcPct val="100000"/>
              </a:lnSpc>
              <a:spcBef>
                <a:spcPts val="0"/>
              </a:spcBef>
              <a:spcAft>
                <a:spcPts val="0"/>
              </a:spcAft>
              <a:buClr>
                <a:srgbClr val="000000"/>
              </a:buClr>
              <a:buSzPts val="2400"/>
              <a:buFont typeface="Arial"/>
              <a:buNone/>
            </a:pPr>
            <a:r>
              <a:rPr lang="en" sz="1800" b="1">
                <a:solidFill>
                  <a:srgbClr val="FFFFFF"/>
                </a:solidFill>
                <a:latin typeface="Cambria"/>
                <a:ea typeface="Cambria"/>
                <a:cs typeface="Cambria"/>
                <a:sym typeface="Cambria"/>
              </a:rPr>
              <a:t> concrete examples and take-aways from today’s activities.</a:t>
            </a:r>
            <a:endParaRPr sz="1800" b="1">
              <a:solidFill>
                <a:srgbClr val="FFFFFF"/>
              </a:solidFill>
              <a:latin typeface="Cambria"/>
              <a:ea typeface="Cambria"/>
              <a:cs typeface="Cambria"/>
              <a:sym typeface="Cambria"/>
            </a:endParaRPr>
          </a:p>
          <a:p>
            <a:pPr marL="0" lvl="0" indent="0" algn="ctr" rtl="0">
              <a:lnSpc>
                <a:spcPct val="115000"/>
              </a:lnSpc>
              <a:spcBef>
                <a:spcPts val="0"/>
              </a:spcBef>
              <a:spcAft>
                <a:spcPts val="0"/>
              </a:spcAft>
              <a:buClr>
                <a:schemeClr val="dk1"/>
              </a:buClr>
              <a:buSzPts val="1100"/>
              <a:buFont typeface="Arial"/>
              <a:buNone/>
            </a:pPr>
            <a:r>
              <a:rPr lang="en" sz="1800" b="1">
                <a:solidFill>
                  <a:srgbClr val="FFFFFF"/>
                </a:solidFill>
                <a:latin typeface="Cambria"/>
                <a:ea typeface="Cambria"/>
                <a:cs typeface="Cambria"/>
                <a:sym typeface="Cambria"/>
              </a:rPr>
              <a:t>What has been different about doing this online? </a:t>
            </a:r>
            <a:endParaRPr sz="1800" b="1">
              <a:solidFill>
                <a:srgbClr val="FFFFFF"/>
              </a:solidFill>
              <a:latin typeface="Cambria"/>
              <a:ea typeface="Cambria"/>
              <a:cs typeface="Cambria"/>
              <a:sym typeface="Cambria"/>
            </a:endParaRPr>
          </a:p>
          <a:p>
            <a:pPr marL="0" lvl="0" indent="0" algn="ctr" rtl="0">
              <a:lnSpc>
                <a:spcPct val="115000"/>
              </a:lnSpc>
              <a:spcBef>
                <a:spcPts val="0"/>
              </a:spcBef>
              <a:spcAft>
                <a:spcPts val="0"/>
              </a:spcAft>
              <a:buClr>
                <a:schemeClr val="dk1"/>
              </a:buClr>
              <a:buSzPts val="1100"/>
              <a:buFont typeface="Arial"/>
              <a:buNone/>
            </a:pPr>
            <a:r>
              <a:rPr lang="en" sz="1800" b="1">
                <a:solidFill>
                  <a:srgbClr val="FFFFFF"/>
                </a:solidFill>
                <a:latin typeface="Cambria"/>
                <a:ea typeface="Cambria"/>
                <a:cs typeface="Cambria"/>
                <a:sym typeface="Cambria"/>
              </a:rPr>
              <a:t>What new insights can you share? </a:t>
            </a:r>
            <a:endParaRPr sz="1800" b="1">
              <a:solidFill>
                <a:srgbClr val="FFFFFF"/>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2400"/>
              <a:buFont typeface="Arial"/>
              <a:buNone/>
            </a:pPr>
            <a:endParaRPr sz="1400" b="0" i="0" u="none" strike="noStrike" cap="none">
              <a:solidFill>
                <a:srgbClr val="FFFFFF"/>
              </a:solidFill>
              <a:latin typeface="Arial"/>
              <a:ea typeface="Arial"/>
              <a:cs typeface="Arial"/>
              <a:sym typeface="Arial"/>
            </a:endParaRPr>
          </a:p>
        </p:txBody>
      </p:sp>
      <p:sp>
        <p:nvSpPr>
          <p:cNvPr id="704" name="Google Shape;704;p75"/>
          <p:cNvSpPr/>
          <p:nvPr/>
        </p:nvSpPr>
        <p:spPr>
          <a:xfrm>
            <a:off x="7281000" y="2719178"/>
            <a:ext cx="1234500" cy="294900"/>
          </a:xfrm>
          <a:prstGeom prst="roundRect">
            <a:avLst>
              <a:gd name="adj" fmla="val 16667"/>
            </a:avLst>
          </a:prstGeom>
          <a:solidFill>
            <a:srgbClr val="A4C2F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a:t>Tyler</a:t>
            </a:r>
            <a:endParaRPr sz="1400" b="1" i="0" u="none" strike="noStrike" cap="none">
              <a:solidFill>
                <a:srgbClr val="000000"/>
              </a:solidFill>
              <a:latin typeface="Arial"/>
              <a:ea typeface="Arial"/>
              <a:cs typeface="Arial"/>
              <a:sym typeface="Arial"/>
            </a:endParaRPr>
          </a:p>
        </p:txBody>
      </p:sp>
      <p:sp>
        <p:nvSpPr>
          <p:cNvPr id="705" name="Google Shape;705;p75"/>
          <p:cNvSpPr/>
          <p:nvPr/>
        </p:nvSpPr>
        <p:spPr>
          <a:xfrm>
            <a:off x="7147825" y="3381737"/>
            <a:ext cx="1234500" cy="294900"/>
          </a:xfrm>
          <a:prstGeom prst="roundRect">
            <a:avLst>
              <a:gd name="adj" fmla="val 16667"/>
            </a:avLst>
          </a:prstGeom>
          <a:solidFill>
            <a:srgbClr val="A4C2F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a:t>Dyari</a:t>
            </a:r>
            <a:endParaRPr sz="1400" b="1" i="0" u="none" strike="noStrike" cap="none">
              <a:solidFill>
                <a:srgbClr val="000000"/>
              </a:solidFill>
              <a:latin typeface="Arial"/>
              <a:ea typeface="Arial"/>
              <a:cs typeface="Arial"/>
              <a:sym typeface="Arial"/>
            </a:endParaRPr>
          </a:p>
        </p:txBody>
      </p:sp>
      <p:sp>
        <p:nvSpPr>
          <p:cNvPr id="706" name="Google Shape;706;p75"/>
          <p:cNvSpPr/>
          <p:nvPr/>
        </p:nvSpPr>
        <p:spPr>
          <a:xfrm>
            <a:off x="6726950" y="3894069"/>
            <a:ext cx="1234500" cy="294900"/>
          </a:xfrm>
          <a:prstGeom prst="roundRect">
            <a:avLst>
              <a:gd name="adj" fmla="val 16667"/>
            </a:avLst>
          </a:prstGeom>
          <a:solidFill>
            <a:srgbClr val="A4C2F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a:t>Sukti</a:t>
            </a:r>
            <a:endParaRPr sz="1400" b="1" i="0" u="none" strike="noStrike" cap="none">
              <a:solidFill>
                <a:srgbClr val="000000"/>
              </a:solidFill>
              <a:latin typeface="Arial"/>
              <a:ea typeface="Arial"/>
              <a:cs typeface="Arial"/>
              <a:sym typeface="Arial"/>
            </a:endParaRPr>
          </a:p>
        </p:txBody>
      </p:sp>
      <p:sp>
        <p:nvSpPr>
          <p:cNvPr id="707" name="Google Shape;707;p75"/>
          <p:cNvSpPr/>
          <p:nvPr/>
        </p:nvSpPr>
        <p:spPr>
          <a:xfrm>
            <a:off x="5798675" y="2592338"/>
            <a:ext cx="1234500" cy="294900"/>
          </a:xfrm>
          <a:prstGeom prst="roundRect">
            <a:avLst>
              <a:gd name="adj" fmla="val 16667"/>
            </a:avLst>
          </a:prstGeom>
          <a:solidFill>
            <a:srgbClr val="A4C2F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a:t>Shreya</a:t>
            </a:r>
            <a:endParaRPr sz="1400" b="1" i="0" u="none" strike="noStrike" cap="none">
              <a:solidFill>
                <a:srgbClr val="000000"/>
              </a:solidFill>
              <a:latin typeface="Arial"/>
              <a:ea typeface="Arial"/>
              <a:cs typeface="Arial"/>
              <a:sym typeface="Arial"/>
            </a:endParaRPr>
          </a:p>
        </p:txBody>
      </p:sp>
      <p:sp>
        <p:nvSpPr>
          <p:cNvPr id="708" name="Google Shape;708;p75"/>
          <p:cNvSpPr/>
          <p:nvPr/>
        </p:nvSpPr>
        <p:spPr>
          <a:xfrm>
            <a:off x="6175175" y="4308156"/>
            <a:ext cx="1234500" cy="294900"/>
          </a:xfrm>
          <a:prstGeom prst="roundRect">
            <a:avLst>
              <a:gd name="adj" fmla="val 16667"/>
            </a:avLst>
          </a:prstGeom>
          <a:solidFill>
            <a:srgbClr val="A4C2F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Name</a:t>
            </a:r>
            <a:endParaRPr sz="1400" b="1" i="0" u="none" strike="noStrike" cap="none">
              <a:solidFill>
                <a:srgbClr val="000000"/>
              </a:solidFill>
              <a:latin typeface="Arial"/>
              <a:ea typeface="Arial"/>
              <a:cs typeface="Arial"/>
              <a:sym typeface="Arial"/>
            </a:endParaRPr>
          </a:p>
        </p:txBody>
      </p:sp>
      <p:sp>
        <p:nvSpPr>
          <p:cNvPr id="709" name="Google Shape;709;p75"/>
          <p:cNvSpPr/>
          <p:nvPr/>
        </p:nvSpPr>
        <p:spPr>
          <a:xfrm>
            <a:off x="5150375" y="4668482"/>
            <a:ext cx="1234500" cy="294900"/>
          </a:xfrm>
          <a:prstGeom prst="roundRect">
            <a:avLst>
              <a:gd name="adj" fmla="val 16667"/>
            </a:avLst>
          </a:prstGeom>
          <a:solidFill>
            <a:srgbClr val="A4C2F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a:t>Lucy</a:t>
            </a:r>
            <a:endParaRPr sz="1400" b="1" i="0" u="none" strike="noStrike" cap="none">
              <a:solidFill>
                <a:srgbClr val="000000"/>
              </a:solidFill>
              <a:latin typeface="Arial"/>
              <a:ea typeface="Arial"/>
              <a:cs typeface="Arial"/>
              <a:sym typeface="Arial"/>
            </a:endParaRPr>
          </a:p>
        </p:txBody>
      </p:sp>
      <p:sp>
        <p:nvSpPr>
          <p:cNvPr id="710" name="Google Shape;710;p75"/>
          <p:cNvSpPr/>
          <p:nvPr/>
        </p:nvSpPr>
        <p:spPr>
          <a:xfrm>
            <a:off x="3337500" y="561900"/>
            <a:ext cx="1234500" cy="294900"/>
          </a:xfrm>
          <a:prstGeom prst="roundRect">
            <a:avLst>
              <a:gd name="adj" fmla="val 16667"/>
            </a:avLst>
          </a:prstGeom>
          <a:solidFill>
            <a:srgbClr val="A4C2F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Name</a:t>
            </a:r>
            <a:endParaRPr sz="1400" b="1" i="0" u="none" strike="noStrike" cap="none">
              <a:solidFill>
                <a:srgbClr val="000000"/>
              </a:solidFill>
              <a:latin typeface="Arial"/>
              <a:ea typeface="Arial"/>
              <a:cs typeface="Arial"/>
              <a:sym typeface="Arial"/>
            </a:endParaRPr>
          </a:p>
        </p:txBody>
      </p:sp>
      <p:sp>
        <p:nvSpPr>
          <p:cNvPr id="711" name="Google Shape;711;p75"/>
          <p:cNvSpPr/>
          <p:nvPr/>
        </p:nvSpPr>
        <p:spPr>
          <a:xfrm>
            <a:off x="3760175" y="4732637"/>
            <a:ext cx="1234500" cy="294900"/>
          </a:xfrm>
          <a:prstGeom prst="roundRect">
            <a:avLst>
              <a:gd name="adj" fmla="val 16667"/>
            </a:avLst>
          </a:prstGeom>
          <a:solidFill>
            <a:srgbClr val="A4C2F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Name</a:t>
            </a:r>
            <a:endParaRPr sz="1400" b="1" i="0" u="none" strike="noStrike" cap="none">
              <a:solidFill>
                <a:srgbClr val="000000"/>
              </a:solidFill>
              <a:latin typeface="Arial"/>
              <a:ea typeface="Arial"/>
              <a:cs typeface="Arial"/>
              <a:sym typeface="Arial"/>
            </a:endParaRPr>
          </a:p>
        </p:txBody>
      </p:sp>
      <p:sp>
        <p:nvSpPr>
          <p:cNvPr id="712" name="Google Shape;712;p75"/>
          <p:cNvSpPr/>
          <p:nvPr/>
        </p:nvSpPr>
        <p:spPr>
          <a:xfrm>
            <a:off x="4661200" y="561900"/>
            <a:ext cx="1234500" cy="294900"/>
          </a:xfrm>
          <a:prstGeom prst="roundRect">
            <a:avLst>
              <a:gd name="adj" fmla="val 16667"/>
            </a:avLst>
          </a:prstGeom>
          <a:solidFill>
            <a:srgbClr val="A4C2F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Name</a:t>
            </a:r>
            <a:endParaRPr sz="1400" b="1" i="0" u="none" strike="noStrike" cap="none">
              <a:solidFill>
                <a:srgbClr val="000000"/>
              </a:solidFill>
              <a:latin typeface="Arial"/>
              <a:ea typeface="Arial"/>
              <a:cs typeface="Arial"/>
              <a:sym typeface="Arial"/>
            </a:endParaRPr>
          </a:p>
        </p:txBody>
      </p:sp>
      <p:sp>
        <p:nvSpPr>
          <p:cNvPr id="713" name="Google Shape;713;p75"/>
          <p:cNvSpPr/>
          <p:nvPr/>
        </p:nvSpPr>
        <p:spPr>
          <a:xfrm>
            <a:off x="7033175" y="1765694"/>
            <a:ext cx="1234500" cy="294900"/>
          </a:xfrm>
          <a:prstGeom prst="roundRect">
            <a:avLst>
              <a:gd name="adj" fmla="val 16667"/>
            </a:avLst>
          </a:prstGeom>
          <a:solidFill>
            <a:srgbClr val="A4C2F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a:t>Meg</a:t>
            </a:r>
            <a:endParaRPr sz="1400" b="1" i="0" u="none" strike="noStrike" cap="none">
              <a:solidFill>
                <a:srgbClr val="000000"/>
              </a:solidFill>
              <a:latin typeface="Arial"/>
              <a:ea typeface="Arial"/>
              <a:cs typeface="Arial"/>
              <a:sym typeface="Arial"/>
            </a:endParaRPr>
          </a:p>
        </p:txBody>
      </p:sp>
      <p:sp>
        <p:nvSpPr>
          <p:cNvPr id="714" name="Google Shape;714;p75"/>
          <p:cNvSpPr/>
          <p:nvPr/>
        </p:nvSpPr>
        <p:spPr>
          <a:xfrm>
            <a:off x="2369975" y="4603131"/>
            <a:ext cx="1234500" cy="294900"/>
          </a:xfrm>
          <a:prstGeom prst="roundRect">
            <a:avLst>
              <a:gd name="adj" fmla="val 16667"/>
            </a:avLst>
          </a:prstGeom>
          <a:solidFill>
            <a:srgbClr val="A4C2F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Poorvi</a:t>
            </a:r>
            <a:endParaRPr sz="1400" b="1" i="0" u="none" strike="noStrike" cap="none">
              <a:solidFill>
                <a:srgbClr val="000000"/>
              </a:solidFill>
              <a:latin typeface="Arial"/>
              <a:ea typeface="Arial"/>
              <a:cs typeface="Arial"/>
              <a:sym typeface="Arial"/>
            </a:endParaRPr>
          </a:p>
        </p:txBody>
      </p:sp>
      <p:sp>
        <p:nvSpPr>
          <p:cNvPr id="715" name="Google Shape;715;p75"/>
          <p:cNvSpPr txBox="1"/>
          <p:nvPr/>
        </p:nvSpPr>
        <p:spPr>
          <a:xfrm>
            <a:off x="-37300" y="4861350"/>
            <a:ext cx="2828400" cy="29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rgbClr val="666666"/>
                </a:solidFill>
                <a:latin typeface="Arial"/>
                <a:ea typeface="Arial"/>
                <a:cs typeface="Arial"/>
                <a:sym typeface="Arial"/>
              </a:rPr>
              <a:t>Template by </a:t>
            </a:r>
            <a:r>
              <a:rPr lang="en" sz="1200" b="0" i="1" u="sng" strike="noStrike" cap="none">
                <a:solidFill>
                  <a:schemeClr val="hlink"/>
                </a:solidFill>
                <a:latin typeface="Arial"/>
                <a:ea typeface="Arial"/>
                <a:cs typeface="Arial"/>
                <a:sym typeface="Arial"/>
                <a:hlinkClick r:id="rId4"/>
              </a:rPr>
              <a:t>Training for Change</a:t>
            </a:r>
            <a:endParaRPr sz="1200" b="0" i="1" u="none" strike="noStrike" cap="none">
              <a:solidFill>
                <a:srgbClr val="666666"/>
              </a:solidFill>
              <a:latin typeface="Arial"/>
              <a:ea typeface="Arial"/>
              <a:cs typeface="Arial"/>
              <a:sym typeface="Arial"/>
            </a:endParaRPr>
          </a:p>
        </p:txBody>
      </p:sp>
      <p:sp>
        <p:nvSpPr>
          <p:cNvPr id="716" name="Google Shape;716;p75"/>
          <p:cNvSpPr/>
          <p:nvPr/>
        </p:nvSpPr>
        <p:spPr>
          <a:xfrm>
            <a:off x="6468950" y="1290619"/>
            <a:ext cx="1234500" cy="294900"/>
          </a:xfrm>
          <a:prstGeom prst="roundRect">
            <a:avLst>
              <a:gd name="adj" fmla="val 16667"/>
            </a:avLst>
          </a:prstGeom>
          <a:solidFill>
            <a:srgbClr val="A4C2F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a:t>Ariadna</a:t>
            </a:r>
            <a:endParaRPr sz="1400" b="1" i="0" u="none" strike="noStrike" cap="none">
              <a:solidFill>
                <a:srgbClr val="000000"/>
              </a:solidFill>
              <a:latin typeface="Arial"/>
              <a:ea typeface="Arial"/>
              <a:cs typeface="Arial"/>
              <a:sym typeface="Arial"/>
            </a:endParaRPr>
          </a:p>
        </p:txBody>
      </p:sp>
      <p:sp>
        <p:nvSpPr>
          <p:cNvPr id="717" name="Google Shape;717;p75"/>
          <p:cNvSpPr/>
          <p:nvPr/>
        </p:nvSpPr>
        <p:spPr>
          <a:xfrm>
            <a:off x="5580375" y="885206"/>
            <a:ext cx="1234500" cy="294900"/>
          </a:xfrm>
          <a:prstGeom prst="roundRect">
            <a:avLst>
              <a:gd name="adj" fmla="val 16667"/>
            </a:avLst>
          </a:prstGeom>
          <a:solidFill>
            <a:srgbClr val="A4C2F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Name</a:t>
            </a:r>
            <a:endParaRPr sz="1400" b="1" i="0" u="none" strike="noStrike" cap="none">
              <a:solidFill>
                <a:srgbClr val="000000"/>
              </a:solidFill>
              <a:latin typeface="Arial"/>
              <a:ea typeface="Arial"/>
              <a:cs typeface="Arial"/>
              <a:sym typeface="Arial"/>
            </a:endParaRPr>
          </a:p>
        </p:txBody>
      </p:sp>
      <p:sp>
        <p:nvSpPr>
          <p:cNvPr id="718" name="Google Shape;718;p75"/>
          <p:cNvSpPr/>
          <p:nvPr/>
        </p:nvSpPr>
        <p:spPr>
          <a:xfrm>
            <a:off x="2321325" y="1765706"/>
            <a:ext cx="1234500" cy="294900"/>
          </a:xfrm>
          <a:prstGeom prst="roundRect">
            <a:avLst>
              <a:gd name="adj" fmla="val 16667"/>
            </a:avLst>
          </a:prstGeom>
          <a:solidFill>
            <a:srgbClr val="A4C2F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a:t>Bethany</a:t>
            </a:r>
            <a:endParaRPr sz="1400" b="1" i="0" u="none" strike="noStrike" cap="none">
              <a:solidFill>
                <a:srgbClr val="000000"/>
              </a:solidFill>
              <a:latin typeface="Arial"/>
              <a:ea typeface="Arial"/>
              <a:cs typeface="Arial"/>
              <a:sym typeface="Arial"/>
            </a:endParaRPr>
          </a:p>
        </p:txBody>
      </p:sp>
      <p:sp>
        <p:nvSpPr>
          <p:cNvPr id="719" name="Google Shape;719;p75"/>
          <p:cNvSpPr/>
          <p:nvPr/>
        </p:nvSpPr>
        <p:spPr>
          <a:xfrm>
            <a:off x="725575" y="2007554"/>
            <a:ext cx="1234500" cy="294900"/>
          </a:xfrm>
          <a:prstGeom prst="roundRect">
            <a:avLst>
              <a:gd name="adj" fmla="val 16667"/>
            </a:avLst>
          </a:prstGeom>
          <a:solidFill>
            <a:srgbClr val="A4C2F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a:t>Antonio</a:t>
            </a:r>
            <a:endParaRPr sz="1400" b="1" i="0" u="none" strike="noStrike" cap="none">
              <a:solidFill>
                <a:srgbClr val="000000"/>
              </a:solidFill>
              <a:latin typeface="Arial"/>
              <a:ea typeface="Arial"/>
              <a:cs typeface="Arial"/>
              <a:sym typeface="Arial"/>
            </a:endParaRPr>
          </a:p>
        </p:txBody>
      </p:sp>
      <p:sp>
        <p:nvSpPr>
          <p:cNvPr id="720" name="Google Shape;720;p75"/>
          <p:cNvSpPr/>
          <p:nvPr/>
        </p:nvSpPr>
        <p:spPr>
          <a:xfrm>
            <a:off x="627850" y="2424269"/>
            <a:ext cx="1234500" cy="294900"/>
          </a:xfrm>
          <a:prstGeom prst="roundRect">
            <a:avLst>
              <a:gd name="adj" fmla="val 16667"/>
            </a:avLst>
          </a:prstGeom>
          <a:solidFill>
            <a:srgbClr val="A4C2F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a:t>Felipe</a:t>
            </a:r>
            <a:endParaRPr sz="1400" b="1" i="0" u="none" strike="noStrike" cap="none">
              <a:solidFill>
                <a:srgbClr val="000000"/>
              </a:solidFill>
              <a:latin typeface="Arial"/>
              <a:ea typeface="Arial"/>
              <a:cs typeface="Arial"/>
              <a:sym typeface="Arial"/>
            </a:endParaRPr>
          </a:p>
        </p:txBody>
      </p:sp>
      <p:sp>
        <p:nvSpPr>
          <p:cNvPr id="721" name="Google Shape;721;p75"/>
          <p:cNvSpPr/>
          <p:nvPr/>
        </p:nvSpPr>
        <p:spPr>
          <a:xfrm>
            <a:off x="627850" y="2960882"/>
            <a:ext cx="1234500" cy="294900"/>
          </a:xfrm>
          <a:prstGeom prst="roundRect">
            <a:avLst>
              <a:gd name="adj" fmla="val 16667"/>
            </a:avLst>
          </a:pr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b="1"/>
              <a:t>Aakanksha </a:t>
            </a:r>
            <a:endParaRPr sz="1400" b="1" i="0" u="none" strike="noStrike" cap="none">
              <a:solidFill>
                <a:srgbClr val="000000"/>
              </a:solidFill>
              <a:latin typeface="Arial"/>
              <a:ea typeface="Arial"/>
              <a:cs typeface="Arial"/>
              <a:sym typeface="Arial"/>
            </a:endParaRPr>
          </a:p>
        </p:txBody>
      </p:sp>
      <p:sp>
        <p:nvSpPr>
          <p:cNvPr id="722" name="Google Shape;722;p75"/>
          <p:cNvSpPr/>
          <p:nvPr/>
        </p:nvSpPr>
        <p:spPr>
          <a:xfrm>
            <a:off x="1031800" y="3833256"/>
            <a:ext cx="1234500" cy="294900"/>
          </a:xfrm>
          <a:prstGeom prst="roundRect">
            <a:avLst>
              <a:gd name="adj" fmla="val 16667"/>
            </a:avLst>
          </a:prstGeom>
          <a:solidFill>
            <a:srgbClr val="A4C2F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a:t>Luciana`</a:t>
            </a:r>
            <a:endParaRPr sz="1400" b="1" i="0" u="none" strike="noStrike" cap="none">
              <a:solidFill>
                <a:srgbClr val="000000"/>
              </a:solidFill>
              <a:latin typeface="Arial"/>
              <a:ea typeface="Arial"/>
              <a:cs typeface="Arial"/>
              <a:sym typeface="Arial"/>
            </a:endParaRPr>
          </a:p>
        </p:txBody>
      </p:sp>
      <p:sp>
        <p:nvSpPr>
          <p:cNvPr id="723" name="Google Shape;723;p75"/>
          <p:cNvSpPr/>
          <p:nvPr/>
        </p:nvSpPr>
        <p:spPr>
          <a:xfrm>
            <a:off x="1605075" y="4238668"/>
            <a:ext cx="1234500" cy="294900"/>
          </a:xfrm>
          <a:prstGeom prst="roundRect">
            <a:avLst>
              <a:gd name="adj" fmla="val 16667"/>
            </a:avLst>
          </a:prstGeom>
          <a:solidFill>
            <a:srgbClr val="A4C2F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Name</a:t>
            </a:r>
            <a:endParaRPr sz="1400" b="1" i="0" u="none" strike="noStrike" cap="none">
              <a:solidFill>
                <a:srgbClr val="000000"/>
              </a:solidFill>
              <a:latin typeface="Arial"/>
              <a:ea typeface="Arial"/>
              <a:cs typeface="Arial"/>
              <a:sym typeface="Arial"/>
            </a:endParaRPr>
          </a:p>
        </p:txBody>
      </p:sp>
      <p:sp>
        <p:nvSpPr>
          <p:cNvPr id="724" name="Google Shape;724;p75"/>
          <p:cNvSpPr/>
          <p:nvPr/>
        </p:nvSpPr>
        <p:spPr>
          <a:xfrm>
            <a:off x="2839575" y="1248359"/>
            <a:ext cx="1234500" cy="294900"/>
          </a:xfrm>
          <a:prstGeom prst="roundRect">
            <a:avLst>
              <a:gd name="adj" fmla="val 16667"/>
            </a:avLst>
          </a:prstGeom>
          <a:solidFill>
            <a:srgbClr val="A4C2F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a:t>Tom</a:t>
            </a:r>
            <a:endParaRPr sz="1400" b="1" i="0" u="none" strike="noStrike" cap="none">
              <a:solidFill>
                <a:srgbClr val="000000"/>
              </a:solidFill>
              <a:latin typeface="Arial"/>
              <a:ea typeface="Arial"/>
              <a:cs typeface="Arial"/>
              <a:sym typeface="Arial"/>
            </a:endParaRPr>
          </a:p>
        </p:txBody>
      </p:sp>
      <p:sp>
        <p:nvSpPr>
          <p:cNvPr id="725" name="Google Shape;725;p75"/>
          <p:cNvSpPr/>
          <p:nvPr/>
        </p:nvSpPr>
        <p:spPr>
          <a:xfrm>
            <a:off x="1203150" y="1180103"/>
            <a:ext cx="1234500" cy="294900"/>
          </a:xfrm>
          <a:prstGeom prst="roundRect">
            <a:avLst>
              <a:gd name="adj" fmla="val 16667"/>
            </a:avLst>
          </a:prstGeom>
          <a:solidFill>
            <a:srgbClr val="A4C2F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b="1"/>
          </a:p>
          <a:p>
            <a:pPr marL="0" marR="0" lvl="0" indent="0" algn="ctr" rtl="0">
              <a:lnSpc>
                <a:spcPct val="100000"/>
              </a:lnSpc>
              <a:spcBef>
                <a:spcPts val="0"/>
              </a:spcBef>
              <a:spcAft>
                <a:spcPts val="0"/>
              </a:spcAft>
              <a:buClr>
                <a:srgbClr val="000000"/>
              </a:buClr>
              <a:buSzPts val="1400"/>
              <a:buFont typeface="Arial"/>
              <a:buNone/>
            </a:pPr>
            <a:r>
              <a:rPr lang="en" b="1"/>
              <a:t>Sabrina</a:t>
            </a:r>
            <a:endParaRPr b="1"/>
          </a:p>
          <a:p>
            <a:pPr marL="0" marR="0" lvl="0" indent="0" algn="ctr" rtl="0">
              <a:lnSpc>
                <a:spcPct val="100000"/>
              </a:lnSpc>
              <a:spcBef>
                <a:spcPts val="0"/>
              </a:spcBef>
              <a:spcAft>
                <a:spcPts val="0"/>
              </a:spcAft>
              <a:buClr>
                <a:srgbClr val="000000"/>
              </a:buClr>
              <a:buSzPts val="1400"/>
              <a:buFont typeface="Arial"/>
              <a:buNone/>
            </a:pPr>
            <a:endParaRPr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2"/>
          <p:cNvSpPr txBox="1">
            <a:spLocks noGrp="1"/>
          </p:cNvSpPr>
          <p:nvPr>
            <p:ph type="title"/>
          </p:nvPr>
        </p:nvSpPr>
        <p:spPr>
          <a:xfrm>
            <a:off x="914400" y="208359"/>
            <a:ext cx="7772400" cy="591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800"/>
              <a:buFont typeface="Times New Roman"/>
              <a:buNone/>
            </a:pPr>
            <a:r>
              <a:rPr lang="en" sz="3800" b="0" i="0" u="none">
                <a:solidFill>
                  <a:schemeClr val="dk2"/>
                </a:solidFill>
                <a:latin typeface="Times New Roman"/>
                <a:ea typeface="Times New Roman"/>
                <a:cs typeface="Times New Roman"/>
                <a:sym typeface="Times New Roman"/>
              </a:rPr>
              <a:t>South African Social Movements</a:t>
            </a:r>
            <a:endParaRPr/>
          </a:p>
        </p:txBody>
      </p:sp>
      <p:sp>
        <p:nvSpPr>
          <p:cNvPr id="223" name="Google Shape;223;p32"/>
          <p:cNvSpPr txBox="1">
            <a:spLocks noGrp="1"/>
          </p:cNvSpPr>
          <p:nvPr>
            <p:ph type="body" idx="1"/>
          </p:nvPr>
        </p:nvSpPr>
        <p:spPr>
          <a:xfrm>
            <a:off x="914400" y="1065609"/>
            <a:ext cx="7772400" cy="4077900"/>
          </a:xfrm>
          <a:prstGeom prst="rect">
            <a:avLst/>
          </a:prstGeom>
          <a:noFill/>
          <a:ln>
            <a:noFill/>
          </a:ln>
        </p:spPr>
        <p:txBody>
          <a:bodyPr spcFirstLastPara="1" wrap="square" lIns="91425" tIns="45700" rIns="91425" bIns="45700" anchor="t" anchorCtr="0">
            <a:noAutofit/>
          </a:bodyPr>
          <a:lstStyle/>
          <a:p>
            <a:pPr marL="342900" lvl="0" indent="-317500" algn="l" rtl="0">
              <a:lnSpc>
                <a:spcPct val="100000"/>
              </a:lnSpc>
              <a:spcBef>
                <a:spcPts val="0"/>
              </a:spcBef>
              <a:spcAft>
                <a:spcPts val="0"/>
              </a:spcAft>
              <a:buClr>
                <a:schemeClr val="folHlink"/>
              </a:buClr>
              <a:buSzPts val="1760"/>
              <a:buFont typeface="Noto Sans Symbols"/>
              <a:buChar char="■"/>
            </a:pPr>
            <a:r>
              <a:rPr lang="en" sz="2000" b="0" i="0" u="none">
                <a:solidFill>
                  <a:schemeClr val="dk1"/>
                </a:solidFill>
                <a:latin typeface="Arial"/>
                <a:ea typeface="Arial"/>
                <a:cs typeface="Arial"/>
                <a:sym typeface="Arial"/>
              </a:rPr>
              <a:t>History of mobilizing for right to basic education  (anti-apartheid struggle, ‘76 student uprisings)</a:t>
            </a:r>
            <a:endParaRPr sz="2400"/>
          </a:p>
          <a:p>
            <a:pPr marL="342900" lvl="0" indent="-317500" algn="l" rtl="0">
              <a:lnSpc>
                <a:spcPct val="100000"/>
              </a:lnSpc>
              <a:spcBef>
                <a:spcPts val="480"/>
              </a:spcBef>
              <a:spcAft>
                <a:spcPts val="0"/>
              </a:spcAft>
              <a:buClr>
                <a:schemeClr val="folHlink"/>
              </a:buClr>
              <a:buSzPts val="1760"/>
              <a:buFont typeface="Noto Sans Symbols"/>
              <a:buChar char="■"/>
            </a:pPr>
            <a:r>
              <a:rPr lang="en" sz="2000" b="0" i="0" u="none">
                <a:solidFill>
                  <a:schemeClr val="dk1"/>
                </a:solidFill>
                <a:latin typeface="Arial"/>
                <a:ea typeface="Arial"/>
                <a:cs typeface="Arial"/>
                <a:sym typeface="Arial"/>
              </a:rPr>
              <a:t>Negotiated compromise – 20 years on - still one of most unequal societies – highest inequality - GINI coefficient – no real redistributional frameworks</a:t>
            </a:r>
            <a:endParaRPr sz="2400"/>
          </a:p>
          <a:p>
            <a:pPr marL="342900" lvl="0" indent="-317500" algn="l" rtl="0">
              <a:lnSpc>
                <a:spcPct val="100000"/>
              </a:lnSpc>
              <a:spcBef>
                <a:spcPts val="480"/>
              </a:spcBef>
              <a:spcAft>
                <a:spcPts val="0"/>
              </a:spcAft>
              <a:buClr>
                <a:schemeClr val="folHlink"/>
              </a:buClr>
              <a:buSzPts val="1760"/>
              <a:buFont typeface="Noto Sans Symbols"/>
              <a:buChar char="■"/>
            </a:pPr>
            <a:r>
              <a:rPr lang="en" sz="2000" b="0" i="0" u="none">
                <a:solidFill>
                  <a:schemeClr val="dk1"/>
                </a:solidFill>
                <a:latin typeface="Arial"/>
                <a:ea typeface="Arial"/>
                <a:cs typeface="Arial"/>
                <a:sym typeface="Arial"/>
              </a:rPr>
              <a:t>Public hearings to address inequities (TRC, PIH) but no legal standing</a:t>
            </a:r>
            <a:endParaRPr sz="2400"/>
          </a:p>
          <a:p>
            <a:pPr marL="342900" lvl="0" indent="-317500" algn="l" rtl="0">
              <a:lnSpc>
                <a:spcPct val="100000"/>
              </a:lnSpc>
              <a:spcBef>
                <a:spcPts val="480"/>
              </a:spcBef>
              <a:spcAft>
                <a:spcPts val="0"/>
              </a:spcAft>
              <a:buClr>
                <a:schemeClr val="folHlink"/>
              </a:buClr>
              <a:buSzPts val="1760"/>
              <a:buFont typeface="Noto Sans Symbols"/>
              <a:buChar char="■"/>
            </a:pPr>
            <a:r>
              <a:rPr lang="en" sz="2000" b="0" i="0" u="none">
                <a:solidFill>
                  <a:schemeClr val="dk1"/>
                </a:solidFill>
                <a:latin typeface="Arial"/>
                <a:ea typeface="Arial"/>
                <a:cs typeface="Arial"/>
                <a:sym typeface="Arial"/>
              </a:rPr>
              <a:t>Significant legislation on education rights</a:t>
            </a:r>
            <a:endParaRPr sz="2400"/>
          </a:p>
          <a:p>
            <a:pPr marL="342900" lvl="0" indent="-342900" algn="l" rtl="0">
              <a:lnSpc>
                <a:spcPct val="100000"/>
              </a:lnSpc>
              <a:spcBef>
                <a:spcPts val="480"/>
              </a:spcBef>
              <a:spcAft>
                <a:spcPts val="0"/>
              </a:spcAft>
              <a:buSzPts val="2160"/>
              <a:buNone/>
            </a:pPr>
            <a:r>
              <a:rPr lang="en" sz="2000" b="0" i="0" u="none">
                <a:solidFill>
                  <a:schemeClr val="dk1"/>
                </a:solidFill>
                <a:latin typeface="Arial"/>
                <a:ea typeface="Arial"/>
                <a:cs typeface="Arial"/>
                <a:sym typeface="Arial"/>
              </a:rPr>
              <a:t>	(“jewel box” Constitution, SASA, funding norms and standards, redistributive frameworks) but </a:t>
            </a:r>
            <a:endParaRPr sz="2400"/>
          </a:p>
          <a:p>
            <a:pPr marL="342900" lvl="0" indent="-317500" algn="l" rtl="0">
              <a:lnSpc>
                <a:spcPct val="100000"/>
              </a:lnSpc>
              <a:spcBef>
                <a:spcPts val="480"/>
              </a:spcBef>
              <a:spcAft>
                <a:spcPts val="0"/>
              </a:spcAft>
              <a:buClr>
                <a:schemeClr val="folHlink"/>
              </a:buClr>
              <a:buSzPts val="1760"/>
              <a:buFont typeface="Noto Sans Symbols"/>
              <a:buChar char="■"/>
            </a:pPr>
            <a:r>
              <a:rPr lang="en" sz="2000" b="0" i="0" u="none">
                <a:solidFill>
                  <a:schemeClr val="dk1"/>
                </a:solidFill>
                <a:latin typeface="Arial"/>
                <a:ea typeface="Arial"/>
                <a:cs typeface="Arial"/>
                <a:sym typeface="Arial"/>
              </a:rPr>
              <a:t>Vast inequalities remain - highest levels of ed  inequality (fees, quality, resources, exclusion, lack of services)</a:t>
            </a:r>
            <a:endParaRPr sz="2400"/>
          </a:p>
          <a:p>
            <a:pPr marL="342900" lvl="0" indent="-205740" algn="l" rtl="0">
              <a:lnSpc>
                <a:spcPct val="100000"/>
              </a:lnSpc>
              <a:spcBef>
                <a:spcPts val="480"/>
              </a:spcBef>
              <a:spcAft>
                <a:spcPts val="0"/>
              </a:spcAft>
              <a:buClr>
                <a:schemeClr val="folHlink"/>
              </a:buClr>
              <a:buSzPts val="2160"/>
              <a:buFont typeface="Noto Sans Symbols"/>
              <a:buNone/>
            </a:pPr>
            <a:endParaRPr sz="2000" b="0" i="0" u="none">
              <a:solidFill>
                <a:schemeClr val="dk1"/>
              </a:solidFill>
              <a:latin typeface="Arial"/>
              <a:ea typeface="Arial"/>
              <a:cs typeface="Arial"/>
              <a:sym typeface="Arial"/>
            </a:endParaRPr>
          </a:p>
          <a:p>
            <a:pPr marL="342900" lvl="0" indent="-205740" algn="l" rtl="0">
              <a:spcBef>
                <a:spcPts val="480"/>
              </a:spcBef>
              <a:spcAft>
                <a:spcPts val="0"/>
              </a:spcAft>
              <a:buSzPts val="2160"/>
              <a:buNone/>
            </a:pPr>
            <a:endParaRPr sz="2000" b="0" i="0" u="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3"/>
          <p:cNvSpPr txBox="1">
            <a:spLocks noGrp="1"/>
          </p:cNvSpPr>
          <p:nvPr>
            <p:ph type="title"/>
          </p:nvPr>
        </p:nvSpPr>
        <p:spPr>
          <a:xfrm>
            <a:off x="914400" y="208359"/>
            <a:ext cx="7772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800"/>
              <a:buFont typeface="Times New Roman"/>
              <a:buNone/>
            </a:pPr>
            <a:r>
              <a:rPr lang="en" sz="3800" b="0" i="0" u="none">
                <a:solidFill>
                  <a:schemeClr val="dk2"/>
                </a:solidFill>
                <a:latin typeface="Times New Roman"/>
                <a:ea typeface="Times New Roman"/>
                <a:cs typeface="Times New Roman"/>
                <a:sym typeface="Times New Roman"/>
              </a:rPr>
              <a:t>Community-Based Advocacy in SA</a:t>
            </a:r>
            <a:endParaRPr/>
          </a:p>
        </p:txBody>
      </p:sp>
      <p:sp>
        <p:nvSpPr>
          <p:cNvPr id="230" name="Google Shape;230;p33"/>
          <p:cNvSpPr txBox="1">
            <a:spLocks noGrp="1"/>
          </p:cNvSpPr>
          <p:nvPr>
            <p:ph type="body" idx="1"/>
          </p:nvPr>
        </p:nvSpPr>
        <p:spPr>
          <a:xfrm>
            <a:off x="762000" y="1065609"/>
            <a:ext cx="7772400" cy="3397800"/>
          </a:xfrm>
          <a:prstGeom prst="rect">
            <a:avLst/>
          </a:prstGeom>
          <a:noFill/>
          <a:ln>
            <a:noFill/>
          </a:ln>
        </p:spPr>
        <p:txBody>
          <a:bodyPr spcFirstLastPara="1" wrap="square" lIns="91425" tIns="45700" rIns="91425" bIns="45700" anchor="t" anchorCtr="0">
            <a:noAutofit/>
          </a:bodyPr>
          <a:lstStyle/>
          <a:p>
            <a:pPr marL="342900" lvl="0" indent="-330200" algn="l" rtl="0">
              <a:lnSpc>
                <a:spcPct val="90000"/>
              </a:lnSpc>
              <a:spcBef>
                <a:spcPts val="0"/>
              </a:spcBef>
              <a:spcAft>
                <a:spcPts val="0"/>
              </a:spcAft>
              <a:buClr>
                <a:schemeClr val="folHlink"/>
              </a:buClr>
              <a:buSzPts val="1960"/>
              <a:buFont typeface="Noto Sans Symbols"/>
              <a:buChar char="■"/>
            </a:pPr>
            <a:r>
              <a:rPr lang="en" sz="2200" b="0" i="0" u="none">
                <a:solidFill>
                  <a:schemeClr val="dk1"/>
                </a:solidFill>
                <a:latin typeface="Arial"/>
                <a:ea typeface="Arial"/>
                <a:cs typeface="Arial"/>
                <a:sym typeface="Arial"/>
              </a:rPr>
              <a:t>Active non-state actors – present challenges to state and social service sectors</a:t>
            </a:r>
            <a:endParaRPr sz="2600"/>
          </a:p>
          <a:p>
            <a:pPr marL="342900" lvl="0" indent="-330200" algn="l" rtl="0">
              <a:lnSpc>
                <a:spcPct val="90000"/>
              </a:lnSpc>
              <a:spcBef>
                <a:spcPts val="480"/>
              </a:spcBef>
              <a:spcAft>
                <a:spcPts val="0"/>
              </a:spcAft>
              <a:buClr>
                <a:schemeClr val="folHlink"/>
              </a:buClr>
              <a:buSzPts val="1960"/>
              <a:buFont typeface="Noto Sans Symbols"/>
              <a:buChar char="■"/>
            </a:pPr>
            <a:r>
              <a:rPr lang="en" sz="2200" b="0" i="0" u="none">
                <a:solidFill>
                  <a:schemeClr val="dk1"/>
                </a:solidFill>
                <a:latin typeface="Arial"/>
                <a:ea typeface="Arial"/>
                <a:cs typeface="Arial"/>
                <a:sym typeface="Arial"/>
              </a:rPr>
              <a:t>Use the “human rights” rhetoric and issues of equity to bolster political mobilization/legitimation, BUT </a:t>
            </a:r>
            <a:r>
              <a:rPr lang="en" sz="2200" b="1" i="0" u="none">
                <a:solidFill>
                  <a:schemeClr val="dk1"/>
                </a:solidFill>
                <a:latin typeface="Arial"/>
                <a:ea typeface="Arial"/>
                <a:cs typeface="Arial"/>
                <a:sym typeface="Arial"/>
              </a:rPr>
              <a:t>local realities are not often understood or realized legally </a:t>
            </a:r>
            <a:endParaRPr sz="2600"/>
          </a:p>
          <a:p>
            <a:pPr marL="742950" lvl="1" indent="-273050" algn="l" rtl="0">
              <a:lnSpc>
                <a:spcPct val="90000"/>
              </a:lnSpc>
              <a:spcBef>
                <a:spcPts val="440"/>
              </a:spcBef>
              <a:spcAft>
                <a:spcPts val="0"/>
              </a:spcAft>
              <a:buClr>
                <a:schemeClr val="accent1"/>
              </a:buClr>
              <a:buSzPts val="1450"/>
              <a:buFont typeface="Noto Sans Symbols"/>
              <a:buChar char="■"/>
            </a:pPr>
            <a:r>
              <a:rPr lang="en" sz="2000" b="0" i="0" u="sng">
                <a:solidFill>
                  <a:schemeClr val="dk1"/>
                </a:solidFill>
                <a:latin typeface="Arial"/>
                <a:ea typeface="Arial"/>
                <a:cs typeface="Arial"/>
                <a:sym typeface="Arial"/>
              </a:rPr>
              <a:t>Distributional injustice </a:t>
            </a:r>
            <a:r>
              <a:rPr lang="en" sz="2000" b="0" i="0" u="none">
                <a:solidFill>
                  <a:schemeClr val="dk1"/>
                </a:solidFill>
                <a:latin typeface="Arial"/>
                <a:ea typeface="Arial"/>
                <a:cs typeface="Arial"/>
                <a:sym typeface="Arial"/>
              </a:rPr>
              <a:t>– challenge policies that fail to address inequality in the distribution of resources and wealth</a:t>
            </a:r>
            <a:endParaRPr sz="2400"/>
          </a:p>
          <a:p>
            <a:pPr marL="742950" lvl="1" indent="-273050" algn="l" rtl="0">
              <a:lnSpc>
                <a:spcPct val="90000"/>
              </a:lnSpc>
              <a:spcBef>
                <a:spcPts val="440"/>
              </a:spcBef>
              <a:spcAft>
                <a:spcPts val="0"/>
              </a:spcAft>
              <a:buClr>
                <a:schemeClr val="accent1"/>
              </a:buClr>
              <a:buSzPts val="1450"/>
              <a:buFont typeface="Noto Sans Symbols"/>
              <a:buChar char="■"/>
            </a:pPr>
            <a:r>
              <a:rPr lang="en" sz="2000" b="0" i="0" u="sng">
                <a:solidFill>
                  <a:schemeClr val="dk1"/>
                </a:solidFill>
                <a:latin typeface="Arial"/>
                <a:ea typeface="Arial"/>
                <a:cs typeface="Arial"/>
                <a:sym typeface="Arial"/>
              </a:rPr>
              <a:t>Cultural injustice </a:t>
            </a:r>
            <a:r>
              <a:rPr lang="en" sz="2000" b="0" i="0" u="none">
                <a:solidFill>
                  <a:schemeClr val="dk1"/>
                </a:solidFill>
                <a:latin typeface="Arial"/>
                <a:ea typeface="Arial"/>
                <a:cs typeface="Arial"/>
                <a:sym typeface="Arial"/>
              </a:rPr>
              <a:t>– apartheid legacy (white &amp; male) domination  -exclusion and disrespect in public representations of day-to-day life situations (homogenization of rural, poor, discrimination against women, etc)</a:t>
            </a:r>
            <a:endParaRPr sz="2400"/>
          </a:p>
          <a:p>
            <a:pPr marL="742950" lvl="1" indent="-273050" algn="l" rtl="0">
              <a:lnSpc>
                <a:spcPct val="90000"/>
              </a:lnSpc>
              <a:spcBef>
                <a:spcPts val="440"/>
              </a:spcBef>
              <a:spcAft>
                <a:spcPts val="0"/>
              </a:spcAft>
              <a:buClr>
                <a:schemeClr val="accent1"/>
              </a:buClr>
              <a:buSzPts val="1450"/>
              <a:buFont typeface="Noto Sans Symbols"/>
              <a:buChar char="■"/>
            </a:pPr>
            <a:r>
              <a:rPr lang="en" sz="2000" b="0" i="0" u="sng">
                <a:solidFill>
                  <a:schemeClr val="dk1"/>
                </a:solidFill>
                <a:latin typeface="Arial"/>
                <a:ea typeface="Arial"/>
                <a:cs typeface="Arial"/>
                <a:sym typeface="Arial"/>
              </a:rPr>
              <a:t>Associational justice </a:t>
            </a:r>
            <a:r>
              <a:rPr lang="en" sz="2000" b="0" i="0" u="none">
                <a:solidFill>
                  <a:schemeClr val="dk1"/>
                </a:solidFill>
                <a:latin typeface="Arial"/>
                <a:ea typeface="Arial"/>
                <a:cs typeface="Arial"/>
                <a:sym typeface="Arial"/>
              </a:rPr>
              <a:t>– denial of participation in policy decisions that affect marginalized communities</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4"/>
          <p:cNvSpPr txBox="1">
            <a:spLocks noGrp="1"/>
          </p:cNvSpPr>
          <p:nvPr>
            <p:ph type="title"/>
          </p:nvPr>
        </p:nvSpPr>
        <p:spPr>
          <a:xfrm>
            <a:off x="914400" y="208359"/>
            <a:ext cx="7772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800"/>
              <a:buFont typeface="Times New Roman"/>
              <a:buNone/>
            </a:pPr>
            <a:r>
              <a:rPr lang="en" sz="3800" b="0" i="0" u="none">
                <a:solidFill>
                  <a:schemeClr val="dk2"/>
                </a:solidFill>
                <a:latin typeface="Times New Roman"/>
                <a:ea typeface="Times New Roman"/>
                <a:cs typeface="Times New Roman"/>
                <a:sym typeface="Times New Roman"/>
              </a:rPr>
              <a:t>Education Rights Project (Principles)</a:t>
            </a:r>
            <a:endParaRPr/>
          </a:p>
        </p:txBody>
      </p:sp>
      <p:sp>
        <p:nvSpPr>
          <p:cNvPr id="237" name="Google Shape;237;p34"/>
          <p:cNvSpPr txBox="1">
            <a:spLocks noGrp="1"/>
          </p:cNvSpPr>
          <p:nvPr>
            <p:ph type="body" idx="1"/>
          </p:nvPr>
        </p:nvSpPr>
        <p:spPr>
          <a:xfrm>
            <a:off x="914400" y="1200150"/>
            <a:ext cx="7772400" cy="3397800"/>
          </a:xfrm>
          <a:prstGeom prst="rect">
            <a:avLst/>
          </a:prstGeom>
          <a:noFill/>
          <a:ln>
            <a:noFill/>
          </a:ln>
        </p:spPr>
        <p:txBody>
          <a:bodyPr spcFirstLastPara="1" wrap="square" lIns="91425" tIns="45700" rIns="91425" bIns="45700" anchor="t" anchorCtr="0">
            <a:noAutofit/>
          </a:bodyPr>
          <a:lstStyle/>
          <a:p>
            <a:pPr marL="342900" lvl="0" indent="-317500" algn="l" rtl="0">
              <a:lnSpc>
                <a:spcPct val="90000"/>
              </a:lnSpc>
              <a:spcBef>
                <a:spcPts val="0"/>
              </a:spcBef>
              <a:spcAft>
                <a:spcPts val="0"/>
              </a:spcAft>
              <a:buClr>
                <a:schemeClr val="folHlink"/>
              </a:buClr>
              <a:buSzPts val="2120"/>
              <a:buFont typeface="Noto Sans Symbols"/>
              <a:buChar char="■"/>
            </a:pPr>
            <a:r>
              <a:rPr lang="en" sz="2400" b="0" i="0" u="none">
                <a:solidFill>
                  <a:schemeClr val="dk1"/>
                </a:solidFill>
                <a:latin typeface="Arial"/>
                <a:ea typeface="Arial"/>
                <a:cs typeface="Arial"/>
                <a:sym typeface="Arial"/>
              </a:rPr>
              <a:t>Social movements/CBOs facilitate direct and expanded participation of poor and disadvantaged communities in policymaking</a:t>
            </a:r>
            <a:endParaRPr sz="2400"/>
          </a:p>
          <a:p>
            <a:pPr marL="342900" lvl="0" indent="-317500" algn="l" rtl="0">
              <a:lnSpc>
                <a:spcPct val="90000"/>
              </a:lnSpc>
              <a:spcBef>
                <a:spcPts val="560"/>
              </a:spcBef>
              <a:spcAft>
                <a:spcPts val="0"/>
              </a:spcAft>
              <a:buClr>
                <a:schemeClr val="folHlink"/>
              </a:buClr>
              <a:buSzPts val="2120"/>
              <a:buFont typeface="Noto Sans Symbols"/>
              <a:buChar char="■"/>
            </a:pPr>
            <a:r>
              <a:rPr lang="en" sz="2400" b="0" i="0" u="none">
                <a:solidFill>
                  <a:schemeClr val="dk1"/>
                </a:solidFill>
                <a:latin typeface="Arial"/>
                <a:ea typeface="Arial"/>
                <a:cs typeface="Arial"/>
                <a:sym typeface="Arial"/>
              </a:rPr>
              <a:t>Partnerships between social movements and universities (“decolonize” and “fees must fall mvmts”) enabled the insertion of marginalized knowledge and experience into formal policymaking spaces and HEIs</a:t>
            </a:r>
            <a:endParaRPr sz="2400"/>
          </a:p>
          <a:p>
            <a:pPr marL="342900" lvl="0" indent="-317500" algn="l" rtl="0">
              <a:lnSpc>
                <a:spcPct val="90000"/>
              </a:lnSpc>
              <a:spcBef>
                <a:spcPts val="560"/>
              </a:spcBef>
              <a:spcAft>
                <a:spcPts val="0"/>
              </a:spcAft>
              <a:buClr>
                <a:schemeClr val="folHlink"/>
              </a:buClr>
              <a:buSzPts val="2120"/>
              <a:buFont typeface="Noto Sans Symbols"/>
              <a:buChar char="■"/>
            </a:pPr>
            <a:r>
              <a:rPr lang="en" sz="2400" b="0" i="0" u="none">
                <a:solidFill>
                  <a:schemeClr val="dk1"/>
                </a:solidFill>
                <a:latin typeface="Arial"/>
                <a:ea typeface="Arial"/>
                <a:cs typeface="Arial"/>
                <a:sym typeface="Arial"/>
              </a:rPr>
              <a:t>Launched by UN Rapporteur on the “Right to education” provided legal discourse created possibilities for transformational activism around ed and other public service delivery</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5"/>
          <p:cNvSpPr txBox="1">
            <a:spLocks noGrp="1"/>
          </p:cNvSpPr>
          <p:nvPr>
            <p:ph type="title"/>
          </p:nvPr>
        </p:nvSpPr>
        <p:spPr>
          <a:xfrm>
            <a:off x="914400" y="156269"/>
            <a:ext cx="7772400" cy="642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600"/>
              <a:buFont typeface="Times New Roman"/>
              <a:buNone/>
            </a:pPr>
            <a:r>
              <a:rPr lang="en" sz="3600" b="0" i="0" u="none">
                <a:solidFill>
                  <a:schemeClr val="dk2"/>
                </a:solidFill>
                <a:latin typeface="Times New Roman"/>
                <a:ea typeface="Times New Roman"/>
                <a:cs typeface="Times New Roman"/>
                <a:sym typeface="Times New Roman"/>
              </a:rPr>
              <a:t>Education Rights Project: Approach</a:t>
            </a:r>
            <a:endParaRPr/>
          </a:p>
        </p:txBody>
      </p:sp>
      <p:sp>
        <p:nvSpPr>
          <p:cNvPr id="244" name="Google Shape;244;p35"/>
          <p:cNvSpPr txBox="1">
            <a:spLocks noGrp="1"/>
          </p:cNvSpPr>
          <p:nvPr>
            <p:ph type="body" idx="1"/>
          </p:nvPr>
        </p:nvSpPr>
        <p:spPr>
          <a:xfrm>
            <a:off x="914400" y="1065600"/>
            <a:ext cx="8177400" cy="3532500"/>
          </a:xfrm>
          <a:prstGeom prst="rect">
            <a:avLst/>
          </a:prstGeom>
          <a:noFill/>
          <a:ln>
            <a:noFill/>
          </a:ln>
        </p:spPr>
        <p:txBody>
          <a:bodyPr spcFirstLastPara="1" wrap="square" lIns="91425" tIns="45700" rIns="91425" bIns="45700" anchor="t" anchorCtr="0">
            <a:noAutofit/>
          </a:bodyPr>
          <a:lstStyle/>
          <a:p>
            <a:pPr marL="342900" lvl="0" indent="-317500" algn="l" rtl="0">
              <a:lnSpc>
                <a:spcPct val="100000"/>
              </a:lnSpc>
              <a:spcBef>
                <a:spcPts val="0"/>
              </a:spcBef>
              <a:spcAft>
                <a:spcPts val="0"/>
              </a:spcAft>
              <a:buClr>
                <a:schemeClr val="folHlink"/>
              </a:buClr>
              <a:buSzPts val="1760"/>
              <a:buFont typeface="Noto Sans Symbols"/>
              <a:buChar char="■"/>
            </a:pPr>
            <a:r>
              <a:rPr lang="en" sz="2000" b="0" i="0" u="none">
                <a:solidFill>
                  <a:schemeClr val="dk1"/>
                </a:solidFill>
                <a:latin typeface="Arial"/>
                <a:ea typeface="Arial"/>
                <a:cs typeface="Arial"/>
                <a:sym typeface="Arial"/>
              </a:rPr>
              <a:t>Uses PAR/CBR: to give meaning to the on-the-ground struggles of communities trying to achieve Constitutional Rights to basic education</a:t>
            </a:r>
            <a:endParaRPr sz="2400"/>
          </a:p>
          <a:p>
            <a:pPr marL="342900" lvl="0" indent="-317500" algn="l" rtl="0">
              <a:lnSpc>
                <a:spcPct val="100000"/>
              </a:lnSpc>
              <a:spcBef>
                <a:spcPts val="480"/>
              </a:spcBef>
              <a:spcAft>
                <a:spcPts val="0"/>
              </a:spcAft>
              <a:buClr>
                <a:schemeClr val="folHlink"/>
              </a:buClr>
              <a:buSzPts val="1760"/>
              <a:buFont typeface="Noto Sans Symbols"/>
              <a:buChar char="■"/>
            </a:pPr>
            <a:r>
              <a:rPr lang="en" sz="2000" b="0" i="0" u="none">
                <a:solidFill>
                  <a:schemeClr val="dk1"/>
                </a:solidFill>
                <a:latin typeface="Arial"/>
                <a:ea typeface="Arial"/>
                <a:cs typeface="Arial"/>
                <a:sym typeface="Arial"/>
              </a:rPr>
              <a:t>Paint a picture of the reality of living in marginalized communities and the implications of poverty in realizing education rights </a:t>
            </a:r>
            <a:r>
              <a:rPr lang="en" sz="2000" b="0" i="0" u="sng">
                <a:solidFill>
                  <a:schemeClr val="dk1"/>
                </a:solidFill>
                <a:latin typeface="Arial"/>
                <a:ea typeface="Arial"/>
                <a:cs typeface="Arial"/>
                <a:sym typeface="Arial"/>
              </a:rPr>
              <a:t>PLUS a plan of action</a:t>
            </a:r>
            <a:endParaRPr sz="2400"/>
          </a:p>
          <a:p>
            <a:pPr marL="342900" lvl="0" indent="-317500" algn="l" rtl="0">
              <a:lnSpc>
                <a:spcPct val="100000"/>
              </a:lnSpc>
              <a:spcBef>
                <a:spcPts val="480"/>
              </a:spcBef>
              <a:spcAft>
                <a:spcPts val="0"/>
              </a:spcAft>
              <a:buClr>
                <a:schemeClr val="folHlink"/>
              </a:buClr>
              <a:buSzPts val="1760"/>
              <a:buFont typeface="Noto Sans Symbols"/>
              <a:buChar char="■"/>
            </a:pPr>
            <a:r>
              <a:rPr lang="en" sz="2000" b="0" i="0" u="none">
                <a:solidFill>
                  <a:schemeClr val="dk1"/>
                </a:solidFill>
                <a:latin typeface="Arial"/>
                <a:ea typeface="Arial"/>
                <a:cs typeface="Arial"/>
                <a:sym typeface="Arial"/>
              </a:rPr>
              <a:t>Alternative methods to traditional policy approaches (disrupts formal policy/legal research analysis). (</a:t>
            </a:r>
            <a:r>
              <a:rPr lang="en" sz="2000" b="0" i="0" u="sng">
                <a:solidFill>
                  <a:schemeClr val="dk1"/>
                </a:solidFill>
                <a:latin typeface="Arial"/>
                <a:ea typeface="Arial"/>
                <a:cs typeface="Arial"/>
                <a:sym typeface="Arial"/>
              </a:rPr>
              <a:t>AVOIDs ”development/research fatigue</a:t>
            </a:r>
            <a:r>
              <a:rPr lang="en" sz="2000" b="0" i="0" u="none">
                <a:solidFill>
                  <a:schemeClr val="dk1"/>
                </a:solidFill>
                <a:latin typeface="Arial"/>
                <a:ea typeface="Arial"/>
                <a:cs typeface="Arial"/>
                <a:sym typeface="Arial"/>
              </a:rPr>
              <a:t>”)</a:t>
            </a:r>
            <a:endParaRPr sz="2400"/>
          </a:p>
          <a:p>
            <a:pPr marL="342900" lvl="0" indent="-317500" algn="l" rtl="0">
              <a:lnSpc>
                <a:spcPct val="100000"/>
              </a:lnSpc>
              <a:spcBef>
                <a:spcPts val="480"/>
              </a:spcBef>
              <a:spcAft>
                <a:spcPts val="0"/>
              </a:spcAft>
              <a:buClr>
                <a:schemeClr val="folHlink"/>
              </a:buClr>
              <a:buSzPts val="1760"/>
              <a:buFont typeface="Noto Sans Symbols"/>
              <a:buChar char="■"/>
            </a:pPr>
            <a:r>
              <a:rPr lang="en" sz="2000" b="0" i="0" u="none">
                <a:solidFill>
                  <a:schemeClr val="dk1"/>
                </a:solidFill>
                <a:latin typeface="Arial"/>
                <a:ea typeface="Arial"/>
                <a:cs typeface="Arial"/>
                <a:sym typeface="Arial"/>
              </a:rPr>
              <a:t>Community based researchers are central to this process. CBR’s participate in ways that support communities to articulate their concerns and the challenges they face and work towards multifaceted (local/regional and national)* solutions.</a:t>
            </a:r>
            <a:endParaRPr sz="2400"/>
          </a:p>
          <a:p>
            <a:pPr marL="342900" lvl="0" indent="-205740" algn="l" rtl="0">
              <a:spcBef>
                <a:spcPts val="480"/>
              </a:spcBef>
              <a:spcAft>
                <a:spcPts val="0"/>
              </a:spcAft>
              <a:buSzPts val="2160"/>
              <a:buNone/>
            </a:pPr>
            <a:endParaRPr sz="2000" b="0" i="0" u="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6"/>
          <p:cNvSpPr txBox="1">
            <a:spLocks noGrp="1"/>
          </p:cNvSpPr>
          <p:nvPr>
            <p:ph type="title"/>
          </p:nvPr>
        </p:nvSpPr>
        <p:spPr>
          <a:xfrm>
            <a:off x="838200" y="171450"/>
            <a:ext cx="7772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200"/>
              <a:buFont typeface="Times New Roman"/>
              <a:buNone/>
            </a:pPr>
            <a:r>
              <a:rPr lang="en" sz="3200" b="0" i="0" u="none">
                <a:solidFill>
                  <a:schemeClr val="dk2"/>
                </a:solidFill>
                <a:latin typeface="Times New Roman"/>
                <a:ea typeface="Times New Roman"/>
                <a:cs typeface="Times New Roman"/>
                <a:sym typeface="Times New Roman"/>
              </a:rPr>
              <a:t>ERP: Community-based/Participatory Action Research and Social Change</a:t>
            </a:r>
            <a:endParaRPr/>
          </a:p>
        </p:txBody>
      </p:sp>
      <p:sp>
        <p:nvSpPr>
          <p:cNvPr id="251" name="Google Shape;251;p36"/>
          <p:cNvSpPr txBox="1">
            <a:spLocks noGrp="1"/>
          </p:cNvSpPr>
          <p:nvPr>
            <p:ph type="body" idx="1"/>
          </p:nvPr>
        </p:nvSpPr>
        <p:spPr>
          <a:xfrm>
            <a:off x="507100" y="1028700"/>
            <a:ext cx="8637000" cy="4114800"/>
          </a:xfrm>
          <a:prstGeom prst="rect">
            <a:avLst/>
          </a:prstGeom>
          <a:noFill/>
          <a:ln>
            <a:noFill/>
          </a:ln>
        </p:spPr>
        <p:txBody>
          <a:bodyPr spcFirstLastPara="1" wrap="square" lIns="91425" tIns="45700" rIns="91425" bIns="45700" anchor="t" anchorCtr="0">
            <a:noAutofit/>
          </a:bodyPr>
          <a:lstStyle/>
          <a:p>
            <a:pPr marL="342900" lvl="0" indent="-323850" algn="l" rtl="0">
              <a:lnSpc>
                <a:spcPct val="100000"/>
              </a:lnSpc>
              <a:spcBef>
                <a:spcPts val="0"/>
              </a:spcBef>
              <a:spcAft>
                <a:spcPts val="0"/>
              </a:spcAft>
              <a:buClr>
                <a:schemeClr val="folHlink"/>
              </a:buClr>
              <a:buSzPts val="1860"/>
              <a:buFont typeface="Noto Sans Symbols"/>
              <a:buChar char="■"/>
            </a:pPr>
            <a:r>
              <a:rPr lang="en" sz="2100" b="0" i="0" u="none">
                <a:solidFill>
                  <a:schemeClr val="dk1"/>
                </a:solidFill>
                <a:latin typeface="Arial"/>
                <a:ea typeface="Arial"/>
                <a:cs typeface="Arial"/>
                <a:sym typeface="Arial"/>
              </a:rPr>
              <a:t>Informed by critical thinking and analysis of social, political and economic contradictions (Freire, Dreze)</a:t>
            </a:r>
            <a:endParaRPr sz="2500"/>
          </a:p>
          <a:p>
            <a:pPr marL="342900" lvl="0" indent="-323850" algn="l" rtl="0">
              <a:lnSpc>
                <a:spcPct val="100000"/>
              </a:lnSpc>
              <a:spcBef>
                <a:spcPts val="480"/>
              </a:spcBef>
              <a:spcAft>
                <a:spcPts val="0"/>
              </a:spcAft>
              <a:buClr>
                <a:schemeClr val="folHlink"/>
              </a:buClr>
              <a:buSzPts val="1860"/>
              <a:buFont typeface="Noto Sans Symbols"/>
              <a:buChar char="■"/>
            </a:pPr>
            <a:r>
              <a:rPr lang="en" sz="2100" b="1" i="0" u="none">
                <a:solidFill>
                  <a:schemeClr val="dk1"/>
                </a:solidFill>
                <a:latin typeface="Arial"/>
                <a:ea typeface="Arial"/>
                <a:cs typeface="Arial"/>
                <a:sym typeface="Arial"/>
              </a:rPr>
              <a:t>Uses multiple methods, voices, approaches to seek variety of perspectives and understandings (WHO)*</a:t>
            </a:r>
            <a:endParaRPr sz="2500"/>
          </a:p>
          <a:p>
            <a:pPr marL="342900" lvl="0" indent="-323850" algn="l" rtl="0">
              <a:lnSpc>
                <a:spcPct val="100000"/>
              </a:lnSpc>
              <a:spcBef>
                <a:spcPts val="480"/>
              </a:spcBef>
              <a:spcAft>
                <a:spcPts val="0"/>
              </a:spcAft>
              <a:buClr>
                <a:schemeClr val="folHlink"/>
              </a:buClr>
              <a:buSzPts val="1860"/>
              <a:buFont typeface="Noto Sans Symbols"/>
              <a:buChar char="■"/>
            </a:pPr>
            <a:r>
              <a:rPr lang="en" sz="2100" b="1" i="0" u="none">
                <a:solidFill>
                  <a:schemeClr val="dk1"/>
                </a:solidFill>
                <a:latin typeface="Arial"/>
                <a:ea typeface="Arial"/>
                <a:cs typeface="Arial"/>
                <a:sym typeface="Arial"/>
              </a:rPr>
              <a:t>Not a “method” or way of gathering data for legal cases – but a way of changing the nature of knowledge and transforming how community defines problems/possibilities and moves towards change (WHAT)</a:t>
            </a:r>
            <a:endParaRPr sz="2500"/>
          </a:p>
          <a:p>
            <a:pPr marL="342900" lvl="0" indent="-323850" algn="l" rtl="0">
              <a:lnSpc>
                <a:spcPct val="100000"/>
              </a:lnSpc>
              <a:spcBef>
                <a:spcPts val="480"/>
              </a:spcBef>
              <a:spcAft>
                <a:spcPts val="0"/>
              </a:spcAft>
              <a:buClr>
                <a:schemeClr val="folHlink"/>
              </a:buClr>
              <a:buSzPts val="1860"/>
              <a:buFont typeface="Noto Sans Symbols"/>
              <a:buChar char="■"/>
            </a:pPr>
            <a:r>
              <a:rPr lang="en" sz="2100" b="0" i="0" u="none">
                <a:solidFill>
                  <a:schemeClr val="dk1"/>
                </a:solidFill>
                <a:latin typeface="Arial"/>
                <a:ea typeface="Arial"/>
                <a:cs typeface="Arial"/>
                <a:sym typeface="Arial"/>
              </a:rPr>
              <a:t>Becomes a transformative endeavor -  emphasizes changes in thinking/doing not just informing about existing law/policy (WHY)**</a:t>
            </a:r>
            <a:endParaRPr sz="2500"/>
          </a:p>
          <a:p>
            <a:pPr marL="342900" lvl="0" indent="-323850" algn="l" rtl="0">
              <a:lnSpc>
                <a:spcPct val="100000"/>
              </a:lnSpc>
              <a:spcBef>
                <a:spcPts val="480"/>
              </a:spcBef>
              <a:spcAft>
                <a:spcPts val="0"/>
              </a:spcAft>
              <a:buClr>
                <a:schemeClr val="folHlink"/>
              </a:buClr>
              <a:buSzPts val="1860"/>
              <a:buFont typeface="Noto Sans Symbols"/>
              <a:buChar char="■"/>
            </a:pPr>
            <a:r>
              <a:rPr lang="en" sz="2100" b="0" i="0" u="none">
                <a:solidFill>
                  <a:schemeClr val="dk1"/>
                </a:solidFill>
                <a:latin typeface="Arial"/>
                <a:ea typeface="Arial"/>
                <a:cs typeface="Arial"/>
                <a:sym typeface="Arial"/>
              </a:rPr>
              <a:t>Result = broad based public campaigns to change communities and policy</a:t>
            </a:r>
            <a:endParaRPr sz="25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3812</Words>
  <Application>Microsoft Macintosh PowerPoint</Application>
  <PresentationFormat>On-screen Show (16:9)</PresentationFormat>
  <Paragraphs>320</Paragraphs>
  <Slides>48</Slides>
  <Notes>48</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48</vt:i4>
      </vt:variant>
    </vt:vector>
  </HeadingPairs>
  <TitlesOfParts>
    <vt:vector size="61" baseType="lpstr">
      <vt:lpstr>Source Code Pro</vt:lpstr>
      <vt:lpstr>Arial</vt:lpstr>
      <vt:lpstr>Roboto Condensed</vt:lpstr>
      <vt:lpstr>Noto Sans Symbols</vt:lpstr>
      <vt:lpstr>Cambria</vt:lpstr>
      <vt:lpstr>Amatic SC</vt:lpstr>
      <vt:lpstr>Georgia</vt:lpstr>
      <vt:lpstr>Times New Roman</vt:lpstr>
      <vt:lpstr>Raleway</vt:lpstr>
      <vt:lpstr>Open Sans</vt:lpstr>
      <vt:lpstr>Simple Light</vt:lpstr>
      <vt:lpstr>1_Layers</vt:lpstr>
      <vt:lpstr>Layers</vt:lpstr>
      <vt:lpstr>Community Led  Research Design</vt:lpstr>
      <vt:lpstr>Agenda</vt:lpstr>
      <vt:lpstr>I am  uncomfortable with community-led research </vt:lpstr>
      <vt:lpstr>Participatory Research and Education Rights in  South Africa </vt:lpstr>
      <vt:lpstr>South African Social Movements</vt:lpstr>
      <vt:lpstr>Community-Based Advocacy in SA</vt:lpstr>
      <vt:lpstr>Education Rights Project (Principles)</vt:lpstr>
      <vt:lpstr>Education Rights Project: Approach</vt:lpstr>
      <vt:lpstr>ERP: Community-based/Participatory Action Research and Social Change</vt:lpstr>
      <vt:lpstr>Methods for Community Engagement</vt:lpstr>
      <vt:lpstr>Highlights from testimonials (on barriers to education – transport, safety, fees, registration)</vt:lpstr>
      <vt:lpstr>Working beyond the community</vt:lpstr>
      <vt:lpstr>ERP Booklets and Campaigns</vt:lpstr>
      <vt:lpstr>PowerPoint Presentation</vt:lpstr>
      <vt:lpstr>Impact on policy: new school fee/ funding schemes</vt:lpstr>
      <vt:lpstr>Why/how is this different?</vt:lpstr>
      <vt:lpstr>PowerPoint Presentation</vt:lpstr>
      <vt:lpstr>PowerPoint Presentation</vt:lpstr>
      <vt:lpstr>PowerPoint Presentation</vt:lpstr>
      <vt:lpstr>PowerPoint Presentation</vt:lpstr>
      <vt:lpstr>Community-led Research + Advocacy</vt:lpstr>
      <vt:lpstr>PowerPoint Presentation</vt:lpstr>
      <vt:lpstr>PowerPoint Presentation</vt:lpstr>
      <vt:lpstr>PowerPoint Presentation</vt:lpstr>
      <vt:lpstr>PowerPoint Presentation</vt:lpstr>
      <vt:lpstr>PowerPoint Presentation</vt:lpstr>
      <vt:lpstr>Community-led Research Puzzles </vt:lpstr>
      <vt:lpstr>PowerPoint Presentation</vt:lpstr>
      <vt:lpstr>Group Discussion</vt:lpstr>
      <vt:lpstr>PowerPoint Presentation</vt:lpstr>
      <vt:lpstr>PowerPoint Presentation</vt:lpstr>
      <vt:lpstr>PowerPoint Presentation</vt:lpstr>
      <vt:lpstr>Group Discussion</vt:lpstr>
      <vt:lpstr>PowerPoint Presentation</vt:lpstr>
      <vt:lpstr>PowerPoint Presentation</vt:lpstr>
      <vt:lpstr>PowerPoint Presentation</vt:lpstr>
      <vt:lpstr>Group Discussion</vt:lpstr>
      <vt:lpstr>PowerPoint Presentation</vt:lpstr>
      <vt:lpstr>PowerPoint Presentation</vt:lpstr>
      <vt:lpstr>PowerPoint Presentation</vt:lpstr>
      <vt:lpstr>Group Discussion</vt:lpstr>
      <vt:lpstr>PowerPoint Presentation</vt:lpstr>
      <vt:lpstr>PowerPoint Presentation</vt:lpstr>
      <vt:lpstr>PowerPoint Presentation</vt:lpstr>
      <vt:lpstr>Group Discussion</vt:lpstr>
      <vt:lpstr>PowerPoint Presentation</vt:lpstr>
      <vt:lpstr>PowerPoint Presentation</vt:lpstr>
      <vt:lpstr>Welcome! Pull up a chair around our circle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Led  Research Design</dc:title>
  <cp:lastModifiedBy>logan jacobs</cp:lastModifiedBy>
  <cp:revision>4</cp:revision>
  <dcterms:modified xsi:type="dcterms:W3CDTF">2022-05-26T17:44:46Z</dcterms:modified>
</cp:coreProperties>
</file>