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Nunito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  <p:embeddedFont>
      <p:font typeface="Average"/>
      <p:regular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AEBA02-F9FC-4DC6-B9BD-C96E9CF4E14E}">
  <a:tblStyle styleId="{78AEBA02-F9FC-4DC6-B9BD-C96E9CF4E1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verag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aleway-regular.fntdata"/><Relationship Id="rId16" Type="http://schemas.openxmlformats.org/officeDocument/2006/relationships/slide" Target="slides/slide10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0c31c306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0c31c306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b6de2755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b6de2755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0c31c31b5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0c31c31b5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50e0471f4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50e0471f4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0c31c306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0c31c306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0c31c31b5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0c31c31b5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b301fdda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b301fdda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ff614c9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ff614c9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ff614c9a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ff614c9a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0deba5cc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0deba5cc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rgbClr val="5D8C7A">
            <a:alpha val="6816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D8C7A">
            <a:alpha val="67840"/>
          </a:srgbClr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311700" y="445025"/>
            <a:ext cx="8520600" cy="22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latin typeface="Raleway"/>
                <a:ea typeface="Raleway"/>
                <a:cs typeface="Raleway"/>
                <a:sym typeface="Raleway"/>
              </a:rPr>
              <a:t>Legal Empowerment Learning Lab</a:t>
            </a:r>
            <a:endParaRPr b="1" sz="49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latin typeface="Raleway"/>
                <a:ea typeface="Raleway"/>
                <a:cs typeface="Raleway"/>
                <a:sym typeface="Raleway"/>
              </a:rPr>
              <a:t>2020-2021</a:t>
            </a:r>
            <a:endParaRPr sz="4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5775" y="3552538"/>
            <a:ext cx="4192425" cy="1016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445025"/>
            <a:ext cx="8562300" cy="9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Gimaazinibii’amoon (A message to you): by Margaret Noodin</a:t>
            </a:r>
            <a:endParaRPr b="1"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7825" y="1043050"/>
            <a:ext cx="3576201" cy="385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1593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Oct</a:t>
            </a: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202o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59300" y="6450"/>
            <a:ext cx="85206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highlight>
                  <a:srgbClr val="A64D79"/>
                </a:highlight>
                <a:latin typeface="Raleway"/>
                <a:ea typeface="Raleway"/>
                <a:cs typeface="Raleway"/>
                <a:sym typeface="Raleway"/>
              </a:rPr>
              <a:t>Where We Have Been, Where Are We Going</a:t>
            </a:r>
            <a:endParaRPr b="1" sz="3000">
              <a:solidFill>
                <a:schemeClr val="dk1"/>
              </a:solidFill>
              <a:highlight>
                <a:srgbClr val="A64D7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68" name="Google Shape;68;p14"/>
          <p:cNvGraphicFramePr/>
          <p:nvPr/>
        </p:nvGraphicFramePr>
        <p:xfrm>
          <a:off x="170700" y="239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{78AEBA02-F9FC-4DC6-B9BD-C96E9CF4E14E}</a:tableStyleId>
              </a:tblPr>
              <a:tblGrid>
                <a:gridCol w="650025"/>
                <a:gridCol w="650025"/>
                <a:gridCol w="650025"/>
                <a:gridCol w="382850"/>
                <a:gridCol w="949625"/>
                <a:gridCol w="650025"/>
                <a:gridCol w="650025"/>
                <a:gridCol w="650025"/>
                <a:gridCol w="650025"/>
                <a:gridCol w="650025"/>
                <a:gridCol w="650025"/>
                <a:gridCol w="382850"/>
              </a:tblGrid>
              <a:tr h="7191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2020</a:t>
                      </a:r>
                      <a:endParaRPr sz="20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C7BD"/>
                    </a:solidFill>
                  </a:tcPr>
                </a:tc>
                <a:tc hMerge="1"/>
                <a:tc hMerge="1"/>
                <a:tc hMerge="1"/>
                <a:tc gridSpan="8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2021</a:t>
                      </a:r>
                      <a:endParaRPr sz="20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4D7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cxnSp>
        <p:nvCxnSpPr>
          <p:cNvPr id="69" name="Google Shape;69;p14"/>
          <p:cNvCxnSpPr/>
          <p:nvPr/>
        </p:nvCxnSpPr>
        <p:spPr>
          <a:xfrm rot="10800000">
            <a:off x="417575" y="1439375"/>
            <a:ext cx="0" cy="95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70" name="Google Shape;70;p14"/>
          <p:cNvSpPr txBox="1"/>
          <p:nvPr/>
        </p:nvSpPr>
        <p:spPr>
          <a:xfrm>
            <a:off x="493775" y="1560476"/>
            <a:ext cx="23157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Introduction to Legal Empowerment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098609" y="3668337"/>
            <a:ext cx="23157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Jan 2021</a:t>
            </a:r>
            <a:endParaRPr b="1"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098603" y="3993750"/>
            <a:ext cx="15105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Community-led Research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Design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699974" y="1560476"/>
            <a:ext cx="23532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Participatory Data Collection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4" name="Google Shape;74;p14"/>
          <p:cNvCxnSpPr/>
          <p:nvPr/>
        </p:nvCxnSpPr>
        <p:spPr>
          <a:xfrm>
            <a:off x="3020125" y="3140900"/>
            <a:ext cx="2400" cy="701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75" name="Google Shape;75;p14"/>
          <p:cNvSpPr txBox="1"/>
          <p:nvPr/>
        </p:nvSpPr>
        <p:spPr>
          <a:xfrm>
            <a:off x="4618600" y="980425"/>
            <a:ext cx="235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March 2021</a:t>
            </a:r>
            <a:endParaRPr b="1"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6" name="Google Shape;76;p14"/>
          <p:cNvCxnSpPr/>
          <p:nvPr/>
        </p:nvCxnSpPr>
        <p:spPr>
          <a:xfrm rot="10800000">
            <a:off x="4618600" y="1439375"/>
            <a:ext cx="0" cy="95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7" name="Google Shape;77;p14"/>
          <p:cNvCxnSpPr/>
          <p:nvPr/>
        </p:nvCxnSpPr>
        <p:spPr>
          <a:xfrm>
            <a:off x="5861422" y="3148112"/>
            <a:ext cx="900" cy="527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8" name="Google Shape;78;p14"/>
          <p:cNvCxnSpPr/>
          <p:nvPr/>
        </p:nvCxnSpPr>
        <p:spPr>
          <a:xfrm rot="10800000">
            <a:off x="1566075" y="3113000"/>
            <a:ext cx="5700" cy="7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79" name="Google Shape;79;p14"/>
          <p:cNvSpPr txBox="1"/>
          <p:nvPr/>
        </p:nvSpPr>
        <p:spPr>
          <a:xfrm>
            <a:off x="6046825" y="3207292"/>
            <a:ext cx="23532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Summer 2021</a:t>
            </a:r>
            <a:endParaRPr b="1"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5577175" y="3686725"/>
            <a:ext cx="32925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Shared Struggles, Carrying Complexity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Collective Data Analysis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Ethics and Care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Responding to Delegitimation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can we nurture into the future?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458675" y="3846900"/>
            <a:ext cx="1408200" cy="1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Introduction to Participatory Action Research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1572075" y="3466350"/>
            <a:ext cx="1181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Nov 2020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3" name="Google Shape;83;p14"/>
          <p:cNvCxnSpPr/>
          <p:nvPr/>
        </p:nvCxnSpPr>
        <p:spPr>
          <a:xfrm flipH="1" rot="10800000">
            <a:off x="7790050" y="2731925"/>
            <a:ext cx="375900" cy="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84" name="Google Shape;84;p14"/>
          <p:cNvSpPr txBox="1"/>
          <p:nvPr/>
        </p:nvSpPr>
        <p:spPr>
          <a:xfrm>
            <a:off x="8172175" y="2404355"/>
            <a:ext cx="23532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endParaRPr b="1"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Future</a:t>
            </a:r>
            <a:endParaRPr b="1"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now!</a:t>
            </a:r>
            <a:endParaRPr b="1"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6410400" y="747150"/>
            <a:ext cx="33963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Fall</a:t>
            </a: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2021</a:t>
            </a:r>
            <a:endParaRPr b="1"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(the last Thursday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of every month)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86" name="Google Shape;86;p14"/>
          <p:cNvCxnSpPr/>
          <p:nvPr/>
        </p:nvCxnSpPr>
        <p:spPr>
          <a:xfrm rot="10800000">
            <a:off x="8417275" y="1332600"/>
            <a:ext cx="0" cy="95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87" name="Google Shape;87;p14"/>
          <p:cNvSpPr txBox="1"/>
          <p:nvPr/>
        </p:nvSpPr>
        <p:spPr>
          <a:xfrm>
            <a:off x="6703375" y="1180775"/>
            <a:ext cx="16452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Case example of an FPAR success Methodological examples        Continuing our collaborative article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2338800" y="1857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highlight>
                  <a:srgbClr val="A64D79"/>
                </a:highlight>
                <a:latin typeface="Raleway"/>
                <a:ea typeface="Raleway"/>
                <a:cs typeface="Raleway"/>
                <a:sym typeface="Raleway"/>
              </a:rPr>
              <a:t>Roadmap</a:t>
            </a:r>
            <a:endParaRPr b="1" sz="4100">
              <a:solidFill>
                <a:srgbClr val="A64D79"/>
              </a:solidFill>
              <a:highlight>
                <a:srgbClr val="A64D7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4572000" y="838800"/>
            <a:ext cx="4260300" cy="28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AutoNum type="arabicParenR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Opening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AutoNum type="arabicParenR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it ok to record?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AutoNum type="arabicParenR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Overview of process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AutoNum type="arabicParenR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Overview of article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AutoNum type="arabicParenR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Edit article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AutoNum type="arabicParenR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Reflections, and where to publish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AutoNum type="arabicParenR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See you at tea time and at next month’s gathering!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850" y="1530200"/>
            <a:ext cx="3640097" cy="2329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1280400" y="1991300"/>
            <a:ext cx="6583200" cy="16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A64D79"/>
                </a:highlight>
                <a:latin typeface="Raleway"/>
                <a:ea typeface="Raleway"/>
                <a:cs typeface="Raleway"/>
                <a:sym typeface="Raleway"/>
              </a:rPr>
              <a:t>What energy are hoping to bring into the new season?</a:t>
            </a:r>
            <a:endParaRPr b="1">
              <a:highlight>
                <a:srgbClr val="A64D7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484925" y="1159913"/>
            <a:ext cx="38793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311700" y="171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highlight>
                  <a:srgbClr val="A64D79"/>
                </a:highlight>
                <a:latin typeface="Raleway"/>
                <a:ea typeface="Raleway"/>
                <a:cs typeface="Raleway"/>
                <a:sym typeface="Raleway"/>
              </a:rPr>
              <a:t>Our process in this collaborative writing so far</a:t>
            </a:r>
            <a:endParaRPr b="1" sz="3400">
              <a:highlight>
                <a:srgbClr val="A64D7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6" name="Google Shape;106;p17"/>
          <p:cNvGrpSpPr/>
          <p:nvPr/>
        </p:nvGrpSpPr>
        <p:grpSpPr>
          <a:xfrm>
            <a:off x="4885484" y="2701270"/>
            <a:ext cx="261571" cy="260379"/>
            <a:chOff x="4858109" y="2631368"/>
            <a:chExt cx="316442" cy="315000"/>
          </a:xfrm>
        </p:grpSpPr>
        <p:sp>
          <p:nvSpPr>
            <p:cNvPr id="107" name="Google Shape;107;p17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109" name="Google Shape;109;p17"/>
          <p:cNvGrpSpPr/>
          <p:nvPr/>
        </p:nvGrpSpPr>
        <p:grpSpPr>
          <a:xfrm>
            <a:off x="4885484" y="2701270"/>
            <a:ext cx="261571" cy="260379"/>
            <a:chOff x="4858109" y="2631368"/>
            <a:chExt cx="316442" cy="315000"/>
          </a:xfrm>
        </p:grpSpPr>
        <p:sp>
          <p:nvSpPr>
            <p:cNvPr id="110" name="Google Shape;110;p17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sp>
        <p:nvSpPr>
          <p:cNvPr id="112" name="Google Shape;112;p17"/>
          <p:cNvSpPr/>
          <p:nvPr/>
        </p:nvSpPr>
        <p:spPr>
          <a:xfrm>
            <a:off x="133125" y="900450"/>
            <a:ext cx="2885400" cy="28854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27C7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June: We each brought an example of when our participatory work was in some way invalidated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3169263" y="900450"/>
            <a:ext cx="2998200" cy="28854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27C7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 a community, we imagined possible responses to these instances of invalidation.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6318225" y="900450"/>
            <a:ext cx="2751600" cy="3088200"/>
          </a:xfrm>
          <a:prstGeom prst="wedgeRectCallout">
            <a:avLst>
              <a:gd fmla="val -22191" name="adj1"/>
              <a:gd fmla="val 62386" name="adj2"/>
            </a:avLst>
          </a:prstGeom>
          <a:solidFill>
            <a:srgbClr val="27C7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From these conversations, </a:t>
            </a: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transcripts</a:t>
            </a: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 and notes, we have begun to stitch these experiences into the shape of an article.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311700" y="89725"/>
            <a:ext cx="8520600" cy="7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A64D79"/>
                </a:highlight>
                <a:latin typeface="Raleway"/>
                <a:ea typeface="Raleway"/>
                <a:cs typeface="Raleway"/>
                <a:sym typeface="Raleway"/>
              </a:rPr>
              <a:t>What is in the article?</a:t>
            </a:r>
            <a:endParaRPr b="1">
              <a:highlight>
                <a:srgbClr val="A64D7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2147600" y="1285475"/>
            <a:ext cx="51906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 opening that explores the ways that knowledge building has prioritized a positivistic epistemology in how it understands objectivity, rigor, and validity. 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This brief introduction then offers up our goal for this article to “systematically name and thematically organize common strategies in which community based, participatory work has been </a:t>
            </a: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invalidated</a:t>
            </a: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 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311700" y="89725"/>
            <a:ext cx="8520600" cy="7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A64D79"/>
                </a:highlight>
                <a:latin typeface="Raleway"/>
                <a:ea typeface="Raleway"/>
                <a:cs typeface="Raleway"/>
                <a:sym typeface="Raleway"/>
              </a:rPr>
              <a:t>Documenting </a:t>
            </a:r>
            <a:r>
              <a:rPr b="1" lang="en">
                <a:highlight>
                  <a:srgbClr val="A64D79"/>
                </a:highlight>
                <a:latin typeface="Raleway"/>
                <a:ea typeface="Raleway"/>
                <a:cs typeface="Raleway"/>
                <a:sym typeface="Raleway"/>
              </a:rPr>
              <a:t>delegitimation</a:t>
            </a:r>
            <a:endParaRPr b="1">
              <a:highlight>
                <a:srgbClr val="A64D7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572550" y="646400"/>
            <a:ext cx="79989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●"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Refusing new evidence by building a wall of existing “scientific” claims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●"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Discounting local knowledge as unscientific 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●"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Questioning the qualifications of community members 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●"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Setting metrics in a way that recenters those already in power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●"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Dehumanizing and </a:t>
            </a: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delegitimating</a:t>
            </a: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the local community itself in an attempt to erase their concerns 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●"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Singling out individuals to disempower the community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●"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Branding efforts as “simply activism” therefore not relevant to community leadership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Maintaining structural status quo, while performing inclusiveness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Academics setting parameters about whose voice counts as a way of silencing some members of the community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Using methodological tools that assume to capture issues - therefore silencing some issues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 researchers only considering the liberatory aspects of the approach and ignoring the potential burdens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311700" y="89725"/>
            <a:ext cx="8520600" cy="7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A64D79"/>
                </a:highlight>
                <a:latin typeface="Raleway"/>
                <a:ea typeface="Raleway"/>
                <a:cs typeface="Raleway"/>
                <a:sym typeface="Raleway"/>
              </a:rPr>
              <a:t>Responding to Delegitimation</a:t>
            </a:r>
            <a:endParaRPr b="1">
              <a:highlight>
                <a:srgbClr val="A64D7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685925" y="1347325"/>
            <a:ext cx="7998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●"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Ask whether it is necessary to even engage authorities who are delegitimizing communities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Anticipating the strategies deployed by those in power in advance and preparing prompts to offer in response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●"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Lean on principles of human rights law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●"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Acknowledging the feelings of hopelessness that can result from these instances of erasure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311700" y="171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highlight>
                  <a:srgbClr val="A64D79"/>
                </a:highlight>
                <a:latin typeface="Raleway"/>
                <a:ea typeface="Raleway"/>
                <a:cs typeface="Raleway"/>
                <a:sym typeface="Raleway"/>
              </a:rPr>
              <a:t>Collaborative Editing</a:t>
            </a:r>
            <a:endParaRPr b="1" sz="3400">
              <a:highlight>
                <a:srgbClr val="A64D7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499150" y="931300"/>
            <a:ext cx="3311400" cy="3407400"/>
          </a:xfrm>
          <a:prstGeom prst="wedgeRectCallout">
            <a:avLst>
              <a:gd fmla="val 85201" name="adj1"/>
              <a:gd fmla="val 21371" name="adj2"/>
            </a:avLst>
          </a:prstGeom>
          <a:solidFill>
            <a:srgbClr val="27C7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 pairs: Enter the document and make any edits that you see fit. 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Including: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Moving sections around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Adding analysis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Elaborating on examples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Changing analysis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Adding references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Anything!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181" y="1638925"/>
            <a:ext cx="3612550" cy="24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