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6" r:id="rId2"/>
    <p:sldId id="290" r:id="rId3"/>
    <p:sldId id="289" r:id="rId4"/>
    <p:sldId id="288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7914" autoAdjust="0"/>
  </p:normalViewPr>
  <p:slideViewPr>
    <p:cSldViewPr>
      <p:cViewPr varScale="1">
        <p:scale>
          <a:sx n="110" d="100"/>
          <a:sy n="110" d="100"/>
        </p:scale>
        <p:origin x="16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1992" y="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2" tIns="48326" rIns="96652" bIns="483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2" tIns="48326" rIns="96652" bIns="48326" rtlCol="0"/>
          <a:lstStyle>
            <a:lvl1pPr algn="r">
              <a:defRPr sz="1300"/>
            </a:lvl1pPr>
          </a:lstStyle>
          <a:p>
            <a:fld id="{3B62875E-0DE3-4666-8386-AF9088D56DD6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2" tIns="48326" rIns="96652" bIns="483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2" tIns="48326" rIns="96652" bIns="483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2" tIns="48326" rIns="96652" bIns="4832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2" tIns="48326" rIns="96652" bIns="48326" rtlCol="0" anchor="b"/>
          <a:lstStyle>
            <a:lvl1pPr algn="r">
              <a:defRPr sz="1300"/>
            </a:lvl1pPr>
          </a:lstStyle>
          <a:p>
            <a:fld id="{AF94D7E6-2F10-4F02-AE43-8AE8B34AE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5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4D7E6-2F10-4F02-AE43-8AE8B34AE1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35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4D7E6-2F10-4F02-AE43-8AE8B34AE1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21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4D7E6-2F10-4F02-AE43-8AE8B34AE1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96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4D7E6-2F10-4F02-AE43-8AE8B34AE1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67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2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25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4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0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7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06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07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08BB6-0092-4A96-BDB2-46857752EE2E}" type="datetimeFigureOut">
              <a:rPr lang="en-US" smtClean="0"/>
              <a:t>9/3/21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17451-6ECD-4AB2-B508-887EECA2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9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5" Type="http://schemas.openxmlformats.org/officeDocument/2006/relationships/hyperlink" Target="mailto:law.studentaffairs@nyu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jpeg"/><Relationship Id="rId5" Type="http://schemas.openxmlformats.org/officeDocument/2006/relationships/hyperlink" Target="NULL" TargetMode="External"/><Relationship Id="rId6" Type="http://schemas.openxmlformats.org/officeDocument/2006/relationships/hyperlink" Target="https://nyu.account.box.com/login" TargetMode="External"/><Relationship Id="rId7" Type="http://schemas.openxmlformats.org/officeDocument/2006/relationships/hyperlink" Target="mailto:law.helpdesk@nyu.edu" TargetMode="External"/><Relationship Id="rId8" Type="http://schemas.openxmlformats.org/officeDocument/2006/relationships/hyperlink" Target="mailto:law.studentaffairs@nyu.ed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6491272"/>
            <a:ext cx="1883229" cy="352711"/>
          </a:xfrm>
          <a:prstGeom prst="rect">
            <a:avLst/>
          </a:prstGeom>
        </p:spPr>
      </p:pic>
      <p:sp>
        <p:nvSpPr>
          <p:cNvPr id="12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FINANCIAL ACCOUNT #S</a:t>
            </a:r>
            <a:endParaRPr lang="en-US" dirty="0"/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228600" y="1380020"/>
            <a:ext cx="8700906" cy="4876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300" dirty="0" smtClean="0"/>
              <a:t>Each </a:t>
            </a:r>
            <a:r>
              <a:rPr lang="en-US" sz="2300" dirty="0" smtClean="0"/>
              <a:t>group and journal </a:t>
            </a:r>
            <a:r>
              <a:rPr lang="en-US" sz="2300" dirty="0" smtClean="0"/>
              <a:t>has their own financial account number</a:t>
            </a:r>
          </a:p>
          <a:p>
            <a:r>
              <a:rPr lang="en-US" sz="2300" dirty="0" smtClean="0"/>
              <a:t>The account number is used for reimbursements, fund transfers, room reservations, catering, etc.</a:t>
            </a:r>
          </a:p>
          <a:p>
            <a:r>
              <a:rPr lang="en-US" sz="2300" dirty="0" smtClean="0"/>
              <a:t>Using the account number takes the form of a </a:t>
            </a:r>
            <a:r>
              <a:rPr lang="en-US" sz="2300" dirty="0" err="1" smtClean="0"/>
              <a:t>chartfield</a:t>
            </a:r>
            <a:endParaRPr lang="en-US" sz="2300" dirty="0" smtClean="0"/>
          </a:p>
          <a:p>
            <a:r>
              <a:rPr lang="en-US" sz="2300" dirty="0" smtClean="0"/>
              <a:t>NYU Law </a:t>
            </a:r>
            <a:r>
              <a:rPr lang="en-US" sz="2300" dirty="0" err="1" smtClean="0"/>
              <a:t>Chartfield</a:t>
            </a:r>
            <a:r>
              <a:rPr lang="en-US" sz="2300" dirty="0" smtClean="0"/>
              <a:t>:</a:t>
            </a:r>
            <a:endParaRPr lang="en-US" sz="2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300" dirty="0" smtClean="0"/>
              <a:t>Account – Fund – Org – Program – Project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300" dirty="0" smtClean="0"/>
              <a:t>SG: </a:t>
            </a:r>
            <a:r>
              <a:rPr lang="en-US" sz="2300" dirty="0" smtClean="0"/>
              <a:t>65182 – 20 – 53441 – </a:t>
            </a:r>
            <a:r>
              <a:rPr lang="en-US" sz="2300" dirty="0" smtClean="0"/>
              <a:t>LSB## </a:t>
            </a:r>
            <a:r>
              <a:rPr lang="en-US" sz="2300" dirty="0" smtClean="0"/>
              <a:t>– </a:t>
            </a:r>
            <a:r>
              <a:rPr lang="en-US" sz="2300" dirty="0" smtClean="0"/>
              <a:t>M9809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300" dirty="0" smtClean="0"/>
              <a:t>J: </a:t>
            </a:r>
            <a:r>
              <a:rPr lang="en-US" sz="2300" dirty="0"/>
              <a:t>65182 – 20 – </a:t>
            </a:r>
            <a:r>
              <a:rPr lang="en-US" sz="2300" dirty="0" smtClean="0"/>
              <a:t>53460 </a:t>
            </a:r>
            <a:r>
              <a:rPr lang="en-US" sz="2300" dirty="0"/>
              <a:t>– </a:t>
            </a:r>
            <a:r>
              <a:rPr lang="en-US" sz="2300" dirty="0" smtClean="0"/>
              <a:t>WSQPG </a:t>
            </a:r>
            <a:r>
              <a:rPr lang="en-US" sz="2300" dirty="0"/>
              <a:t>– </a:t>
            </a:r>
            <a:r>
              <a:rPr lang="en-US" sz="2300" dirty="0" smtClean="0"/>
              <a:t>MA###</a:t>
            </a:r>
            <a:endParaRPr lang="en-US" sz="2300" dirty="0" smtClean="0"/>
          </a:p>
          <a:p>
            <a:r>
              <a:rPr lang="en-US" sz="2300" dirty="0" smtClean="0"/>
              <a:t>All student groups have the same Fund, Org, </a:t>
            </a:r>
            <a:r>
              <a:rPr lang="en-US" sz="2300" dirty="0" smtClean="0"/>
              <a:t>&amp; Project where only </a:t>
            </a:r>
            <a:r>
              <a:rPr lang="en-US" sz="2300" dirty="0" smtClean="0"/>
              <a:t>the Program # distinguishes the specific </a:t>
            </a:r>
            <a:r>
              <a:rPr lang="en-US" sz="2300" dirty="0" smtClean="0"/>
              <a:t>group. For journals, they share the same Fund, Org, &amp; Program, but have different Projects #.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50410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6491272"/>
            <a:ext cx="1883229" cy="352711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EXPENSE/ACCOUNT TYPES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1371600"/>
            <a:ext cx="6629400" cy="4929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937" y="1384916"/>
            <a:ext cx="223606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If you have questions about the correct category for a particular expense, just email </a:t>
            </a:r>
            <a:r>
              <a:rPr lang="en-US" sz="1400" dirty="0" smtClean="0">
                <a:hlinkClick r:id="rId5"/>
              </a:rPr>
              <a:t>law.studentaffairs@nyu.edu</a:t>
            </a:r>
            <a:r>
              <a:rPr lang="en-US" sz="1400" dirty="0" smtClean="0"/>
              <a:t> and ask.</a:t>
            </a:r>
          </a:p>
          <a:p>
            <a:endParaRPr lang="en-US" sz="1400" dirty="0" smtClean="0"/>
          </a:p>
          <a:p>
            <a:r>
              <a:rPr lang="en-US" sz="1400" dirty="0" smtClean="0"/>
              <a:t>Examples:</a:t>
            </a:r>
          </a:p>
          <a:p>
            <a:endParaRPr lang="en-US" sz="1400" dirty="0"/>
          </a:p>
          <a:p>
            <a:r>
              <a:rPr lang="en-US" sz="1400" dirty="0" smtClean="0"/>
              <a:t>Food = Dinner &amp; Meeting</a:t>
            </a:r>
          </a:p>
          <a:p>
            <a:endParaRPr lang="en-US" sz="1400" dirty="0" smtClean="0"/>
          </a:p>
          <a:p>
            <a:r>
              <a:rPr lang="en-US" sz="1400" dirty="0" smtClean="0"/>
              <a:t>Movies for screening = Office Supplies</a:t>
            </a:r>
          </a:p>
          <a:p>
            <a:endParaRPr lang="en-US" sz="1400" dirty="0"/>
          </a:p>
          <a:p>
            <a:r>
              <a:rPr lang="en-US" sz="1400" dirty="0" smtClean="0"/>
              <a:t>Printed t-shirts, bags, etc. = Copying &amp; Printing Services</a:t>
            </a:r>
          </a:p>
          <a:p>
            <a:endParaRPr lang="en-US" sz="1400" dirty="0"/>
          </a:p>
          <a:p>
            <a:r>
              <a:rPr lang="en-US" sz="1400" dirty="0" smtClean="0"/>
              <a:t>Gift cards = Awards &amp; Prizes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6430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6491272"/>
            <a:ext cx="1883229" cy="352711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FINANCIAL REPORTS</a:t>
            </a:r>
            <a:endParaRPr lang="en-US" dirty="0"/>
          </a:p>
        </p:txBody>
      </p:sp>
      <p:pic>
        <p:nvPicPr>
          <p:cNvPr id="5" name="Picture 2" descr="C:\Users\bowmans\Desktop\Sharepoint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0" r="21992" b="17536"/>
          <a:stretch/>
        </p:blipFill>
        <p:spPr bwMode="auto">
          <a:xfrm>
            <a:off x="209550" y="3049436"/>
            <a:ext cx="8610600" cy="338946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1143000"/>
            <a:ext cx="8763000" cy="219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900" dirty="0" smtClean="0"/>
              <a:t>All treasurers will be given access to </a:t>
            </a:r>
            <a:r>
              <a:rPr lang="en-US" sz="1900" dirty="0" smtClean="0">
                <a:hlinkClick r:id="rId5" invalidUrl="https://reports.law.nyu.edu/reports/report/Student Affairs/Student Organization Financial Report"/>
              </a:rPr>
              <a:t>Reports</a:t>
            </a:r>
            <a:r>
              <a:rPr lang="en-US" sz="1900" dirty="0" smtClean="0"/>
              <a:t> </a:t>
            </a:r>
            <a:r>
              <a:rPr lang="en-US" sz="1900" dirty="0" smtClean="0"/>
              <a:t>and a </a:t>
            </a:r>
            <a:r>
              <a:rPr lang="en-US" sz="1900" dirty="0" smtClean="0">
                <a:hlinkClick r:id="rId6"/>
              </a:rPr>
              <a:t>Box</a:t>
            </a:r>
            <a:r>
              <a:rPr lang="en-US" sz="1900" dirty="0" smtClean="0"/>
              <a:t> folder with this info</a:t>
            </a:r>
            <a:endParaRPr lang="en-US" sz="19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900" dirty="0" smtClean="0"/>
              <a:t>You will </a:t>
            </a:r>
            <a:r>
              <a:rPr lang="en-US" sz="1900" dirty="0" smtClean="0"/>
              <a:t>need to </a:t>
            </a:r>
            <a:r>
              <a:rPr lang="en-US" sz="1900" dirty="0" smtClean="0"/>
              <a:t>visit the IT Helpdesk to login and set up your password for the first </a:t>
            </a:r>
            <a:r>
              <a:rPr lang="en-US" sz="1900" dirty="0" smtClean="0"/>
              <a:t>time; you </a:t>
            </a:r>
            <a:r>
              <a:rPr lang="en-US" sz="1900" dirty="0" smtClean="0"/>
              <a:t>can only access Reports from an NYU networked computer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900" dirty="0" smtClean="0"/>
              <a:t>For questions related to Reports access, email </a:t>
            </a:r>
            <a:r>
              <a:rPr lang="en-US" sz="1900" dirty="0" smtClean="0">
                <a:hlinkClick r:id="rId7"/>
              </a:rPr>
              <a:t>law.helpdesk@nyu.edu</a:t>
            </a:r>
            <a:r>
              <a:rPr lang="en-US" sz="1900" dirty="0" smtClean="0"/>
              <a:t> </a:t>
            </a:r>
            <a:endParaRPr lang="en-US" sz="19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900" dirty="0" smtClean="0"/>
              <a:t>You can also email </a:t>
            </a:r>
            <a:r>
              <a:rPr lang="en-US" sz="1900" dirty="0" smtClean="0">
                <a:hlinkClick r:id="rId8"/>
              </a:rPr>
              <a:t>law.studentaffairs@nyu.edu</a:t>
            </a:r>
            <a:r>
              <a:rPr lang="en-US" sz="1900" dirty="0" smtClean="0"/>
              <a:t> for questions about your Box folder</a:t>
            </a:r>
            <a:endParaRPr lang="en-US" sz="1900" dirty="0" smtClean="0"/>
          </a:p>
          <a:p>
            <a:pPr>
              <a:lnSpc>
                <a:spcPct val="12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6768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6491272"/>
            <a:ext cx="1883229" cy="352711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FINANCIAL </a:t>
            </a:r>
            <a:r>
              <a:rPr lang="en-US" dirty="0" smtClean="0"/>
              <a:t>REPORTS</a:t>
            </a:r>
            <a:endParaRPr lang="en-US" dirty="0"/>
          </a:p>
        </p:txBody>
      </p:sp>
      <p:pic>
        <p:nvPicPr>
          <p:cNvPr id="5" name="Picture 2" descr="C:\Users\bowmans\Desktop\Sharepoint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585012" cy="2667000"/>
          </a:xfrm>
          <a:prstGeom prst="rect">
            <a:avLst/>
          </a:prstGeo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8001000" y="1295400"/>
            <a:ext cx="990600" cy="2895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7239000" y="4114800"/>
            <a:ext cx="990600" cy="518021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95600" y="4343400"/>
            <a:ext cx="4686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Focus on Amount Posted to GL column when trying to reconcile your budget. It will provide the true balance of group account.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970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9962</TotalTime>
  <Words>269</Words>
  <Application>Microsoft Macintosh PowerPoint</Application>
  <PresentationFormat>On-screen Show (4:3)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NYU School of Law</Company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Bowman, Sarah</dc:creator>
  <cp:lastModifiedBy>Anthony Tiberio</cp:lastModifiedBy>
  <cp:revision>102</cp:revision>
  <cp:lastPrinted>2020-09-04T19:26:22Z</cp:lastPrinted>
  <dcterms:created xsi:type="dcterms:W3CDTF">2014-08-27T00:29:27Z</dcterms:created>
  <dcterms:modified xsi:type="dcterms:W3CDTF">2021-09-03T17:41:59Z</dcterms:modified>
</cp:coreProperties>
</file>